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7" r:id="rId4"/>
  </p:sldMasterIdLst>
  <p:notesMasterIdLst>
    <p:notesMasterId r:id="rId29"/>
  </p:notesMasterIdLst>
  <p:handoutMasterIdLst>
    <p:handoutMasterId r:id="rId30"/>
  </p:handoutMasterIdLst>
  <p:sldIdLst>
    <p:sldId id="358" r:id="rId5"/>
    <p:sldId id="528" r:id="rId6"/>
    <p:sldId id="529" r:id="rId7"/>
    <p:sldId id="711" r:id="rId8"/>
    <p:sldId id="652" r:id="rId9"/>
    <p:sldId id="690" r:id="rId10"/>
    <p:sldId id="692" r:id="rId11"/>
    <p:sldId id="714" r:id="rId12"/>
    <p:sldId id="710" r:id="rId13"/>
    <p:sldId id="694" r:id="rId14"/>
    <p:sldId id="715" r:id="rId15"/>
    <p:sldId id="716" r:id="rId16"/>
    <p:sldId id="696" r:id="rId17"/>
    <p:sldId id="712" r:id="rId18"/>
    <p:sldId id="717" r:id="rId19"/>
    <p:sldId id="698" r:id="rId20"/>
    <p:sldId id="700" r:id="rId21"/>
    <p:sldId id="701" r:id="rId22"/>
    <p:sldId id="702" r:id="rId23"/>
    <p:sldId id="703" r:id="rId24"/>
    <p:sldId id="718" r:id="rId25"/>
    <p:sldId id="704" r:id="rId26"/>
    <p:sldId id="705" r:id="rId27"/>
    <p:sldId id="708" r:id="rId28"/>
  </p:sldIdLst>
  <p:sldSz cx="9144000" cy="6858000" type="screen4x3"/>
  <p:notesSz cx="7315200" cy="9601200"/>
  <p:custDataLst>
    <p:tags r:id="rId31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66CCFF"/>
    <a:srgbClr val="CCFFFF"/>
    <a:srgbClr val="9900CC"/>
    <a:srgbClr val="CC9900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7" autoAdjust="0"/>
    <p:restoredTop sz="95148" autoAdjust="0"/>
  </p:normalViewPr>
  <p:slideViewPr>
    <p:cSldViewPr>
      <p:cViewPr varScale="1">
        <p:scale>
          <a:sx n="85" d="100"/>
          <a:sy n="85" d="100"/>
        </p:scale>
        <p:origin x="99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notesViewPr>
    <p:cSldViewPr>
      <p:cViewPr>
        <p:scale>
          <a:sx n="150" d="100"/>
          <a:sy n="150" d="100"/>
        </p:scale>
        <p:origin x="1314" y="-445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Rectangle 1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0" hangingPunct="0">
              <a:defRPr sz="1100" b="1" i="1">
                <a:latin typeface="Arial" charset="0"/>
              </a:defRPr>
            </a:lvl1pPr>
          </a:lstStyle>
          <a:p>
            <a:endParaRPr lang="en-US" sz="1200" dirty="0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071688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r>
              <a:rPr lang="en-US" sz="800" dirty="0"/>
              <a:t>0</a:t>
            </a:r>
            <a:r>
              <a:rPr lang="en-US" sz="800" dirty="0">
                <a:sym typeface="Symbol" pitchFamily="18" charset="2"/>
              </a:rPr>
              <a:t></a:t>
            </a:r>
            <a:fld id="{4A897F6E-ABA3-4EB5-BBE5-909D6A14F1FD}" type="slidenum">
              <a:rPr lang="en-US" sz="800"/>
              <a:pPr/>
              <a:t>‹#›</a:t>
            </a:fld>
            <a:endParaRPr lang="en-US" sz="800" dirty="0"/>
          </a:p>
          <a:p>
            <a:endParaRPr lang="en-US" dirty="0"/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7800" y="9120188"/>
            <a:ext cx="1600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86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2" tIns="48155" rIns="96312" bIns="48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8572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000" dirty="0" smtClean="0"/>
              <a:t> </a:t>
            </a:r>
            <a:endParaRPr lang="en-US" sz="1000" dirty="0"/>
          </a:p>
          <a:p>
            <a:r>
              <a:rPr lang="en-US" sz="1000" dirty="0"/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30304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584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36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76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076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043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40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352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78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09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07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05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63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537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774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4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291848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23839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Module</a:t>
            </a:r>
            <a:endParaRPr lang="en-US" sz="4000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91850" name="Text Box 10"/>
          <p:cNvSpPr txBox="1">
            <a:spLocks noChangeAspect="1" noChangeArrowheads="1"/>
          </p:cNvSpPr>
          <p:nvPr userDrawn="1"/>
        </p:nvSpPr>
        <p:spPr bwMode="auto">
          <a:xfrm>
            <a:off x="6477001" y="6260068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August 2018</a:t>
            </a:r>
            <a:endParaRPr lang="en-US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3007270" y="3733800"/>
            <a:ext cx="5755730" cy="1752600"/>
          </a:xfrm>
        </p:spPr>
        <p:txBody>
          <a:bodyPr anchor="t">
            <a:noAutofit/>
          </a:bodyPr>
          <a:lstStyle>
            <a:lvl1pPr marL="396875" indent="-396875" algn="l">
              <a:defRPr lang="en-US" sz="4000" b="0" dirty="0">
                <a:solidFill>
                  <a:schemeClr val="tx1"/>
                </a:solidFill>
                <a:latin typeface="Copperplate Gothic Bold" panose="020E0705020206020404" pitchFamily="34" charset="0"/>
                <a:ea typeface="+mn-ea"/>
                <a:cs typeface="Times New Roman" pitchFamily="18" charset="0"/>
              </a:defRPr>
            </a:lvl1pPr>
          </a:lstStyle>
          <a:p>
            <a:pPr marL="0" lvl="0" indent="0" algn="l" rtl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51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90600" y="274638"/>
            <a:ext cx="76962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62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20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61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46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55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37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07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48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84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58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53D003-F9B4-49F3-833C-2B5673C6F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03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784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5163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9CC61F-C6D1-46B3-B3F7-1063B8D50A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1654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" y="0"/>
            <a:ext cx="9143994" cy="981074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" y="6629429"/>
            <a:ext cx="9142857" cy="228571"/>
          </a:xfrm>
          <a:prstGeom prst="rect">
            <a:avLst/>
          </a:prstGeom>
        </p:spPr>
      </p:pic>
      <p:sp>
        <p:nvSpPr>
          <p:cNvPr id="2211843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2743200" y="261937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211844" name="Rectangle 4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243011"/>
            <a:ext cx="8229600" cy="477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211847" name="Rectangle 7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6629400" y="66198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52BE2E-0E0B-4859-A8D7-0B484240B1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0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46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9: Intellectual and Developmental Disorders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Disability: Signs and Symptoms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Persistence in childlike behavior</a:t>
            </a:r>
          </a:p>
          <a:p>
            <a:r>
              <a:rPr lang="en-US" dirty="0" smtClean="0"/>
              <a:t>Trouble understanding social rules and customs</a:t>
            </a:r>
          </a:p>
          <a:p>
            <a:r>
              <a:rPr lang="en-US" dirty="0" smtClean="0"/>
              <a:t>Failure to appreciate and avoid dangerous situations</a:t>
            </a:r>
          </a:p>
          <a:p>
            <a:r>
              <a:rPr lang="en-US" dirty="0"/>
              <a:t>Difficulty solving ordinary, simple problems</a:t>
            </a:r>
          </a:p>
          <a:p>
            <a:r>
              <a:rPr lang="en-US" dirty="0" smtClean="0"/>
              <a:t>Trouble </a:t>
            </a:r>
            <a:r>
              <a:rPr lang="en-US" dirty="0"/>
              <a:t>remembering </a:t>
            </a:r>
            <a:r>
              <a:rPr lang="en-US" dirty="0" smtClean="0"/>
              <a:t>things and require a single task order at a time</a:t>
            </a:r>
            <a:endParaRPr lang="en-US" dirty="0"/>
          </a:p>
          <a:p>
            <a:r>
              <a:rPr lang="en-US" dirty="0" smtClean="0"/>
              <a:t>Difficulty </a:t>
            </a:r>
            <a:r>
              <a:rPr lang="en-US" dirty="0"/>
              <a:t>meeting educational </a:t>
            </a:r>
            <a:r>
              <a:rPr lang="en-US" dirty="0" smtClean="0"/>
              <a:t>demands</a:t>
            </a:r>
            <a:endParaRPr lang="en-US" dirty="0"/>
          </a:p>
          <a:p>
            <a:r>
              <a:rPr lang="en-US" dirty="0" smtClean="0"/>
              <a:t>Excessive </a:t>
            </a:r>
            <a:r>
              <a:rPr lang="en-US" dirty="0"/>
              <a:t>behavioral </a:t>
            </a:r>
            <a:r>
              <a:rPr lang="en-US" dirty="0" smtClean="0"/>
              <a:t>problems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8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Intellectual </a:t>
            </a:r>
            <a:r>
              <a:rPr lang="en-US" sz="3400" dirty="0" smtClean="0"/>
              <a:t>Disability: Assessment Strategies</a:t>
            </a:r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Why is it important to identify individuals with an intellectual disability?</a:t>
            </a:r>
          </a:p>
        </p:txBody>
      </p:sp>
    </p:spTree>
    <p:extLst>
      <p:ext uri="{BB962C8B-B14F-4D97-AF65-F5344CB8AC3E}">
        <p14:creationId xmlns:p14="http://schemas.microsoft.com/office/powerpoint/2010/main" val="3982793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Intellectual Disability: Assessment Strategies</a:t>
            </a:r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How do people with intellectual disabilities become victims in jail?</a:t>
            </a:r>
          </a:p>
        </p:txBody>
      </p:sp>
    </p:spTree>
    <p:extLst>
      <p:ext uri="{BB962C8B-B14F-4D97-AF65-F5344CB8AC3E}">
        <p14:creationId xmlns:p14="http://schemas.microsoft.com/office/powerpoint/2010/main" val="1408001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Disability: Assessment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Inmate Activity</a:t>
            </a:r>
          </a:p>
          <a:p>
            <a:r>
              <a:rPr lang="en-US" dirty="0" smtClean="0"/>
              <a:t>Speech/Language</a:t>
            </a:r>
          </a:p>
          <a:p>
            <a:r>
              <a:rPr lang="en-US" dirty="0" smtClean="0"/>
              <a:t>Social Behavior</a:t>
            </a:r>
          </a:p>
          <a:p>
            <a:r>
              <a:rPr lang="en-US" dirty="0" smtClean="0"/>
              <a:t>Performance Tasks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Intellectual Disability: Assessment Strategies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How do individuals with an intellectual disability come into custody?</a:t>
            </a:r>
          </a:p>
        </p:txBody>
      </p:sp>
    </p:spTree>
    <p:extLst>
      <p:ext uri="{BB962C8B-B14F-4D97-AF65-F5344CB8AC3E}">
        <p14:creationId xmlns:p14="http://schemas.microsoft.com/office/powerpoint/2010/main" val="330631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Intellectual Disability: Assessment Strategies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Why do inmates with intellectual disabilities not protect their rights (or are unable to)?</a:t>
            </a:r>
          </a:p>
        </p:txBody>
      </p:sp>
    </p:spTree>
    <p:extLst>
      <p:ext uri="{BB962C8B-B14F-4D97-AF65-F5344CB8AC3E}">
        <p14:creationId xmlns:p14="http://schemas.microsoft.com/office/powerpoint/2010/main" val="2132267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Intellectual Disability: Communication Considerations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additional time to exchange information</a:t>
            </a:r>
          </a:p>
          <a:p>
            <a:r>
              <a:rPr lang="en-US" dirty="0" smtClean="0"/>
              <a:t>Assess the language skills</a:t>
            </a:r>
          </a:p>
          <a:p>
            <a:r>
              <a:rPr lang="en-US" dirty="0" smtClean="0"/>
              <a:t>Many have stronger receptive communication skills than expressive skills</a:t>
            </a:r>
          </a:p>
          <a:p>
            <a:r>
              <a:rPr lang="en-US" dirty="0" smtClean="0"/>
              <a:t>May be delayed in responding to questions</a:t>
            </a:r>
          </a:p>
          <a:p>
            <a:r>
              <a:rPr lang="en-US" dirty="0" smtClean="0"/>
              <a:t>May also have difficulty giving you an accurate picture of their feelings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Developmental Disability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Severe chronic disabilities</a:t>
            </a:r>
          </a:p>
          <a:p>
            <a:pPr lvl="1"/>
            <a:r>
              <a:rPr lang="en-US" dirty="0" smtClean="0"/>
              <a:t>Cognitive</a:t>
            </a:r>
          </a:p>
          <a:p>
            <a:pPr lvl="1"/>
            <a:r>
              <a:rPr lang="en-US" dirty="0" smtClean="0"/>
              <a:t>Physical</a:t>
            </a:r>
          </a:p>
          <a:p>
            <a:pPr lvl="1"/>
            <a:r>
              <a:rPr lang="en-US" dirty="0" smtClean="0"/>
              <a:t>Both</a:t>
            </a:r>
          </a:p>
          <a:p>
            <a:r>
              <a:rPr lang="en-US" dirty="0" smtClean="0"/>
              <a:t>Some may have a physical and intellectual disability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3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Developmental Disability: Causes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or chromosome abnormalities</a:t>
            </a:r>
          </a:p>
          <a:p>
            <a:r>
              <a:rPr lang="en-US" dirty="0" smtClean="0"/>
              <a:t>Prenatal exposure to substances</a:t>
            </a:r>
          </a:p>
          <a:p>
            <a:r>
              <a:rPr lang="en-US" dirty="0" smtClean="0"/>
              <a:t>Certain viral infections during pregnancy</a:t>
            </a:r>
          </a:p>
          <a:p>
            <a:r>
              <a:rPr lang="en-US" dirty="0" smtClean="0"/>
              <a:t>Pre-term birth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0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Developmental Disability in the U.S.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 among all racial, ethnic, and socioeconomic groups:</a:t>
            </a:r>
          </a:p>
          <a:p>
            <a:pPr lvl="1"/>
            <a:r>
              <a:rPr lang="en-US" dirty="0" smtClean="0"/>
              <a:t>ADHD</a:t>
            </a:r>
          </a:p>
          <a:p>
            <a:pPr lvl="1"/>
            <a:r>
              <a:rPr lang="en-US" dirty="0" smtClean="0"/>
              <a:t>Autism spectrum disorder</a:t>
            </a:r>
          </a:p>
          <a:p>
            <a:pPr lvl="1"/>
            <a:r>
              <a:rPr lang="en-US" dirty="0" smtClean="0"/>
              <a:t>Cerebral palsy</a:t>
            </a:r>
          </a:p>
          <a:p>
            <a:pPr lvl="1"/>
            <a:r>
              <a:rPr lang="en-US" dirty="0" smtClean="0"/>
              <a:t>Hearing loss</a:t>
            </a:r>
          </a:p>
          <a:p>
            <a:pPr lvl="1"/>
            <a:r>
              <a:rPr lang="en-US" dirty="0" smtClean="0"/>
              <a:t>Intellectual disability</a:t>
            </a:r>
          </a:p>
          <a:p>
            <a:pPr lvl="1"/>
            <a:r>
              <a:rPr lang="en-US" dirty="0" smtClean="0"/>
              <a:t>Learning disability</a:t>
            </a:r>
          </a:p>
          <a:p>
            <a:pPr lvl="1"/>
            <a:r>
              <a:rPr lang="en-US" dirty="0" smtClean="0"/>
              <a:t>Vision impairment</a:t>
            </a:r>
          </a:p>
          <a:p>
            <a:pPr lvl="1"/>
            <a:r>
              <a:rPr lang="en-US" dirty="0" smtClean="0"/>
              <a:t>Other developmental delays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4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Terminal Learning Objective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Upon successful completion of this module, participants will be able to identify individuals with intellectual and developmental disorders as well as proper communication techniques for interactive with these individuals.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Spectrum Disorder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Affects communication and behavior</a:t>
            </a:r>
          </a:p>
          <a:p>
            <a:r>
              <a:rPr lang="en-US" dirty="0" smtClean="0"/>
              <a:t>Generally appears by age 2</a:t>
            </a:r>
          </a:p>
          <a:p>
            <a:r>
              <a:rPr lang="en-US" dirty="0" smtClean="0"/>
              <a:t> Symptoms:</a:t>
            </a:r>
          </a:p>
          <a:p>
            <a:pPr lvl="1"/>
            <a:r>
              <a:rPr lang="en-US" dirty="0" smtClean="0"/>
              <a:t>Difficulty with communication and interactions</a:t>
            </a:r>
          </a:p>
          <a:p>
            <a:pPr lvl="1"/>
            <a:r>
              <a:rPr lang="en-US" dirty="0" smtClean="0"/>
              <a:t>Restricted interests and repetitive behaviors</a:t>
            </a:r>
          </a:p>
          <a:p>
            <a:pPr lvl="1"/>
            <a:r>
              <a:rPr lang="en-US" dirty="0" smtClean="0"/>
              <a:t>Symptoms hurt the person’s ability to function properly in school, work, and other areas of life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63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Spectrum Disorder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as a “spectrum disorder” because of the wide variation in type and severity of symptoms</a:t>
            </a:r>
          </a:p>
          <a:p>
            <a:r>
              <a:rPr lang="en-US" dirty="0" smtClean="0"/>
              <a:t>Treatments and services can improve ability to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17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Spectrum Disorder: Risk Factors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and environmental factors</a:t>
            </a:r>
          </a:p>
          <a:p>
            <a:r>
              <a:rPr lang="en-US" dirty="0" smtClean="0"/>
              <a:t>Other risk factors:</a:t>
            </a:r>
          </a:p>
          <a:p>
            <a:pPr lvl="1"/>
            <a:r>
              <a:rPr lang="en-US" dirty="0" smtClean="0"/>
              <a:t>A sibling with ASD</a:t>
            </a:r>
          </a:p>
          <a:p>
            <a:pPr lvl="1"/>
            <a:r>
              <a:rPr lang="en-US" dirty="0" smtClean="0"/>
              <a:t>Having older parents</a:t>
            </a:r>
          </a:p>
          <a:p>
            <a:pPr lvl="1"/>
            <a:r>
              <a:rPr lang="en-US" dirty="0" smtClean="0"/>
              <a:t>Having certain genetic conditions</a:t>
            </a:r>
          </a:p>
          <a:p>
            <a:pPr lvl="1"/>
            <a:r>
              <a:rPr lang="en-US" dirty="0" smtClean="0"/>
              <a:t>Very low birth weight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2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Spectrum Disorder: Signs and Symptoms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Interaction Behaviors</a:t>
            </a:r>
          </a:p>
          <a:p>
            <a:r>
              <a:rPr lang="en-US" dirty="0" smtClean="0"/>
              <a:t>Repetitive Behaviors</a:t>
            </a:r>
          </a:p>
          <a:p>
            <a:r>
              <a:rPr lang="en-US" dirty="0" smtClean="0"/>
              <a:t>Observable Physical Manifestations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9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Spectrum Disorder: Communication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patient and give them space</a:t>
            </a:r>
          </a:p>
          <a:p>
            <a:r>
              <a:rPr lang="en-US" dirty="0" smtClean="0"/>
              <a:t>Use simple and concrete sentences</a:t>
            </a:r>
          </a:p>
          <a:p>
            <a:r>
              <a:rPr lang="en-US" dirty="0" smtClean="0"/>
              <a:t>Give plenty of time to process and respond</a:t>
            </a:r>
          </a:p>
          <a:p>
            <a:r>
              <a:rPr lang="en-US" dirty="0" smtClean="0"/>
              <a:t>Be alert to signs of increased frustration and try to eliminate the source if possible</a:t>
            </a:r>
          </a:p>
          <a:p>
            <a:r>
              <a:rPr lang="en-US" dirty="0" smtClean="0"/>
              <a:t>Avoid quick movements and loud noises</a:t>
            </a:r>
          </a:p>
          <a:p>
            <a:r>
              <a:rPr lang="en-US" dirty="0" smtClean="0"/>
              <a:t>Do not touch the person unless absolutely necessary</a:t>
            </a:r>
          </a:p>
          <a:p>
            <a:r>
              <a:rPr lang="en-US" dirty="0" smtClean="0"/>
              <a:t>Use information from caregiver, if available, on how to best respond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88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Enabling Learning Objectives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the causes and categories of intellectual disability.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the differences between intellectual disability and mental illness.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the signs and symptoms and assessment strategies of intellectual disabilities.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List the causes of developmental disabilities.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the risk factors, signs and symptoms, and communication considerations associated with autism spectrum disorder.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Intellectual Disability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What was the former term for people with intellectual disability?</a:t>
            </a:r>
          </a:p>
        </p:txBody>
      </p:sp>
    </p:spTree>
    <p:extLst>
      <p:ext uri="{BB962C8B-B14F-4D97-AF65-F5344CB8AC3E}">
        <p14:creationId xmlns:p14="http://schemas.microsoft.com/office/powerpoint/2010/main" val="1721398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Disability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Characterized by significant limitations both in intellectual functioning and in adaptive behavior</a:t>
            </a:r>
          </a:p>
          <a:p>
            <a:pPr lvl="1"/>
            <a:r>
              <a:rPr lang="en-US" dirty="0" smtClean="0"/>
              <a:t>Cannot be “cured”</a:t>
            </a:r>
          </a:p>
          <a:p>
            <a:pPr lvl="1"/>
            <a:r>
              <a:rPr lang="en-US" dirty="0" smtClean="0"/>
              <a:t>Originates/detectable before 18 years of 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Disability: Causes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</a:t>
            </a:r>
          </a:p>
          <a:p>
            <a:r>
              <a:rPr lang="en-US" dirty="0" smtClean="0"/>
              <a:t>Physical</a:t>
            </a:r>
          </a:p>
          <a:p>
            <a:r>
              <a:rPr lang="en-US" dirty="0" smtClean="0"/>
              <a:t>Environmental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11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Intellectual Disability: Categories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91534"/>
            <a:ext cx="1993651" cy="24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38" y="1491534"/>
            <a:ext cx="1993651" cy="24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215" y="1491534"/>
            <a:ext cx="1993651" cy="24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76" y="1491534"/>
            <a:ext cx="1993651" cy="24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600" y="389153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Mild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3886200"/>
            <a:ext cx="1528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Moderate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1362" y="3910739"/>
            <a:ext cx="1528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Profound</a:t>
            </a:r>
            <a:endParaRPr lang="en-US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9226" y="3886199"/>
            <a:ext cx="1528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Severe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79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Intellectual </a:t>
            </a:r>
            <a:r>
              <a:rPr lang="en-US" sz="3200" dirty="0" smtClean="0"/>
              <a:t>Disability: Differences from Mental Illness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What is the difference between mental illness and intellectual disability?</a:t>
            </a:r>
          </a:p>
        </p:txBody>
      </p:sp>
    </p:spTree>
    <p:extLst>
      <p:ext uri="{BB962C8B-B14F-4D97-AF65-F5344CB8AC3E}">
        <p14:creationId xmlns:p14="http://schemas.microsoft.com/office/powerpoint/2010/main" val="3426859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Intellectual Disability: Differences from Mental Illness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995071"/>
              </p:ext>
            </p:extLst>
          </p:nvPr>
        </p:nvGraphicFramePr>
        <p:xfrm>
          <a:off x="457200" y="1243013"/>
          <a:ext cx="8229600" cy="2108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Mental Illness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Intellectual Disability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Unrelated to intelligence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Develops any point in life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cure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Medications control symptoms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Behavior is unpredictable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Below average intellectual function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Occurs before age of 18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Permanent impairment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Medications cannot help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Behavior is consistent to a very specific functional level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C:\TRA 3.0\Graphics"/>
  <p:tag name="ARTICULATE_PROJECT_OPEN" val="0"/>
</p:tagLst>
</file>

<file path=ppt/theme/theme1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2824BB138AA9429C5C4CCF8F4816E9" ma:contentTypeVersion="0" ma:contentTypeDescription="Create a new document." ma:contentTypeScope="" ma:versionID="378c1d95f21b99a013807040b3570e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99E2D5-D734-4BFD-AA5B-4FB3F1A62A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2C4B5B-095E-482F-8A32-60F7991E075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9AB8503-C465-478D-855C-3018021D30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16793</TotalTime>
  <Words>670</Words>
  <Application>Microsoft Office PowerPoint</Application>
  <PresentationFormat>On-screen Show (4:3)</PresentationFormat>
  <Paragraphs>141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Copperplate Gothic Bold</vt:lpstr>
      <vt:lpstr>Franklin Gothic Book</vt:lpstr>
      <vt:lpstr>Symbol</vt:lpstr>
      <vt:lpstr>Times New Roman</vt:lpstr>
      <vt:lpstr>4_Default Design</vt:lpstr>
      <vt:lpstr>9: Intellectual and Developmental Disorders </vt:lpstr>
      <vt:lpstr>Terminal Learning Objective</vt:lpstr>
      <vt:lpstr>Enabling Learning Objectives</vt:lpstr>
      <vt:lpstr>Intellectual Disability</vt:lpstr>
      <vt:lpstr>Intellectual Disability</vt:lpstr>
      <vt:lpstr>Intellectual Disability: Causes</vt:lpstr>
      <vt:lpstr>Intellectual Disability: Categories</vt:lpstr>
      <vt:lpstr>Intellectual Disability: Differences from Mental Illness</vt:lpstr>
      <vt:lpstr>Intellectual Disability: Differences from Mental Illness</vt:lpstr>
      <vt:lpstr>Intellectual Disability: Signs and Symptoms</vt:lpstr>
      <vt:lpstr>Intellectual Disability: Assessment Strategies</vt:lpstr>
      <vt:lpstr>Intellectual Disability: Assessment Strategies</vt:lpstr>
      <vt:lpstr>Intellectual Disability: Assessment Strategies</vt:lpstr>
      <vt:lpstr>Intellectual Disability: Assessment Strategies</vt:lpstr>
      <vt:lpstr>Intellectual Disability: Assessment Strategies</vt:lpstr>
      <vt:lpstr>Intellectual Disability: Communication Considerations</vt:lpstr>
      <vt:lpstr>Developmental Disability</vt:lpstr>
      <vt:lpstr>Developmental Disability: Causes</vt:lpstr>
      <vt:lpstr>Developmental Disability in the U.S.</vt:lpstr>
      <vt:lpstr>Autism Spectrum Disorder</vt:lpstr>
      <vt:lpstr>Autism Spectrum Disorder</vt:lpstr>
      <vt:lpstr>Autism Spectrum Disorder: Risk Factors</vt:lpstr>
      <vt:lpstr>Autism Spectrum Disorder: Signs and Symptoms</vt:lpstr>
      <vt:lpstr>Autism Spectrum Disorder: Communication</vt:lpstr>
    </vt:vector>
  </TitlesOfParts>
  <Company>TEEX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Course slides</dc:subject>
  <dc:creator>Wei Yin</dc:creator>
  <cp:keywords>CIKR</cp:keywords>
  <cp:lastModifiedBy>Crockett, Aimee</cp:lastModifiedBy>
  <cp:revision>714</cp:revision>
  <dcterms:created xsi:type="dcterms:W3CDTF">2004-07-20T22:49:02Z</dcterms:created>
  <dcterms:modified xsi:type="dcterms:W3CDTF">2018-08-28T12:17:15Z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0x010100012824BB138AA9429C5C4CCF8F4816E9</vt:lpwstr>
  </property>
</Properties>
</file>