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57" r:id="rId4"/>
  </p:sldMasterIdLst>
  <p:notesMasterIdLst>
    <p:notesMasterId r:id="rId22"/>
  </p:notesMasterIdLst>
  <p:handoutMasterIdLst>
    <p:handoutMasterId r:id="rId23"/>
  </p:handoutMasterIdLst>
  <p:sldIdLst>
    <p:sldId id="358" r:id="rId5"/>
    <p:sldId id="528" r:id="rId6"/>
    <p:sldId id="529" r:id="rId7"/>
    <p:sldId id="696" r:id="rId8"/>
    <p:sldId id="697" r:id="rId9"/>
    <p:sldId id="721" r:id="rId10"/>
    <p:sldId id="704" r:id="rId11"/>
    <p:sldId id="698" r:id="rId12"/>
    <p:sldId id="699" r:id="rId13"/>
    <p:sldId id="700" r:id="rId14"/>
    <p:sldId id="703" r:id="rId15"/>
    <p:sldId id="716" r:id="rId16"/>
    <p:sldId id="722" r:id="rId17"/>
    <p:sldId id="717" r:id="rId18"/>
    <p:sldId id="718" r:id="rId19"/>
    <p:sldId id="719" r:id="rId20"/>
    <p:sldId id="720" r:id="rId21"/>
  </p:sldIdLst>
  <p:sldSz cx="9144000" cy="6858000" type="screen4x3"/>
  <p:notesSz cx="7315200" cy="9601200"/>
  <p:custDataLst>
    <p:tags r:id="rId24"/>
  </p:custData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3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33"/>
    <a:srgbClr val="006600"/>
    <a:srgbClr val="66CCFF"/>
    <a:srgbClr val="CCFFFF"/>
    <a:srgbClr val="9900CC"/>
    <a:srgbClr val="CC9900"/>
    <a:srgbClr val="FFFF0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97" autoAdjust="0"/>
    <p:restoredTop sz="95148" autoAdjust="0"/>
  </p:normalViewPr>
  <p:slideViewPr>
    <p:cSldViewPr>
      <p:cViewPr varScale="1">
        <p:scale>
          <a:sx n="85" d="100"/>
          <a:sy n="85" d="100"/>
        </p:scale>
        <p:origin x="990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77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638"/>
    </p:cViewPr>
  </p:sorterViewPr>
  <p:notesViewPr>
    <p:cSldViewPr>
      <p:cViewPr>
        <p:scale>
          <a:sx n="150" d="100"/>
          <a:sy n="150" d="100"/>
        </p:scale>
        <p:origin x="1314" y="-4458"/>
      </p:cViewPr>
      <p:guideLst>
        <p:guide orient="horz" pos="3023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gs" Target="tags/tag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11" name="Rectangle 19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731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eaLnBrk="0" hangingPunct="0">
              <a:defRPr sz="1100" b="1" i="1">
                <a:latin typeface="Arial" charset="0"/>
              </a:defRPr>
            </a:lvl1pPr>
          </a:lstStyle>
          <a:p>
            <a:endParaRPr lang="en-US" sz="1200" dirty="0"/>
          </a:p>
        </p:txBody>
      </p:sp>
      <p:sp>
        <p:nvSpPr>
          <p:cNvPr id="33813" name="Rectangle 21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071688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1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r>
              <a:rPr lang="en-US" sz="800" dirty="0"/>
              <a:t>0</a:t>
            </a:r>
            <a:r>
              <a:rPr lang="en-US" sz="800" dirty="0">
                <a:sym typeface="Symbol" pitchFamily="18" charset="2"/>
              </a:rPr>
              <a:t></a:t>
            </a:r>
            <a:fld id="{4A897F6E-ABA3-4EB5-BBE5-909D6A14F1FD}" type="slidenum">
              <a:rPr lang="en-US" sz="800"/>
              <a:pPr/>
              <a:t>‹#›</a:t>
            </a:fld>
            <a:endParaRPr lang="en-US" sz="800" dirty="0"/>
          </a:p>
          <a:p>
            <a:endParaRPr lang="en-US" dirty="0"/>
          </a:p>
        </p:txBody>
      </p:sp>
      <p:sp>
        <p:nvSpPr>
          <p:cNvPr id="33814" name="Rectangle 22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57800" y="9120188"/>
            <a:ext cx="16002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8864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12" tIns="48155" rIns="96312" bIns="4815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485722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1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11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sz="1000" dirty="0" smtClean="0"/>
              <a:t> </a:t>
            </a:r>
            <a:endParaRPr lang="en-US" sz="1000" dirty="0"/>
          </a:p>
          <a:p>
            <a:r>
              <a:rPr lang="en-US" sz="1000" dirty="0"/>
              <a:t>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0303048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2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02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11598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2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02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0584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2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02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0779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2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02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30180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2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02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17173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2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02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08743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2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02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49477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2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02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92919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2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02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3355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2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02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63963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2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02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3191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1853" name="Picture 1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91849" name="Text Box 9"/>
          <p:cNvSpPr txBox="1">
            <a:spLocks noChangeArrowheads="1"/>
          </p:cNvSpPr>
          <p:nvPr userDrawn="1"/>
        </p:nvSpPr>
        <p:spPr bwMode="auto">
          <a:xfrm>
            <a:off x="2233013" y="4953000"/>
            <a:ext cx="25519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chemeClr val="bg1"/>
                </a:solidFill>
                <a:latin typeface="Franklin Gothic Book" pitchFamily="34" charset="0"/>
              </a:rPr>
              <a:t> </a:t>
            </a:r>
            <a:endParaRPr lang="en-US" sz="2200" dirty="0">
              <a:solidFill>
                <a:schemeClr val="bg1"/>
              </a:solidFill>
              <a:latin typeface="Franklin Gothic Book" pitchFamily="34" charset="0"/>
            </a:endParaRPr>
          </a:p>
        </p:txBody>
      </p:sp>
      <p:sp>
        <p:nvSpPr>
          <p:cNvPr id="291848" name="Text Box 8"/>
          <p:cNvSpPr txBox="1">
            <a:spLocks noChangeArrowheads="1"/>
          </p:cNvSpPr>
          <p:nvPr userDrawn="1"/>
        </p:nvSpPr>
        <p:spPr bwMode="auto">
          <a:xfrm>
            <a:off x="685800" y="3733800"/>
            <a:ext cx="238398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4000" dirty="0" smtClean="0">
                <a:solidFill>
                  <a:schemeClr val="tx1"/>
                </a:solidFill>
                <a:latin typeface="Copperplate Gothic Bold" panose="020E0705020206020404" pitchFamily="34" charset="0"/>
              </a:rPr>
              <a:t>Module</a:t>
            </a:r>
            <a:endParaRPr lang="en-US" sz="4000" dirty="0">
              <a:solidFill>
                <a:schemeClr val="tx1"/>
              </a:solidFill>
              <a:latin typeface="Copperplate Gothic Bold" panose="020E0705020206020404" pitchFamily="34" charset="0"/>
            </a:endParaRPr>
          </a:p>
        </p:txBody>
      </p:sp>
      <p:sp>
        <p:nvSpPr>
          <p:cNvPr id="291850" name="Text Box 10"/>
          <p:cNvSpPr txBox="1">
            <a:spLocks noChangeAspect="1" noChangeArrowheads="1"/>
          </p:cNvSpPr>
          <p:nvPr userDrawn="1"/>
        </p:nvSpPr>
        <p:spPr bwMode="auto">
          <a:xfrm>
            <a:off x="6477001" y="6260068"/>
            <a:ext cx="228599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US" sz="1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August 2018</a:t>
            </a:r>
            <a:endParaRPr lang="en-US" sz="18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3"/>
          <p:cNvSpPr>
            <a:spLocks noGrp="1"/>
          </p:cNvSpPr>
          <p:nvPr userDrawn="1">
            <p:ph type="title"/>
          </p:nvPr>
        </p:nvSpPr>
        <p:spPr>
          <a:xfrm>
            <a:off x="3007270" y="3733800"/>
            <a:ext cx="5755730" cy="1752600"/>
          </a:xfrm>
        </p:spPr>
        <p:txBody>
          <a:bodyPr anchor="t">
            <a:noAutofit/>
          </a:bodyPr>
          <a:lstStyle>
            <a:lvl1pPr marL="396875" indent="-396875" algn="l">
              <a:defRPr lang="en-US" sz="4000" b="0" dirty="0">
                <a:solidFill>
                  <a:schemeClr val="tx1"/>
                </a:solidFill>
                <a:latin typeface="Copperplate Gothic Bold" panose="020E0705020206020404" pitchFamily="34" charset="0"/>
                <a:ea typeface="+mn-ea"/>
                <a:cs typeface="Times New Roman" pitchFamily="18" charset="0"/>
              </a:defRPr>
            </a:lvl1pPr>
          </a:lstStyle>
          <a:p>
            <a:pPr marL="0" lvl="0" indent="0" algn="l" rtl="0" fontAlgn="base">
              <a:spcBef>
                <a:spcPct val="20000"/>
              </a:spcBef>
              <a:spcAft>
                <a:spcPct val="0"/>
              </a:spcAft>
              <a:buNone/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1744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990600" y="274638"/>
            <a:ext cx="76962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1048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ir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1853" name="Picture 13" descr="The American flag as the background of the top half cover page. U.S. Department of Homeland Security seal and Federal Emergency Management Agency (FEMA) logo at lower left corner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91849" name="Text Box 9"/>
          <p:cNvSpPr txBox="1">
            <a:spLocks noChangeArrowheads="1"/>
          </p:cNvSpPr>
          <p:nvPr userDrawn="1"/>
        </p:nvSpPr>
        <p:spPr bwMode="auto">
          <a:xfrm>
            <a:off x="2233013" y="4953000"/>
            <a:ext cx="25519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chemeClr val="bg1"/>
                </a:solidFill>
                <a:latin typeface="Franklin Gothic Book" pitchFamily="34" charset="0"/>
              </a:rPr>
              <a:t> </a:t>
            </a:r>
            <a:endParaRPr lang="en-US" sz="2200" dirty="0">
              <a:solidFill>
                <a:schemeClr val="bg1"/>
              </a:solidFill>
              <a:latin typeface="Franklin Gothic Book" pitchFamily="34" charset="0"/>
            </a:endParaRPr>
          </a:p>
        </p:txBody>
      </p:sp>
      <p:sp>
        <p:nvSpPr>
          <p:cNvPr id="7" name="Text Box 8"/>
          <p:cNvSpPr txBox="1">
            <a:spLocks noChangeArrowheads="1"/>
          </p:cNvSpPr>
          <p:nvPr userDrawn="1"/>
        </p:nvSpPr>
        <p:spPr bwMode="auto">
          <a:xfrm>
            <a:off x="685800" y="3733800"/>
            <a:ext cx="178125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4000" dirty="0" smtClean="0">
                <a:solidFill>
                  <a:schemeClr val="bg1"/>
                </a:solidFill>
              </a:rPr>
              <a:t>Module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8" name="Text Box 10"/>
          <p:cNvSpPr txBox="1">
            <a:spLocks noChangeAspect="1" noChangeArrowheads="1"/>
          </p:cNvSpPr>
          <p:nvPr userDrawn="1"/>
        </p:nvSpPr>
        <p:spPr bwMode="auto">
          <a:xfrm>
            <a:off x="762001" y="5486400"/>
            <a:ext cx="228599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1800" i="1" dirty="0" smtClean="0">
                <a:solidFill>
                  <a:schemeClr val="bg1"/>
                </a:solidFill>
              </a:rPr>
              <a:t>July 2018</a:t>
            </a:r>
            <a:endParaRPr lang="en-US" sz="1800" i="1" dirty="0">
              <a:solidFill>
                <a:schemeClr val="bg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 userDrawn="1">
            <p:ph type="title"/>
          </p:nvPr>
        </p:nvSpPr>
        <p:spPr>
          <a:xfrm>
            <a:off x="2438400" y="3733800"/>
            <a:ext cx="6324600" cy="1752600"/>
          </a:xfrm>
        </p:spPr>
        <p:txBody>
          <a:bodyPr anchor="t">
            <a:noAutofit/>
          </a:bodyPr>
          <a:lstStyle>
            <a:lvl1pPr algn="l">
              <a:defRPr lang="en-US" sz="4000" b="0" dirty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5997714"/>
            <a:ext cx="1738060" cy="707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5111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Fir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1853" name="Picture 13" descr="The American flag as the background of the top half cover page. U.S. Department of Homeland Security seal and Federal Emergency Management Agency (FEMA) logo at lower left corner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91849" name="Text Box 9"/>
          <p:cNvSpPr txBox="1">
            <a:spLocks noChangeArrowheads="1"/>
          </p:cNvSpPr>
          <p:nvPr userDrawn="1"/>
        </p:nvSpPr>
        <p:spPr bwMode="auto">
          <a:xfrm>
            <a:off x="2233013" y="4953000"/>
            <a:ext cx="25519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chemeClr val="bg1"/>
                </a:solidFill>
                <a:latin typeface="Franklin Gothic Book" pitchFamily="34" charset="0"/>
              </a:rPr>
              <a:t> </a:t>
            </a:r>
            <a:endParaRPr lang="en-US" sz="2200" dirty="0">
              <a:solidFill>
                <a:schemeClr val="bg1"/>
              </a:solidFill>
              <a:latin typeface="Franklin Gothic Book" pitchFamily="34" charset="0"/>
            </a:endParaRPr>
          </a:p>
        </p:txBody>
      </p:sp>
      <p:sp>
        <p:nvSpPr>
          <p:cNvPr id="7" name="Text Box 8"/>
          <p:cNvSpPr txBox="1">
            <a:spLocks noChangeArrowheads="1"/>
          </p:cNvSpPr>
          <p:nvPr userDrawn="1"/>
        </p:nvSpPr>
        <p:spPr bwMode="auto">
          <a:xfrm>
            <a:off x="685800" y="3733800"/>
            <a:ext cx="178125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4000" dirty="0" smtClean="0">
                <a:solidFill>
                  <a:schemeClr val="bg1"/>
                </a:solidFill>
              </a:rPr>
              <a:t>Module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8" name="Text Box 10"/>
          <p:cNvSpPr txBox="1">
            <a:spLocks noChangeAspect="1" noChangeArrowheads="1"/>
          </p:cNvSpPr>
          <p:nvPr userDrawn="1"/>
        </p:nvSpPr>
        <p:spPr bwMode="auto">
          <a:xfrm>
            <a:off x="762001" y="5486400"/>
            <a:ext cx="228599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1800" i="1" dirty="0" smtClean="0">
                <a:solidFill>
                  <a:schemeClr val="bg1"/>
                </a:solidFill>
              </a:rPr>
              <a:t>July 2018</a:t>
            </a:r>
            <a:endParaRPr lang="en-US" sz="1800" i="1" dirty="0">
              <a:solidFill>
                <a:schemeClr val="bg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 userDrawn="1">
            <p:ph type="title"/>
          </p:nvPr>
        </p:nvSpPr>
        <p:spPr>
          <a:xfrm>
            <a:off x="2438400" y="3733800"/>
            <a:ext cx="6324600" cy="1752600"/>
          </a:xfrm>
        </p:spPr>
        <p:txBody>
          <a:bodyPr anchor="t">
            <a:noAutofit/>
          </a:bodyPr>
          <a:lstStyle>
            <a:lvl1pPr algn="l">
              <a:defRPr lang="en-US" sz="4000" b="0" dirty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5997714"/>
            <a:ext cx="1738060" cy="707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4549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Fir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1853" name="Picture 13" descr="The American flag as the background of the top half cover page. U.S. Department of Homeland Security seal and Federal Emergency Management Agency (FEMA) logo at lower left corner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91849" name="Text Box 9"/>
          <p:cNvSpPr txBox="1">
            <a:spLocks noChangeArrowheads="1"/>
          </p:cNvSpPr>
          <p:nvPr userDrawn="1"/>
        </p:nvSpPr>
        <p:spPr bwMode="auto">
          <a:xfrm>
            <a:off x="2233013" y="4953000"/>
            <a:ext cx="25519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chemeClr val="bg1"/>
                </a:solidFill>
                <a:latin typeface="Franklin Gothic Book" pitchFamily="34" charset="0"/>
              </a:rPr>
              <a:t> </a:t>
            </a:r>
            <a:endParaRPr lang="en-US" sz="2200" dirty="0">
              <a:solidFill>
                <a:schemeClr val="bg1"/>
              </a:solidFill>
              <a:latin typeface="Franklin Gothic Book" pitchFamily="34" charset="0"/>
            </a:endParaRPr>
          </a:p>
        </p:txBody>
      </p:sp>
      <p:sp>
        <p:nvSpPr>
          <p:cNvPr id="7" name="Text Box 8"/>
          <p:cNvSpPr txBox="1">
            <a:spLocks noChangeArrowheads="1"/>
          </p:cNvSpPr>
          <p:nvPr userDrawn="1"/>
        </p:nvSpPr>
        <p:spPr bwMode="auto">
          <a:xfrm>
            <a:off x="685800" y="3733800"/>
            <a:ext cx="178125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4000" dirty="0" smtClean="0">
                <a:solidFill>
                  <a:schemeClr val="bg1"/>
                </a:solidFill>
              </a:rPr>
              <a:t>Module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8" name="Text Box 10"/>
          <p:cNvSpPr txBox="1">
            <a:spLocks noChangeAspect="1" noChangeArrowheads="1"/>
          </p:cNvSpPr>
          <p:nvPr userDrawn="1"/>
        </p:nvSpPr>
        <p:spPr bwMode="auto">
          <a:xfrm>
            <a:off x="762001" y="5486400"/>
            <a:ext cx="228599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1800" i="1" dirty="0" smtClean="0">
                <a:solidFill>
                  <a:schemeClr val="bg1"/>
                </a:solidFill>
              </a:rPr>
              <a:t>July 2018</a:t>
            </a:r>
            <a:endParaRPr lang="en-US" sz="1800" i="1" dirty="0">
              <a:solidFill>
                <a:schemeClr val="bg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 userDrawn="1">
            <p:ph type="title"/>
          </p:nvPr>
        </p:nvSpPr>
        <p:spPr>
          <a:xfrm>
            <a:off x="2438400" y="3733800"/>
            <a:ext cx="6324600" cy="1752600"/>
          </a:xfrm>
        </p:spPr>
        <p:txBody>
          <a:bodyPr anchor="t">
            <a:noAutofit/>
          </a:bodyPr>
          <a:lstStyle>
            <a:lvl1pPr algn="l">
              <a:defRPr lang="en-US" sz="4000" b="0" dirty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5997714"/>
            <a:ext cx="1738060" cy="707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5469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1B3A509-F413-4BDF-9370-E3AB35749E7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5607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_Db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914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1148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1B3A509-F413-4BDF-9370-E3AB35749E7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74767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582E966-FB2B-4211-884D-B9D265317AC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93632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_Db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914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 </a:t>
            </a:r>
            <a:fld id="{C582E966-FB2B-4211-884D-B9D265317AC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20176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5D56B4C-8ECE-4237-A524-310C126DEF2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67346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_Db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914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5D56B4C-8ECE-4237-A524-310C126DEF2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6563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F53D003-F9B4-49F3-833C-2B5673C6FF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62373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5178425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90600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745163"/>
            <a:ext cx="5486400" cy="804862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A9CC61F-C6D1-46B3-B3F7-1063B8D50AC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2511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" y="0"/>
            <a:ext cx="9143994" cy="981074"/>
          </a:xfrm>
          <a:prstGeom prst="rect">
            <a:avLst/>
          </a:prstGeom>
          <a:noFill/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" y="6629429"/>
            <a:ext cx="9142857" cy="228571"/>
          </a:xfrm>
          <a:prstGeom prst="rect">
            <a:avLst/>
          </a:prstGeom>
        </p:spPr>
      </p:pic>
      <p:sp>
        <p:nvSpPr>
          <p:cNvPr id="2211843" name="Rectangle 3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2743200" y="261937"/>
            <a:ext cx="632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211844" name="Rectangle 4"/>
          <p:cNvSpPr>
            <a:spLocks noGrp="1" noChangeArrowheads="1"/>
          </p:cNvSpPr>
          <p:nvPr userDrawn="1">
            <p:ph type="body" idx="1"/>
          </p:nvPr>
        </p:nvSpPr>
        <p:spPr bwMode="auto">
          <a:xfrm>
            <a:off x="457200" y="1243011"/>
            <a:ext cx="8229600" cy="4776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211847" name="Rectangle 7"/>
          <p:cNvSpPr>
            <a:spLocks noGrp="1" noChangeArrowheads="1"/>
          </p:cNvSpPr>
          <p:nvPr userDrawn="1">
            <p:ph type="sldNum" sz="quarter" idx="4"/>
          </p:nvPr>
        </p:nvSpPr>
        <p:spPr bwMode="auto">
          <a:xfrm>
            <a:off x="6629400" y="66198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352BE2E-0E0B-4859-A8D7-0B484240B1C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7382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  <p:sldLayoutId id="2147483769" r:id="rId12"/>
    <p:sldLayoutId id="2147483746" r:id="rId13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8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8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8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8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8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8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8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8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8: Substance Abuse and</a:t>
            </a:r>
            <a:br>
              <a:rPr lang="en-US" dirty="0" smtClean="0"/>
            </a:br>
            <a:r>
              <a:rPr lang="en-US" dirty="0" smtClean="0"/>
              <a:t>Co-Occurring Disorders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12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Substance </a:t>
            </a:r>
            <a:r>
              <a:rPr lang="en-US" sz="3200" dirty="0"/>
              <a:t>Abuse: Stages of Alcohol or Drug Involvement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870CA-C119-418E-8AD6-C31E7F38F5F3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066800" y="1524000"/>
            <a:ext cx="3352800" cy="2057400"/>
          </a:xfrm>
          <a:prstGeom prst="rect">
            <a:avLst/>
          </a:prstGeom>
          <a:solidFill>
            <a:schemeClr val="accent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sz="2400" u="sng" kern="0" dirty="0" smtClean="0"/>
              <a:t>Stage 1</a:t>
            </a:r>
            <a:r>
              <a:rPr lang="en-US" sz="2400" kern="0" dirty="0" smtClean="0"/>
              <a:t/>
            </a:r>
            <a:br>
              <a:rPr lang="en-US" sz="2400" kern="0" dirty="0" smtClean="0"/>
            </a:br>
            <a:r>
              <a:rPr lang="en-US" sz="2400" kern="0" dirty="0" smtClean="0"/>
              <a:t>Intoxication</a:t>
            </a:r>
            <a:endParaRPr lang="en-US" sz="2000" kern="0" dirty="0" smtClean="0"/>
          </a:p>
          <a:p>
            <a:pPr lvl="1"/>
            <a:endParaRPr lang="en-US" sz="2000" kern="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648200" y="1524000"/>
            <a:ext cx="3352800" cy="205740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sz="2400" u="sng" kern="0" dirty="0"/>
              <a:t>Stage </a:t>
            </a:r>
            <a:r>
              <a:rPr lang="en-US" sz="2400" u="sng" kern="0" dirty="0" smtClean="0"/>
              <a:t>2</a:t>
            </a:r>
            <a:r>
              <a:rPr lang="en-US" sz="2400" kern="0" dirty="0"/>
              <a:t/>
            </a:r>
            <a:br>
              <a:rPr lang="en-US" sz="2400" kern="0" dirty="0"/>
            </a:br>
            <a:r>
              <a:rPr lang="en-US" sz="2400" kern="0" dirty="0" smtClean="0"/>
              <a:t>Abuse</a:t>
            </a:r>
            <a:endParaRPr lang="en-US" sz="2000" kern="0" dirty="0"/>
          </a:p>
          <a:p>
            <a:pPr lvl="1"/>
            <a:endParaRPr lang="en-US" sz="2000" kern="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1066800" y="3886200"/>
            <a:ext cx="3352800" cy="205740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sz="2400" u="sng" kern="0" dirty="0"/>
              <a:t>Stage </a:t>
            </a:r>
            <a:r>
              <a:rPr lang="en-US" sz="2400" u="sng" kern="0" dirty="0" smtClean="0"/>
              <a:t>3</a:t>
            </a:r>
            <a:r>
              <a:rPr lang="en-US" sz="2400" kern="0" dirty="0"/>
              <a:t/>
            </a:r>
            <a:br>
              <a:rPr lang="en-US" sz="2400" kern="0" dirty="0"/>
            </a:br>
            <a:r>
              <a:rPr lang="en-US" sz="2400" kern="0" dirty="0" smtClean="0"/>
              <a:t>Dependence</a:t>
            </a:r>
            <a:endParaRPr lang="en-US" sz="2000" kern="0" dirty="0"/>
          </a:p>
          <a:p>
            <a:pPr lvl="1"/>
            <a:endParaRPr lang="en-US" sz="2000" kern="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648200" y="3886200"/>
            <a:ext cx="3352800" cy="2057400"/>
          </a:xfrm>
          <a:prstGeom prst="rect">
            <a:avLst/>
          </a:prstGeom>
          <a:solidFill>
            <a:schemeClr val="accent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sz="2400" u="sng" kern="0" dirty="0"/>
              <a:t>Stage </a:t>
            </a:r>
            <a:r>
              <a:rPr lang="en-US" sz="2400" u="sng" kern="0" dirty="0" smtClean="0"/>
              <a:t>4</a:t>
            </a:r>
            <a:r>
              <a:rPr lang="en-US" sz="2400" kern="0" dirty="0"/>
              <a:t/>
            </a:r>
            <a:br>
              <a:rPr lang="en-US" sz="2400" kern="0" dirty="0"/>
            </a:br>
            <a:r>
              <a:rPr lang="en-US" sz="2400" kern="0" dirty="0" smtClean="0"/>
              <a:t>Withdrawal</a:t>
            </a:r>
            <a:endParaRPr lang="en-US" sz="2000" kern="0" dirty="0"/>
          </a:p>
          <a:p>
            <a:pPr lvl="1"/>
            <a:endParaRPr lang="en-US" sz="2000" kern="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333"/>
          <a:stretch/>
        </p:blipFill>
        <p:spPr>
          <a:xfrm>
            <a:off x="2057400" y="2362200"/>
            <a:ext cx="1318846" cy="1143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0" t="8889" r="15556" b="15556"/>
          <a:stretch/>
        </p:blipFill>
        <p:spPr>
          <a:xfrm>
            <a:off x="5867400" y="4724400"/>
            <a:ext cx="974912" cy="1143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333"/>
          <a:stretch/>
        </p:blipFill>
        <p:spPr>
          <a:xfrm>
            <a:off x="5790361" y="2438400"/>
            <a:ext cx="1143839" cy="99132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333"/>
          <a:stretch/>
        </p:blipFill>
        <p:spPr>
          <a:xfrm>
            <a:off x="2088397" y="4724400"/>
            <a:ext cx="1230922" cy="1066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05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12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Substance Categories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Central Nervous System Depressants</a:t>
            </a:r>
          </a:p>
          <a:p>
            <a:r>
              <a:rPr lang="en-US" dirty="0" smtClean="0"/>
              <a:t>Central Nervous System Stimulants</a:t>
            </a:r>
          </a:p>
          <a:p>
            <a:r>
              <a:rPr lang="en-US" dirty="0" smtClean="0"/>
              <a:t>Hallucinogens</a:t>
            </a:r>
          </a:p>
          <a:p>
            <a:r>
              <a:rPr lang="en-US" dirty="0" smtClean="0"/>
              <a:t>Dissociative Anesthetics</a:t>
            </a:r>
          </a:p>
          <a:p>
            <a:r>
              <a:rPr lang="en-US" dirty="0" smtClean="0"/>
              <a:t>Narcotics Analgesics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870CA-C119-418E-8AD6-C31E7F38F5F3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24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12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Co-Occurring Disorders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coexistence of two or more independent medical/psychiatric disorders</a:t>
            </a:r>
          </a:p>
          <a:p>
            <a:pPr lvl="1"/>
            <a:r>
              <a:rPr lang="en-US" dirty="0" smtClean="0"/>
              <a:t>Often receive treatment for one but not the other</a:t>
            </a:r>
          </a:p>
          <a:p>
            <a:r>
              <a:rPr lang="en-US" dirty="0" smtClean="0"/>
              <a:t>Components:</a:t>
            </a:r>
          </a:p>
          <a:p>
            <a:pPr lvl="1"/>
            <a:r>
              <a:rPr lang="en-US" dirty="0" smtClean="0"/>
              <a:t>Biological</a:t>
            </a:r>
          </a:p>
          <a:p>
            <a:pPr lvl="1"/>
            <a:r>
              <a:rPr lang="en-US" dirty="0" smtClean="0"/>
              <a:t>Psychological</a:t>
            </a:r>
          </a:p>
          <a:p>
            <a:pPr lvl="1"/>
            <a:r>
              <a:rPr lang="en-US" dirty="0" smtClean="0"/>
              <a:t>Social components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870CA-C119-418E-8AD6-C31E7F38F5F3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14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400" dirty="0"/>
              <a:t>Co-Occurring Disorders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3A509-F413-4BDF-9370-E3AB35749E7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Oval Callout 4"/>
          <p:cNvSpPr/>
          <p:nvPr/>
        </p:nvSpPr>
        <p:spPr bwMode="auto">
          <a:xfrm>
            <a:off x="1175657" y="1577070"/>
            <a:ext cx="6792686" cy="3703861"/>
          </a:xfrm>
          <a:prstGeom prst="wedgeEllipseCallout">
            <a:avLst/>
          </a:prstGeom>
          <a:gradFill flip="none" rotWithShape="1">
            <a:gsLst>
              <a:gs pos="0">
                <a:schemeClr val="accent1">
                  <a:lumMod val="50000"/>
                </a:schemeClr>
              </a:gs>
              <a:gs pos="29000">
                <a:schemeClr val="accent1">
                  <a:shade val="67500"/>
                  <a:satMod val="115000"/>
                  <a:lumMod val="42000"/>
                  <a:lumOff val="58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eaLnBrk="0" hangingPunct="0">
              <a:defRPr/>
            </a:pPr>
            <a:r>
              <a:rPr lang="en-US" sz="2800" dirty="0">
                <a:solidFill>
                  <a:srgbClr val="000000"/>
                </a:solidFill>
                <a:latin typeface="+mj-lt"/>
              </a:rPr>
              <a:t>Why are people with mental health disorders more likely to experience substance abuse?</a:t>
            </a:r>
          </a:p>
        </p:txBody>
      </p:sp>
    </p:spTree>
    <p:extLst>
      <p:ext uri="{BB962C8B-B14F-4D97-AF65-F5344CB8AC3E}">
        <p14:creationId xmlns:p14="http://schemas.microsoft.com/office/powerpoint/2010/main" val="27619377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12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Co-Occurring Disorders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Undiagnosed, untreated, or under treated disorders can lead to:</a:t>
            </a:r>
          </a:p>
          <a:p>
            <a:pPr lvl="1"/>
            <a:r>
              <a:rPr lang="en-US" dirty="0" smtClean="0"/>
              <a:t>Homelessness</a:t>
            </a:r>
          </a:p>
          <a:p>
            <a:pPr lvl="1"/>
            <a:r>
              <a:rPr lang="en-US" dirty="0" smtClean="0"/>
              <a:t>Involvement with law enforcement</a:t>
            </a:r>
          </a:p>
          <a:p>
            <a:pPr lvl="1"/>
            <a:r>
              <a:rPr lang="en-US" dirty="0" smtClean="0"/>
              <a:t>Incarceration</a:t>
            </a:r>
          </a:p>
          <a:p>
            <a:pPr lvl="1"/>
            <a:r>
              <a:rPr lang="en-US" dirty="0" smtClean="0"/>
              <a:t>Medical illnesses</a:t>
            </a:r>
          </a:p>
          <a:p>
            <a:pPr lvl="1"/>
            <a:r>
              <a:rPr lang="en-US" dirty="0" smtClean="0"/>
              <a:t>Suicide</a:t>
            </a:r>
          </a:p>
          <a:p>
            <a:pPr lvl="1"/>
            <a:r>
              <a:rPr lang="en-US" dirty="0" smtClean="0"/>
              <a:t>Early death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870CA-C119-418E-8AD6-C31E7F38F5F3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51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400" dirty="0"/>
              <a:t>Substance-Induced Psychosis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3A509-F413-4BDF-9370-E3AB35749E7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Oval Callout 4"/>
          <p:cNvSpPr/>
          <p:nvPr/>
        </p:nvSpPr>
        <p:spPr bwMode="auto">
          <a:xfrm>
            <a:off x="1175657" y="1577070"/>
            <a:ext cx="6792686" cy="3703861"/>
          </a:xfrm>
          <a:prstGeom prst="wedgeEllipseCallout">
            <a:avLst/>
          </a:prstGeom>
          <a:gradFill flip="none" rotWithShape="1">
            <a:gsLst>
              <a:gs pos="0">
                <a:schemeClr val="accent1">
                  <a:lumMod val="50000"/>
                </a:schemeClr>
              </a:gs>
              <a:gs pos="29000">
                <a:schemeClr val="accent1">
                  <a:shade val="67500"/>
                  <a:satMod val="115000"/>
                  <a:lumMod val="42000"/>
                  <a:lumOff val="58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eaLnBrk="0" hangingPunct="0">
              <a:defRPr/>
            </a:pPr>
            <a:r>
              <a:rPr lang="en-US" sz="2800" dirty="0">
                <a:solidFill>
                  <a:srgbClr val="000000"/>
                </a:solidFill>
                <a:latin typeface="+mj-lt"/>
              </a:rPr>
              <a:t>What are some instances where an individual may attempt to self-medicate?</a:t>
            </a:r>
          </a:p>
        </p:txBody>
      </p:sp>
    </p:spTree>
    <p:extLst>
      <p:ext uri="{BB962C8B-B14F-4D97-AF65-F5344CB8AC3E}">
        <p14:creationId xmlns:p14="http://schemas.microsoft.com/office/powerpoint/2010/main" val="32136004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12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Substance-Induced Psychosis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Any psychotic episode related to abuse of a drug </a:t>
            </a:r>
          </a:p>
          <a:p>
            <a:r>
              <a:rPr lang="en-US" dirty="0" smtClean="0"/>
              <a:t>Symptoms:</a:t>
            </a:r>
          </a:p>
          <a:p>
            <a:pPr lvl="1"/>
            <a:r>
              <a:rPr lang="en-US" dirty="0" smtClean="0"/>
              <a:t>Auditory, visual, and tactile hallucinations</a:t>
            </a:r>
          </a:p>
          <a:p>
            <a:pPr lvl="1"/>
            <a:r>
              <a:rPr lang="en-US" dirty="0" smtClean="0"/>
              <a:t>Delusional thought processes</a:t>
            </a:r>
          </a:p>
          <a:p>
            <a:pPr lvl="1"/>
            <a:r>
              <a:rPr lang="en-US" dirty="0" smtClean="0"/>
              <a:t>Muscle rigidity</a:t>
            </a:r>
          </a:p>
          <a:p>
            <a:pPr lvl="1"/>
            <a:r>
              <a:rPr lang="en-US" dirty="0" smtClean="0"/>
              <a:t>Extreme paranoia and persecutory thoughts</a:t>
            </a:r>
          </a:p>
          <a:p>
            <a:pPr lvl="1"/>
            <a:r>
              <a:rPr lang="en-US" dirty="0" smtClean="0"/>
              <a:t>Superhuman strength</a:t>
            </a:r>
          </a:p>
          <a:p>
            <a:pPr lvl="1"/>
            <a:r>
              <a:rPr lang="en-US" dirty="0" smtClean="0"/>
              <a:t>Excited delirium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870CA-C119-418E-8AD6-C31E7F38F5F3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7385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12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Substance-Induced Psychosis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Withdrawal during substance-induced psychosis can cause:</a:t>
            </a:r>
          </a:p>
          <a:p>
            <a:pPr lvl="1"/>
            <a:r>
              <a:rPr lang="en-US" dirty="0" smtClean="0"/>
              <a:t>Grand mal seizures</a:t>
            </a:r>
          </a:p>
          <a:p>
            <a:pPr lvl="1"/>
            <a:r>
              <a:rPr lang="en-US" dirty="0" smtClean="0"/>
              <a:t>Heart attacks</a:t>
            </a:r>
          </a:p>
          <a:p>
            <a:pPr lvl="1"/>
            <a:r>
              <a:rPr lang="en-US" dirty="0" smtClean="0"/>
              <a:t>Strokes</a:t>
            </a:r>
          </a:p>
          <a:p>
            <a:pPr lvl="1"/>
            <a:r>
              <a:rPr lang="en-US" dirty="0" smtClean="0"/>
              <a:t>Hallucinations</a:t>
            </a:r>
          </a:p>
          <a:p>
            <a:pPr lvl="1"/>
            <a:r>
              <a:rPr lang="en-US" dirty="0" smtClean="0"/>
              <a:t>Delirium tremens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870CA-C119-418E-8AD6-C31E7F38F5F3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257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Terminal Learning Objective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Upon successful completion of this module, participants will be able to outline how substance abuse is a factor in mental illness and other co-occurring disorders.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776E87-3126-4DD6-AC1B-28484A1892D7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Enabling Learning Objectives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Discuss substance abuse risk factors, the stages of alcohol or drug involvement, and the five substance abuse categories.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Define co-occurring disorders.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Define substance-induced psychosis. 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776E87-3126-4DD6-AC1B-28484A1892D7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12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Substance Abuse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harmful or hazardous use of psychoactive substances</a:t>
            </a:r>
          </a:p>
          <a:p>
            <a:r>
              <a:rPr lang="en-US" dirty="0" smtClean="0"/>
              <a:t>Can lead to a dependence syndrome:</a:t>
            </a:r>
          </a:p>
          <a:p>
            <a:pPr lvl="1"/>
            <a:r>
              <a:rPr lang="en-US" dirty="0" smtClean="0"/>
              <a:t>a strong desire to take the drug</a:t>
            </a:r>
          </a:p>
          <a:p>
            <a:pPr lvl="1"/>
            <a:r>
              <a:rPr lang="en-US" dirty="0" smtClean="0"/>
              <a:t>difficulties in controlling use</a:t>
            </a:r>
          </a:p>
          <a:p>
            <a:pPr lvl="1"/>
            <a:r>
              <a:rPr lang="en-US" dirty="0" smtClean="0"/>
              <a:t>persisting use despite harmful consequences</a:t>
            </a:r>
          </a:p>
          <a:p>
            <a:pPr lvl="1"/>
            <a:r>
              <a:rPr lang="en-US" dirty="0" smtClean="0"/>
              <a:t>a higher priority given to drug use than to other activities and obligations</a:t>
            </a:r>
          </a:p>
          <a:p>
            <a:pPr lvl="1"/>
            <a:r>
              <a:rPr lang="en-US" dirty="0" smtClean="0"/>
              <a:t>increased tolerance</a:t>
            </a:r>
          </a:p>
          <a:p>
            <a:pPr lvl="1"/>
            <a:r>
              <a:rPr lang="en-US" dirty="0" smtClean="0"/>
              <a:t>a physical withdrawal state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870CA-C119-418E-8AD6-C31E7F38F5F3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765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12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Substance Abuse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Addiction is a physical and psychological dependence on one or more drugs</a:t>
            </a:r>
          </a:p>
          <a:p>
            <a:pPr lvl="1"/>
            <a:r>
              <a:rPr lang="en-US" dirty="0" smtClean="0"/>
              <a:t>Physical dependence</a:t>
            </a:r>
          </a:p>
          <a:p>
            <a:pPr lvl="1"/>
            <a:r>
              <a:rPr lang="en-US" dirty="0" smtClean="0"/>
              <a:t>Psychological dependence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870CA-C119-418E-8AD6-C31E7F38F5F3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721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12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Substance Abuse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Diagnosis of substance abuse based on:</a:t>
            </a:r>
          </a:p>
          <a:p>
            <a:pPr lvl="1"/>
            <a:r>
              <a:rPr lang="en-US" dirty="0" smtClean="0"/>
              <a:t>Impaired control</a:t>
            </a:r>
          </a:p>
          <a:p>
            <a:pPr lvl="1"/>
            <a:r>
              <a:rPr lang="en-US" dirty="0" smtClean="0"/>
              <a:t>Social impairment</a:t>
            </a:r>
          </a:p>
          <a:p>
            <a:pPr lvl="1"/>
            <a:r>
              <a:rPr lang="en-US" dirty="0" smtClean="0"/>
              <a:t>Risky use</a:t>
            </a:r>
          </a:p>
          <a:p>
            <a:pPr lvl="1"/>
            <a:r>
              <a:rPr lang="en-US" dirty="0" smtClean="0"/>
              <a:t>Pharmacological criteria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870CA-C119-418E-8AD6-C31E7F38F5F3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438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400" dirty="0"/>
              <a:t>Substance Abuse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3A509-F413-4BDF-9370-E3AB35749E7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Oval Callout 4"/>
          <p:cNvSpPr/>
          <p:nvPr/>
        </p:nvSpPr>
        <p:spPr bwMode="auto">
          <a:xfrm>
            <a:off x="1175657" y="1577070"/>
            <a:ext cx="6792686" cy="3703861"/>
          </a:xfrm>
          <a:prstGeom prst="wedgeEllipseCallout">
            <a:avLst/>
          </a:prstGeom>
          <a:gradFill flip="none" rotWithShape="1">
            <a:gsLst>
              <a:gs pos="0">
                <a:schemeClr val="accent1">
                  <a:lumMod val="50000"/>
                </a:schemeClr>
              </a:gs>
              <a:gs pos="29000">
                <a:schemeClr val="accent1">
                  <a:shade val="67500"/>
                  <a:satMod val="115000"/>
                  <a:lumMod val="42000"/>
                  <a:lumOff val="58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eaLnBrk="0" hangingPunct="0">
              <a:defRPr/>
            </a:pPr>
            <a:r>
              <a:rPr lang="en-US" sz="2800" dirty="0">
                <a:solidFill>
                  <a:srgbClr val="000000"/>
                </a:solidFill>
                <a:latin typeface="+mj-lt"/>
              </a:rPr>
              <a:t>What medical interventions are offered as a comprehensive system of care for substance abuse?</a:t>
            </a:r>
          </a:p>
        </p:txBody>
      </p:sp>
    </p:spTree>
    <p:extLst>
      <p:ext uri="{BB962C8B-B14F-4D97-AF65-F5344CB8AC3E}">
        <p14:creationId xmlns:p14="http://schemas.microsoft.com/office/powerpoint/2010/main" val="35129275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12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Substance Abuse: Risk Factors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Often starts as a form of self-medication</a:t>
            </a:r>
          </a:p>
          <a:p>
            <a:r>
              <a:rPr lang="en-US" dirty="0" smtClean="0"/>
              <a:t>Factors:</a:t>
            </a:r>
          </a:p>
          <a:p>
            <a:pPr lvl="1"/>
            <a:r>
              <a:rPr lang="en-US" dirty="0" smtClean="0"/>
              <a:t>Family history of addiction</a:t>
            </a:r>
          </a:p>
          <a:p>
            <a:pPr lvl="1"/>
            <a:r>
              <a:rPr lang="en-US" dirty="0" smtClean="0"/>
              <a:t>Mental health disorder</a:t>
            </a:r>
          </a:p>
          <a:p>
            <a:pPr lvl="1"/>
            <a:r>
              <a:rPr lang="en-US" dirty="0" smtClean="0"/>
              <a:t>Peer pressure</a:t>
            </a:r>
          </a:p>
          <a:p>
            <a:pPr lvl="1"/>
            <a:r>
              <a:rPr lang="en-US" dirty="0" smtClean="0"/>
              <a:t>Lack of family involvement</a:t>
            </a:r>
          </a:p>
          <a:p>
            <a:pPr lvl="1"/>
            <a:r>
              <a:rPr lang="en-US" dirty="0" smtClean="0"/>
              <a:t>Early use</a:t>
            </a:r>
          </a:p>
          <a:p>
            <a:pPr lvl="1"/>
            <a:r>
              <a:rPr lang="en-US" dirty="0" smtClean="0"/>
              <a:t>Taking a highly addictive drug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870CA-C119-418E-8AD6-C31E7F38F5F3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979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12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Substance Abuse: Risk Factors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Prolonged abuse or large doses can lead to central nervous system damage</a:t>
            </a:r>
          </a:p>
          <a:p>
            <a:r>
              <a:rPr lang="en-US" dirty="0" smtClean="0"/>
              <a:t>Damage can lead to psychological reactions that are classified as disorders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870CA-C119-418E-8AD6-C31E7F38F5F3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540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ICTUREPATH" val="C:\TRA 3.0\Graphics"/>
  <p:tag name="ARTICULATE_PROJECT_OPEN" val="0"/>
</p:tagLst>
</file>

<file path=ppt/theme/theme1.xml><?xml version="1.0" encoding="utf-8"?>
<a:theme xmlns:a="http://schemas.openxmlformats.org/drawingml/2006/main" name="4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12824BB138AA9429C5C4CCF8F4816E9" ma:contentTypeVersion="0" ma:contentTypeDescription="Create a new document." ma:contentTypeScope="" ma:versionID="378c1d95f21b99a013807040b3570efa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8E99E2D5-D734-4BFD-AA5B-4FB3F1A62A3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9AB8503-C465-478D-855C-3018021D30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2A2C4B5B-095E-482F-8A32-60F7991E075A}">
  <ds:schemaRefs>
    <ds:schemaRef ds:uri="http://purl.org/dc/elements/1.1/"/>
    <ds:schemaRef ds:uri="http://schemas.microsoft.com/office/2006/metadata/properties"/>
    <ds:schemaRef ds:uri="http://purl.org/dc/terms/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16699</TotalTime>
  <Words>416</Words>
  <Application>Microsoft Office PowerPoint</Application>
  <PresentationFormat>On-screen Show (4:3)</PresentationFormat>
  <Paragraphs>104</Paragraphs>
  <Slides>17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Copperplate Gothic Bold</vt:lpstr>
      <vt:lpstr>Franklin Gothic Book</vt:lpstr>
      <vt:lpstr>Symbol</vt:lpstr>
      <vt:lpstr>Times New Roman</vt:lpstr>
      <vt:lpstr>4_Default Design</vt:lpstr>
      <vt:lpstr>8: Substance Abuse and Co-Occurring Disorders</vt:lpstr>
      <vt:lpstr>Terminal Learning Objective</vt:lpstr>
      <vt:lpstr>Enabling Learning Objectives</vt:lpstr>
      <vt:lpstr>Substance Abuse</vt:lpstr>
      <vt:lpstr>Substance Abuse</vt:lpstr>
      <vt:lpstr>Substance Abuse</vt:lpstr>
      <vt:lpstr>Substance Abuse</vt:lpstr>
      <vt:lpstr>Substance Abuse: Risk Factors</vt:lpstr>
      <vt:lpstr>Substance Abuse: Risk Factors</vt:lpstr>
      <vt:lpstr>Substance Abuse: Stages of Alcohol or Drug Involvement </vt:lpstr>
      <vt:lpstr>Substance Categories</vt:lpstr>
      <vt:lpstr>Co-Occurring Disorders</vt:lpstr>
      <vt:lpstr>Co-Occurring Disorders</vt:lpstr>
      <vt:lpstr>Co-Occurring Disorders</vt:lpstr>
      <vt:lpstr>Substance-Induced Psychosis</vt:lpstr>
      <vt:lpstr>Substance-Induced Psychosis</vt:lpstr>
      <vt:lpstr>Substance-Induced Psychosis</vt:lpstr>
    </vt:vector>
  </TitlesOfParts>
  <Company>TEEX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Course slides</dc:subject>
  <dc:creator>Wei Yin</dc:creator>
  <cp:keywords>CIKR</cp:keywords>
  <cp:lastModifiedBy>Crockett, Aimee</cp:lastModifiedBy>
  <cp:revision>693</cp:revision>
  <dcterms:created xsi:type="dcterms:W3CDTF">2004-07-20T22:49:02Z</dcterms:created>
  <dcterms:modified xsi:type="dcterms:W3CDTF">2018-08-28T12:18:12Z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0x010100012824BB138AA9429C5C4CCF8F4816E9</vt:lpwstr>
  </property>
</Properties>
</file>