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1" r:id="rId4"/>
  </p:sldMasterIdLst>
  <p:notesMasterIdLst>
    <p:notesMasterId r:id="rId16"/>
  </p:notesMasterIdLst>
  <p:handoutMasterIdLst>
    <p:handoutMasterId r:id="rId17"/>
  </p:handoutMasterIdLst>
  <p:sldIdLst>
    <p:sldId id="358" r:id="rId5"/>
    <p:sldId id="692" r:id="rId6"/>
    <p:sldId id="377" r:id="rId7"/>
    <p:sldId id="681" r:id="rId8"/>
    <p:sldId id="683" r:id="rId9"/>
    <p:sldId id="688" r:id="rId10"/>
    <p:sldId id="709" r:id="rId11"/>
    <p:sldId id="689" r:id="rId12"/>
    <p:sldId id="690" r:id="rId13"/>
    <p:sldId id="528" r:id="rId14"/>
    <p:sldId id="707" r:id="rId15"/>
  </p:sldIdLst>
  <p:sldSz cx="9144000" cy="6858000" type="screen4x3"/>
  <p:notesSz cx="7315200" cy="9601200"/>
  <p:custDataLst>
    <p:tags r:id="rId18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6600"/>
    <a:srgbClr val="66CCFF"/>
    <a:srgbClr val="CCFFFF"/>
    <a:srgbClr val="9900CC"/>
    <a:srgbClr val="CC9900"/>
    <a:srgbClr val="FFFF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79354" autoAdjust="0"/>
  </p:normalViewPr>
  <p:slideViewPr>
    <p:cSldViewPr>
      <p:cViewPr varScale="1">
        <p:scale>
          <a:sx n="94" d="100"/>
          <a:sy n="94" d="100"/>
        </p:scale>
        <p:origin x="3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1314" y="-4458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1" name="Rectangle 19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0" hangingPunct="0">
              <a:defRPr sz="1100" b="1" i="1">
                <a:latin typeface="Arial" charset="0"/>
              </a:defRPr>
            </a:lvl1pPr>
          </a:lstStyle>
          <a:p>
            <a:endParaRPr lang="en-US" sz="1200" dirty="0"/>
          </a:p>
        </p:txBody>
      </p:sp>
      <p:sp>
        <p:nvSpPr>
          <p:cNvPr id="33813" name="Rectangle 21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071688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r>
              <a:rPr lang="en-US" sz="800" dirty="0"/>
              <a:t>0</a:t>
            </a:r>
            <a:r>
              <a:rPr lang="en-US" sz="800" dirty="0">
                <a:sym typeface="Symbol" pitchFamily="18" charset="2"/>
              </a:rPr>
              <a:t></a:t>
            </a:r>
            <a:fld id="{4A897F6E-ABA3-4EB5-BBE5-909D6A14F1FD}" type="slidenum">
              <a:rPr lang="en-US" sz="800"/>
              <a:pPr/>
              <a:t>‹#›</a:t>
            </a:fld>
            <a:endParaRPr lang="en-US" sz="800" dirty="0"/>
          </a:p>
          <a:p>
            <a:endParaRPr lang="en-US" dirty="0"/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7800" y="9120188"/>
            <a:ext cx="16002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86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12" tIns="48155" rIns="96312" bIns="481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8572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1000" dirty="0"/>
          </a:p>
          <a:p>
            <a:r>
              <a:rPr lang="en-US" sz="1000" dirty="0"/>
              <a:t>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38063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Safety:  trip, fire evacuation information</a:t>
            </a:r>
          </a:p>
          <a:p>
            <a:r>
              <a:rPr lang="en-US" dirty="0"/>
              <a:t>Accommodations</a:t>
            </a:r>
            <a:r>
              <a:rPr lang="en-US" baseline="0" dirty="0"/>
              <a:t>:  parking, smoking, food in classroom, special weather affects upon the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05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 eaLnBrk="1" hangingPunct="1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0994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544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527675" cy="4319587"/>
          </a:xfrm>
        </p:spPr>
        <p:txBody>
          <a:bodyPr/>
          <a:lstStyle/>
          <a:p>
            <a:pPr marL="0" indent="0">
              <a:buFontTx/>
              <a:buNone/>
            </a:pP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514091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460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786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SLIDE to be updated for each course!</a:t>
            </a:r>
          </a:p>
          <a:p>
            <a:endParaRPr lang="en-US" u="sng" dirty="0">
              <a:solidFill>
                <a:srgbClr val="FF0000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Provide the participants with the necessary data to fill out the registration forms and feedback form. Write out the information on the whiteboard, chalkboard or flipchart provided by the POC.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Review the feedback forms and stress the value of obtaining their written comments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Prior to lunch on day one, be sure to collect all registration forms.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Review PM contents and direct participants to back of the manual during instruction.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Ensure that participants are aware that they must attend at least 80% of the instruction contact hours and pass the post test with a 70% or better score in order to successfully complete the course and receive a certificate of completion.  80% = 32 hours of attendance.</a:t>
            </a:r>
          </a:p>
        </p:txBody>
      </p:sp>
    </p:spTree>
    <p:extLst>
      <p:ext uri="{BB962C8B-B14F-4D97-AF65-F5344CB8AC3E}">
        <p14:creationId xmlns:p14="http://schemas.microsoft.com/office/powerpoint/2010/main" val="4108816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948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53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91849" name="Text Box 9"/>
          <p:cNvSpPr txBox="1">
            <a:spLocks noChangeArrowheads="1"/>
          </p:cNvSpPr>
          <p:nvPr userDrawn="1"/>
        </p:nvSpPr>
        <p:spPr bwMode="auto">
          <a:xfrm>
            <a:off x="2233013" y="4953000"/>
            <a:ext cx="2551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291848" name="Text Box 8"/>
          <p:cNvSpPr txBox="1">
            <a:spLocks noChangeArrowheads="1"/>
          </p:cNvSpPr>
          <p:nvPr userDrawn="1"/>
        </p:nvSpPr>
        <p:spPr bwMode="auto">
          <a:xfrm>
            <a:off x="685800" y="3733800"/>
            <a:ext cx="23839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>
                <a:solidFill>
                  <a:schemeClr val="tx1"/>
                </a:solidFill>
                <a:latin typeface="Copperplate Gothic Bold" panose="020E0705020206020404" pitchFamily="34" charset="0"/>
              </a:rPr>
              <a:t>Module</a:t>
            </a:r>
          </a:p>
        </p:txBody>
      </p:sp>
      <p:sp>
        <p:nvSpPr>
          <p:cNvPr id="291850" name="Text Box 10"/>
          <p:cNvSpPr txBox="1">
            <a:spLocks noChangeAspect="1" noChangeArrowheads="1"/>
          </p:cNvSpPr>
          <p:nvPr userDrawn="1"/>
        </p:nvSpPr>
        <p:spPr bwMode="auto">
          <a:xfrm>
            <a:off x="6477001" y="6260068"/>
            <a:ext cx="228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November 2018</a:t>
            </a:r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3007270" y="3733800"/>
            <a:ext cx="5755730" cy="1752600"/>
          </a:xfrm>
        </p:spPr>
        <p:txBody>
          <a:bodyPr anchor="t">
            <a:noAutofit/>
          </a:bodyPr>
          <a:lstStyle>
            <a:lvl1pPr marL="396875" indent="-396875" algn="l">
              <a:defRPr lang="en-US" sz="4000" b="0" dirty="0">
                <a:solidFill>
                  <a:schemeClr val="tx1"/>
                </a:solidFill>
                <a:latin typeface="Copperplate Gothic Bold" panose="020E0705020206020404" pitchFamily="34" charset="0"/>
                <a:ea typeface="+mn-ea"/>
                <a:cs typeface="Times New Roman" pitchFamily="18" charset="0"/>
              </a:defRPr>
            </a:lvl1pPr>
          </a:lstStyle>
          <a:p>
            <a:pPr marL="0" lvl="0" indent="0" algn="l" rtl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9731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90600" y="274638"/>
            <a:ext cx="76962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958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3A509-F413-4BDF-9370-E3AB35749E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2750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D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3A509-F413-4BDF-9370-E3AB35749E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7129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82E966-FB2B-4211-884D-B9D265317A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0431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D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fld id="{C582E966-FB2B-4211-884D-B9D265317A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59719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56B4C-8ECE-4237-A524-310C126DEF2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47793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D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56B4C-8ECE-4237-A524-310C126DEF2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4796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53D003-F9B4-49F3-833C-2B5673C6F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28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78425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906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45163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9CC61F-C6D1-46B3-B3F7-1063B8D50A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66890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" y="0"/>
            <a:ext cx="9143994" cy="981074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" y="6629429"/>
            <a:ext cx="9142857" cy="228571"/>
          </a:xfrm>
          <a:prstGeom prst="rect">
            <a:avLst/>
          </a:prstGeom>
        </p:spPr>
      </p:pic>
      <p:sp>
        <p:nvSpPr>
          <p:cNvPr id="2211843" name="Rectangle 3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2743200" y="261937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211844" name="Rectangle 4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243011"/>
            <a:ext cx="8229600" cy="477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11847" name="Rectangle 7"/>
          <p:cNvSpPr>
            <a:spLocks noGrp="1" noChangeArrowheads="1"/>
          </p:cNvSpPr>
          <p:nvPr userDrawn="1">
            <p:ph type="sldNum" sz="quarter" idx="4"/>
          </p:nvPr>
        </p:nvSpPr>
        <p:spPr bwMode="auto">
          <a:xfrm>
            <a:off x="6629400" y="66198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52BE2E-0E0B-4859-A8D7-0B484240B1C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8" r:id="rId3"/>
    <p:sldLayoutId id="2147483734" r:id="rId4"/>
    <p:sldLayoutId id="2147483739" r:id="rId5"/>
    <p:sldLayoutId id="2147483735" r:id="rId6"/>
    <p:sldLayoutId id="2147483740" r:id="rId7"/>
    <p:sldLayoutId id="2147483736" r:id="rId8"/>
    <p:sldLayoutId id="2147483737" r:id="rId9"/>
    <p:sldLayoutId id="2147483741" r:id="rId10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85800" indent="-685800" algn="l"/>
            <a:r>
              <a:rPr lang="en-US" dirty="0">
                <a:latin typeface="Copperplate Gothic Bold" panose="020E0705020206020404" pitchFamily="34" charset="0"/>
              </a:rPr>
              <a:t>0: Course Introduction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Course Structure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Introduction to Mental Health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 and De-escalation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Mood Disorders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Thought Disorders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Personality Disorders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Cognitive Disorders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6E87-3126-4DD6-AC1B-28484A1892D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Course Structure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/>
              <a:t>Psychopharmacology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Substance Abuse and Co-occurring Disorders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Intellectual and Developmental Disorders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Post-Traumatic Stress Disorders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Suicide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Care Considerations for Officers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6E87-3126-4DD6-AC1B-28484A1892D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842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Safety Briefing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Safety</a:t>
            </a:r>
          </a:p>
          <a:p>
            <a:pPr lvl="1"/>
            <a:r>
              <a:rPr lang="en-US" dirty="0"/>
              <a:t>Emergency exits</a:t>
            </a:r>
          </a:p>
          <a:p>
            <a:pPr lvl="1"/>
            <a:r>
              <a:rPr lang="en-US" dirty="0"/>
              <a:t>Smoking areas</a:t>
            </a:r>
          </a:p>
          <a:p>
            <a:pPr lvl="1"/>
            <a:r>
              <a:rPr lang="en-US" dirty="0"/>
              <a:t>Accessing the facility</a:t>
            </a:r>
          </a:p>
          <a:p>
            <a:pPr lvl="1"/>
            <a:r>
              <a:rPr lang="en-US" dirty="0"/>
              <a:t>Hazards </a:t>
            </a:r>
          </a:p>
          <a:p>
            <a:r>
              <a:rPr lang="en-US" dirty="0"/>
              <a:t>Any accommodations required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13555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Course Goal</a:t>
            </a:r>
          </a:p>
        </p:txBody>
      </p:sp>
      <p:sp>
        <p:nvSpPr>
          <p:cNvPr id="2393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Upon successful completion of this course, participants will be able to relate key mental health issues to their daily operations within a jail setting.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Note:</a:t>
            </a:r>
            <a:r>
              <a:rPr lang="en-US" dirty="0"/>
              <a:t> This course is not intended to replace medical personnel advice. The content in this course is presented for informational purposes. Always contact a medical professional or other certified mental health professional for further assistance and guidance.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CCFFA-4692-4949-B142-489D8C19FCC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457200" y="3124200"/>
            <a:ext cx="8001000" cy="2743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5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Target Audience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Any individual who works in a jail setting.</a:t>
            </a:r>
          </a:p>
          <a:p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53CE-2B4C-4201-AEBF-829C0998D85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907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Introductions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Instructor</a:t>
            </a:r>
          </a:p>
          <a:p>
            <a:r>
              <a:rPr lang="en-US" dirty="0"/>
              <a:t>Local host</a:t>
            </a:r>
          </a:p>
          <a:p>
            <a:r>
              <a:rPr lang="en-US" dirty="0"/>
              <a:t>Personal introduction by each participant:</a:t>
            </a:r>
          </a:p>
          <a:p>
            <a:pPr lvl="1"/>
            <a:r>
              <a:rPr lang="en-US" dirty="0"/>
              <a:t>Name </a:t>
            </a:r>
          </a:p>
          <a:p>
            <a:pPr lvl="1"/>
            <a:r>
              <a:rPr lang="en-US" dirty="0"/>
              <a:t>Agency</a:t>
            </a:r>
          </a:p>
          <a:p>
            <a:pPr lvl="1"/>
            <a:r>
              <a:rPr lang="en-US" dirty="0"/>
              <a:t>Course expectations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11034-8575-4CF2-9EF8-4EE4148A0E5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43621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3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Testing and Certification</a:t>
            </a:r>
          </a:p>
        </p:txBody>
      </p:sp>
      <p:sp>
        <p:nvSpPr>
          <p:cNvPr id="2403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Discussion-based questions</a:t>
            </a:r>
          </a:p>
          <a:p>
            <a:r>
              <a:rPr lang="en-US" dirty="0"/>
              <a:t>Scenarios</a:t>
            </a:r>
          </a:p>
          <a:p>
            <a:r>
              <a:rPr lang="en-US" dirty="0"/>
              <a:t>Course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20916-098A-45B9-BA46-D725D022E8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806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3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Course Registration and Attendance</a:t>
            </a:r>
          </a:p>
        </p:txBody>
      </p:sp>
      <p:sp>
        <p:nvSpPr>
          <p:cNvPr id="2403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receive a certificate of completion:</a:t>
            </a:r>
          </a:p>
          <a:p>
            <a:r>
              <a:rPr lang="en-US" dirty="0"/>
              <a:t>Complete registration form</a:t>
            </a:r>
          </a:p>
          <a:p>
            <a:r>
              <a:rPr lang="en-US" dirty="0"/>
              <a:t>Sign attendance roster each day of the course</a:t>
            </a:r>
          </a:p>
          <a:p>
            <a:pPr lvl="1"/>
            <a:r>
              <a:rPr lang="en-US" dirty="0"/>
              <a:t>Morning</a:t>
            </a:r>
          </a:p>
          <a:p>
            <a:pPr lvl="1"/>
            <a:r>
              <a:rPr lang="en-US" dirty="0"/>
              <a:t>Afternoon</a:t>
            </a:r>
          </a:p>
          <a:p>
            <a:r>
              <a:rPr lang="en-US" dirty="0"/>
              <a:t>Complete evaluation at the end of the course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20916-098A-45B9-BA46-D725D022E8E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308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Registration Form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Course Name:	         Jail Mental Health Officer</a:t>
            </a:r>
          </a:p>
          <a:p>
            <a:r>
              <a:rPr lang="en-US" dirty="0"/>
              <a:t>Course Date: 		</a:t>
            </a:r>
          </a:p>
          <a:p>
            <a:r>
              <a:rPr lang="en-US" dirty="0"/>
              <a:t>Course Location:	  	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6355B-95E7-4CD6-A320-E36B4E9250B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29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5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Evaluation Strategy</a:t>
            </a:r>
          </a:p>
        </p:txBody>
      </p:sp>
      <p:sp>
        <p:nvSpPr>
          <p:cNvPr id="24053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Course and instructor evaluation</a:t>
            </a:r>
          </a:p>
          <a:p>
            <a:r>
              <a:rPr lang="en-US" dirty="0"/>
              <a:t>After action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BDF48-7D34-496D-9798-EF8A2155E44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4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C:\TRA 3.0\Graphics"/>
</p:tagLst>
</file>

<file path=ppt/theme/theme1.xml><?xml version="1.0" encoding="utf-8"?>
<a:theme xmlns:a="http://schemas.openxmlformats.org/drawingml/2006/main" name="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2824BB138AA9429C5C4CCF8F4816E9" ma:contentTypeVersion="0" ma:contentTypeDescription="Create a new document." ma:contentTypeScope="" ma:versionID="378c1d95f21b99a013807040b3570ef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AB8503-C465-478D-855C-3018021D30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A2C4B5B-095E-482F-8A32-60F7991E075A}">
  <ds:schemaRefs>
    <ds:schemaRef ds:uri="http://purl.org/dc/dcmitype/"/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8E99E2D5-D734-4BFD-AA5B-4FB3F1A62A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15356</TotalTime>
  <Words>374</Words>
  <Application>Microsoft Office PowerPoint</Application>
  <PresentationFormat>On-screen Show (4:3)</PresentationFormat>
  <Paragraphs>74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Copperplate Gothic Bold</vt:lpstr>
      <vt:lpstr>Franklin Gothic Book</vt:lpstr>
      <vt:lpstr>Symbol</vt:lpstr>
      <vt:lpstr>Times New Roman</vt:lpstr>
      <vt:lpstr>3_Default Design</vt:lpstr>
      <vt:lpstr>0: Course Introduction</vt:lpstr>
      <vt:lpstr>Safety Briefing</vt:lpstr>
      <vt:lpstr>Course Goal</vt:lpstr>
      <vt:lpstr>Target Audience</vt:lpstr>
      <vt:lpstr> Introductions</vt:lpstr>
      <vt:lpstr>Testing and Certification</vt:lpstr>
      <vt:lpstr>Course Registration and Attendance</vt:lpstr>
      <vt:lpstr>Registration Form Details</vt:lpstr>
      <vt:lpstr>Evaluation Strategy</vt:lpstr>
      <vt:lpstr>Course Structure</vt:lpstr>
      <vt:lpstr>Course Structure</vt:lpstr>
    </vt:vector>
  </TitlesOfParts>
  <Company>TEEX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JTHIRA OGT-310 Slides</dc:title>
  <dc:subject>Course slides</dc:subject>
  <dc:creator>Kristin Anthony</dc:creator>
  <cp:keywords>THIRA</cp:keywords>
  <cp:lastModifiedBy>Susan Brundage</cp:lastModifiedBy>
  <cp:revision>676</cp:revision>
  <dcterms:created xsi:type="dcterms:W3CDTF">2004-07-20T22:49:02Z</dcterms:created>
  <dcterms:modified xsi:type="dcterms:W3CDTF">2019-05-28T14:39:07Z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0x010100012824BB138AA9429C5C4CCF8F4816E9</vt:lpwstr>
  </property>
</Properties>
</file>