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2.xml" ContentType="application/vnd.openxmlformats-officedocument.presentationml.notesSlide+xml"/>
  <Override PartName="/ppt/slides/slide79.xml" ContentType="application/vnd.openxmlformats-officedocument.presentationml.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s/slide89.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93"/>
  </p:notesMasterIdLst>
  <p:sldIdLst>
    <p:sldId id="256" r:id="rId2"/>
    <p:sldId id="258" r:id="rId3"/>
    <p:sldId id="259" r:id="rId4"/>
    <p:sldId id="260" r:id="rId5"/>
    <p:sldId id="263" r:id="rId6"/>
    <p:sldId id="264" r:id="rId7"/>
    <p:sldId id="265" r:id="rId8"/>
    <p:sldId id="266" r:id="rId9"/>
    <p:sldId id="267" r:id="rId10"/>
    <p:sldId id="268" r:id="rId11"/>
    <p:sldId id="273" r:id="rId12"/>
    <p:sldId id="269" r:id="rId13"/>
    <p:sldId id="274" r:id="rId14"/>
    <p:sldId id="271" r:id="rId15"/>
    <p:sldId id="272" r:id="rId16"/>
    <p:sldId id="275" r:id="rId17"/>
    <p:sldId id="270" r:id="rId18"/>
    <p:sldId id="277" r:id="rId19"/>
    <p:sldId id="278" r:id="rId20"/>
    <p:sldId id="279" r:id="rId21"/>
    <p:sldId id="281" r:id="rId22"/>
    <p:sldId id="282" r:id="rId23"/>
    <p:sldId id="283" r:id="rId24"/>
    <p:sldId id="284" r:id="rId25"/>
    <p:sldId id="285" r:id="rId26"/>
    <p:sldId id="261" r:id="rId27"/>
    <p:sldId id="286" r:id="rId28"/>
    <p:sldId id="287" r:id="rId29"/>
    <p:sldId id="288" r:id="rId30"/>
    <p:sldId id="289" r:id="rId31"/>
    <p:sldId id="291" r:id="rId32"/>
    <p:sldId id="292"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 id="307" r:id="rId48"/>
    <p:sldId id="308" r:id="rId49"/>
    <p:sldId id="309" r:id="rId50"/>
    <p:sldId id="310" r:id="rId51"/>
    <p:sldId id="311" r:id="rId52"/>
    <p:sldId id="312" r:id="rId53"/>
    <p:sldId id="313" r:id="rId54"/>
    <p:sldId id="314" r:id="rId55"/>
    <p:sldId id="315" r:id="rId56"/>
    <p:sldId id="316" r:id="rId57"/>
    <p:sldId id="317" r:id="rId58"/>
    <p:sldId id="318" r:id="rId59"/>
    <p:sldId id="319" r:id="rId60"/>
    <p:sldId id="321" r:id="rId61"/>
    <p:sldId id="322" r:id="rId62"/>
    <p:sldId id="323" r:id="rId63"/>
    <p:sldId id="324" r:id="rId64"/>
    <p:sldId id="325" r:id="rId65"/>
    <p:sldId id="326" r:id="rId66"/>
    <p:sldId id="327" r:id="rId67"/>
    <p:sldId id="328" r:id="rId68"/>
    <p:sldId id="329" r:id="rId69"/>
    <p:sldId id="330" r:id="rId70"/>
    <p:sldId id="331" r:id="rId71"/>
    <p:sldId id="332" r:id="rId72"/>
    <p:sldId id="333" r:id="rId73"/>
    <p:sldId id="334" r:id="rId74"/>
    <p:sldId id="335" r:id="rId75"/>
    <p:sldId id="336" r:id="rId76"/>
    <p:sldId id="337" r:id="rId77"/>
    <p:sldId id="342" r:id="rId78"/>
    <p:sldId id="343" r:id="rId79"/>
    <p:sldId id="357" r:id="rId80"/>
    <p:sldId id="344" r:id="rId81"/>
    <p:sldId id="345" r:id="rId82"/>
    <p:sldId id="346" r:id="rId83"/>
    <p:sldId id="347" r:id="rId84"/>
    <p:sldId id="348" r:id="rId85"/>
    <p:sldId id="349" r:id="rId86"/>
    <p:sldId id="350" r:id="rId87"/>
    <p:sldId id="351" r:id="rId88"/>
    <p:sldId id="352" r:id="rId89"/>
    <p:sldId id="353" r:id="rId90"/>
    <p:sldId id="354" r:id="rId91"/>
    <p:sldId id="355" r:id="rId92"/>
  </p:sldIdLst>
  <p:sldSz cx="9144000" cy="6858000" type="screen4x3"/>
  <p:notesSz cx="7007225" cy="92884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6464" cy="464423"/>
          </a:xfrm>
          <a:prstGeom prst="rect">
            <a:avLst/>
          </a:prstGeom>
        </p:spPr>
        <p:txBody>
          <a:bodyPr vert="horz" lIns="93113" tIns="46557" rIns="93113" bIns="46557" rtlCol="0"/>
          <a:lstStyle>
            <a:lvl1pPr algn="l">
              <a:defRPr sz="1200"/>
            </a:lvl1pPr>
          </a:lstStyle>
          <a:p>
            <a:endParaRPr lang="en-US" dirty="0"/>
          </a:p>
        </p:txBody>
      </p:sp>
      <p:sp>
        <p:nvSpPr>
          <p:cNvPr id="3" name="Date Placeholder 2"/>
          <p:cNvSpPr>
            <a:spLocks noGrp="1"/>
          </p:cNvSpPr>
          <p:nvPr>
            <p:ph type="dt" idx="1"/>
          </p:nvPr>
        </p:nvSpPr>
        <p:spPr>
          <a:xfrm>
            <a:off x="3969139" y="0"/>
            <a:ext cx="3036464" cy="464423"/>
          </a:xfrm>
          <a:prstGeom prst="rect">
            <a:avLst/>
          </a:prstGeom>
        </p:spPr>
        <p:txBody>
          <a:bodyPr vert="horz" lIns="93113" tIns="46557" rIns="93113" bIns="46557" rtlCol="0"/>
          <a:lstStyle>
            <a:lvl1pPr algn="r">
              <a:defRPr sz="1200"/>
            </a:lvl1pPr>
          </a:lstStyle>
          <a:p>
            <a:fld id="{36AFA7E9-B763-49F7-AD53-024F0D4E728E}" type="datetimeFigureOut">
              <a:rPr lang="en-US" smtClean="0"/>
              <a:pPr/>
              <a:t>10/21/2010</a:t>
            </a:fld>
            <a:endParaRPr lang="en-US" dirty="0"/>
          </a:p>
        </p:txBody>
      </p:sp>
      <p:sp>
        <p:nvSpPr>
          <p:cNvPr id="4" name="Slide Image Placeholder 3"/>
          <p:cNvSpPr>
            <a:spLocks noGrp="1" noRot="1" noChangeAspect="1"/>
          </p:cNvSpPr>
          <p:nvPr>
            <p:ph type="sldImg" idx="2"/>
          </p:nvPr>
        </p:nvSpPr>
        <p:spPr>
          <a:xfrm>
            <a:off x="1181100" y="696913"/>
            <a:ext cx="4645025" cy="3482975"/>
          </a:xfrm>
          <a:prstGeom prst="rect">
            <a:avLst/>
          </a:prstGeom>
          <a:noFill/>
          <a:ln w="12700">
            <a:solidFill>
              <a:prstClr val="black"/>
            </a:solidFill>
          </a:ln>
        </p:spPr>
        <p:txBody>
          <a:bodyPr vert="horz" lIns="93113" tIns="46557" rIns="93113" bIns="46557" rtlCol="0" anchor="ctr"/>
          <a:lstStyle/>
          <a:p>
            <a:endParaRPr lang="en-US" dirty="0"/>
          </a:p>
        </p:txBody>
      </p:sp>
      <p:sp>
        <p:nvSpPr>
          <p:cNvPr id="5" name="Notes Placeholder 4"/>
          <p:cNvSpPr>
            <a:spLocks noGrp="1"/>
          </p:cNvSpPr>
          <p:nvPr>
            <p:ph type="body" sz="quarter" idx="3"/>
          </p:nvPr>
        </p:nvSpPr>
        <p:spPr>
          <a:xfrm>
            <a:off x="700723" y="4412020"/>
            <a:ext cx="5605780" cy="4179808"/>
          </a:xfrm>
          <a:prstGeom prst="rect">
            <a:avLst/>
          </a:prstGeom>
        </p:spPr>
        <p:txBody>
          <a:bodyPr vert="horz" lIns="93113" tIns="46557" rIns="93113" bIns="4655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2428"/>
            <a:ext cx="3036464" cy="464423"/>
          </a:xfrm>
          <a:prstGeom prst="rect">
            <a:avLst/>
          </a:prstGeom>
        </p:spPr>
        <p:txBody>
          <a:bodyPr vert="horz" lIns="93113" tIns="46557" rIns="93113" bIns="46557"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69139" y="8822428"/>
            <a:ext cx="3036464" cy="464423"/>
          </a:xfrm>
          <a:prstGeom prst="rect">
            <a:avLst/>
          </a:prstGeom>
        </p:spPr>
        <p:txBody>
          <a:bodyPr vert="horz" lIns="93113" tIns="46557" rIns="93113" bIns="46557" rtlCol="0" anchor="b"/>
          <a:lstStyle>
            <a:lvl1pPr algn="r">
              <a:defRPr sz="1200"/>
            </a:lvl1pPr>
          </a:lstStyle>
          <a:p>
            <a:fld id="{90327331-0C9B-45FD-B28E-551924AC2EC3}"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0327331-0C9B-45FD-B28E-551924AC2EC3}"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AAE2E7-A895-4265-99AB-F1DB10017F6A}" type="slidenum">
              <a:rPr lang="en-US"/>
              <a:pPr/>
              <a:t>88</a:t>
            </a:fld>
            <a:endParaRPr lang="en-US" dirty="0"/>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r>
              <a:rPr lang="en-US" dirty="0" smtClean="0"/>
              <a:t>B</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66C838-D38C-4822-8108-FFD58ECC0216}" type="slidenum">
              <a:rPr lang="en-US"/>
              <a:pPr/>
              <a:t>89</a:t>
            </a:fld>
            <a:endParaRPr lang="en-US" dirty="0"/>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r>
              <a:rPr lang="en-US" dirty="0" smtClean="0"/>
              <a:t>D</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D23F50-DA49-4F1D-9F96-3025B568CAB6}" type="slidenum">
              <a:rPr lang="en-US"/>
              <a:pPr/>
              <a:t>90</a:t>
            </a:fld>
            <a:endParaRPr lang="en-US" dirty="0"/>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US" dirty="0" smtClean="0"/>
              <a:t>D</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C621DD-4830-4256-AF47-2D0AF1789D9C}" type="slidenum">
              <a:rPr lang="en-US"/>
              <a:pPr/>
              <a:t>91</a:t>
            </a:fld>
            <a:endParaRPr lang="en-US" dirty="0"/>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dirty="0" smtClean="0"/>
              <a:t>A</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E702B8-68EB-475F-8C89-C5AD40C82FE5}" type="slidenum">
              <a:rPr lang="en-US"/>
              <a:pPr/>
              <a:t>80</a:t>
            </a:fld>
            <a:endParaRPr lang="en-US" dirty="0"/>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r>
              <a:rPr lang="en-US" dirty="0" smtClean="0"/>
              <a:t>B</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49E1A9-9241-4FB5-8697-185118E196A9}" type="slidenum">
              <a:rPr lang="en-US"/>
              <a:pPr/>
              <a:t>81</a:t>
            </a:fld>
            <a:endParaRPr lang="en-US" dirty="0"/>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r>
              <a:rPr lang="en-US" dirty="0" smtClean="0"/>
              <a:t>C</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CED638-0868-4248-BE81-2592D4EEF599}" type="slidenum">
              <a:rPr lang="en-US"/>
              <a:pPr/>
              <a:t>82</a:t>
            </a:fld>
            <a:endParaRPr lang="en-US" dirty="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r>
              <a:rPr lang="en-US" dirty="0" smtClean="0"/>
              <a:t>C</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68E35C-9722-40EF-B596-A08F3CF55CEC}" type="slidenum">
              <a:rPr lang="en-US"/>
              <a:pPr/>
              <a:t>83</a:t>
            </a:fld>
            <a:endParaRPr lang="en-US" dirty="0"/>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r>
              <a:rPr lang="en-US" dirty="0" smtClean="0"/>
              <a:t>B</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1C82EC-F7CD-44CE-B14B-13A74EA58B0F}" type="slidenum">
              <a:rPr lang="en-US"/>
              <a:pPr/>
              <a:t>84</a:t>
            </a:fld>
            <a:endParaRPr lang="en-US" dirty="0"/>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r>
              <a:rPr lang="en-US" dirty="0" smtClean="0"/>
              <a:t>B</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3A5FBF-C1EF-4A44-B145-ECF7B7283529}" type="slidenum">
              <a:rPr lang="en-US"/>
              <a:pPr/>
              <a:t>85</a:t>
            </a:fld>
            <a:endParaRPr lang="en-US" dirty="0"/>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r>
              <a:rPr lang="en-US" dirty="0" smtClean="0"/>
              <a:t>A</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A84419-A02F-4ACE-8AE0-5AE7411925C9}" type="slidenum">
              <a:rPr lang="en-US"/>
              <a:pPr/>
              <a:t>86</a:t>
            </a:fld>
            <a:endParaRPr lang="en-US" dirty="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r>
              <a:rPr lang="en-US" dirty="0" smtClean="0"/>
              <a:t>C</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0289B6-73EA-43D2-BB3B-47FB1E46ECDB}" type="slidenum">
              <a:rPr lang="en-US"/>
              <a:pPr/>
              <a:t>87</a:t>
            </a:fld>
            <a:endParaRPr lang="en-US" dirty="0"/>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p:txBody>
          <a:bodyPr/>
          <a:lstStyle/>
          <a:p>
            <a:r>
              <a:rPr lang="en-US" dirty="0" smtClean="0"/>
              <a:t>A</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5B528C6A-238E-4E4D-81AC-2875C0FECE32}" type="datetimeFigureOut">
              <a:rPr lang="en-US" smtClean="0"/>
              <a:pPr/>
              <a:t>10/21/2010</a:t>
            </a:fld>
            <a:endParaRPr lang="en-US" dirty="0"/>
          </a:p>
        </p:txBody>
      </p:sp>
      <p:sp>
        <p:nvSpPr>
          <p:cNvPr id="16" name="Slide Number Placeholder 15"/>
          <p:cNvSpPr>
            <a:spLocks noGrp="1"/>
          </p:cNvSpPr>
          <p:nvPr>
            <p:ph type="sldNum" sz="quarter" idx="11"/>
          </p:nvPr>
        </p:nvSpPr>
        <p:spPr/>
        <p:txBody>
          <a:bodyPr/>
          <a:lstStyle/>
          <a:p>
            <a:fld id="{B77B5C93-8CCC-457A-B2C2-989C88D155DC}"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528C6A-238E-4E4D-81AC-2875C0FECE32}" type="datetimeFigureOut">
              <a:rPr lang="en-US" smtClean="0"/>
              <a:pPr/>
              <a:t>10/21/2010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7B5C93-8CCC-457A-B2C2-989C88D155D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B528C6A-238E-4E4D-81AC-2875C0FECE32}" type="datetimeFigureOut">
              <a:rPr lang="en-US" smtClean="0"/>
              <a:pPr/>
              <a:t>10/21/2010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7B5C93-8CCC-457A-B2C2-989C88D155D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5B528C6A-238E-4E4D-81AC-2875C0FECE32}" type="datetimeFigureOut">
              <a:rPr lang="en-US" smtClean="0"/>
              <a:pPr/>
              <a:t>10/21/2010</a:t>
            </a:fld>
            <a:endParaRPr lang="en-US" dirty="0"/>
          </a:p>
        </p:txBody>
      </p:sp>
      <p:sp>
        <p:nvSpPr>
          <p:cNvPr id="15" name="Slide Number Placeholder 14"/>
          <p:cNvSpPr>
            <a:spLocks noGrp="1"/>
          </p:cNvSpPr>
          <p:nvPr>
            <p:ph type="sldNum" sz="quarter" idx="15"/>
          </p:nvPr>
        </p:nvSpPr>
        <p:spPr/>
        <p:txBody>
          <a:bodyPr/>
          <a:lstStyle>
            <a:lvl1pPr algn="ctr">
              <a:defRPr/>
            </a:lvl1pPr>
          </a:lstStyle>
          <a:p>
            <a:fld id="{B77B5C93-8CCC-457A-B2C2-989C88D155DC}"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528C6A-238E-4E4D-81AC-2875C0FECE32}" type="datetimeFigureOut">
              <a:rPr lang="en-US" smtClean="0"/>
              <a:pPr/>
              <a:t>10/21/2010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7B5C93-8CCC-457A-B2C2-989C88D155DC}"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B528C6A-238E-4E4D-81AC-2875C0FECE32}" type="datetimeFigureOut">
              <a:rPr lang="en-US" smtClean="0"/>
              <a:pPr/>
              <a:t>10/21/2010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77B5C93-8CCC-457A-B2C2-989C88D155DC}"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77B5C93-8CCC-457A-B2C2-989C88D155DC}"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5B528C6A-238E-4E4D-81AC-2875C0FECE32}" type="datetimeFigureOut">
              <a:rPr lang="en-US" smtClean="0"/>
              <a:pPr/>
              <a:t>10/21/2010</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B528C6A-238E-4E4D-81AC-2875C0FECE32}" type="datetimeFigureOut">
              <a:rPr lang="en-US" smtClean="0"/>
              <a:pPr/>
              <a:t>10/21/2010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77B5C93-8CCC-457A-B2C2-989C88D155DC}"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528C6A-238E-4E4D-81AC-2875C0FECE32}" type="datetimeFigureOut">
              <a:rPr lang="en-US" smtClean="0"/>
              <a:pPr/>
              <a:t>10/21/2010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77B5C93-8CCC-457A-B2C2-989C88D155D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5B528C6A-238E-4E4D-81AC-2875C0FECE32}" type="datetimeFigureOut">
              <a:rPr lang="en-US" smtClean="0"/>
              <a:pPr/>
              <a:t>10/21/2010</a:t>
            </a:fld>
            <a:endParaRPr lang="en-US" dirty="0"/>
          </a:p>
        </p:txBody>
      </p:sp>
      <p:sp>
        <p:nvSpPr>
          <p:cNvPr id="9" name="Slide Number Placeholder 8"/>
          <p:cNvSpPr>
            <a:spLocks noGrp="1"/>
          </p:cNvSpPr>
          <p:nvPr>
            <p:ph type="sldNum" sz="quarter" idx="15"/>
          </p:nvPr>
        </p:nvSpPr>
        <p:spPr/>
        <p:txBody>
          <a:bodyPr/>
          <a:lstStyle/>
          <a:p>
            <a:fld id="{B77B5C93-8CCC-457A-B2C2-989C88D155DC}"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5B528C6A-238E-4E4D-81AC-2875C0FECE32}" type="datetimeFigureOut">
              <a:rPr lang="en-US" smtClean="0"/>
              <a:pPr/>
              <a:t>10/21/2010</a:t>
            </a:fld>
            <a:endParaRPr lang="en-US" dirty="0"/>
          </a:p>
        </p:txBody>
      </p:sp>
      <p:sp>
        <p:nvSpPr>
          <p:cNvPr id="9" name="Slide Number Placeholder 8"/>
          <p:cNvSpPr>
            <a:spLocks noGrp="1"/>
          </p:cNvSpPr>
          <p:nvPr>
            <p:ph type="sldNum" sz="quarter" idx="11"/>
          </p:nvPr>
        </p:nvSpPr>
        <p:spPr/>
        <p:txBody>
          <a:bodyPr/>
          <a:lstStyle/>
          <a:p>
            <a:fld id="{B77B5C93-8CCC-457A-B2C2-989C88D155DC}"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528C6A-238E-4E4D-81AC-2875C0FECE32}" type="datetimeFigureOut">
              <a:rPr lang="en-US" smtClean="0"/>
              <a:pPr/>
              <a:t>10/21/2010</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77B5C93-8CCC-457A-B2C2-989C88D155DC}"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projects.coe.uga.edu/epltt/index.php?title=Image:Bloom_1.jp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projects.coe.uga.edu/epltt/index.php?title=Image:Bloom_1.jp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wmf"/><Relationship Id="rId4" Type="http://schemas.openxmlformats.org/officeDocument/2006/relationships/slide" Target="slide17.xml"/></Relationships>
</file>

<file path=ppt/slides/_rels/slide8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slide" Target="slide17.xml"/><Relationship Id="rId4" Type="http://schemas.openxmlformats.org/officeDocument/2006/relationships/slide" Target="slide11.xml"/></Relationships>
</file>

<file path=ppt/slides/_rels/slide8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slide" Target="slide17.xml"/></Relationships>
</file>

<file path=ppt/slides/_rels/slide83.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wmf"/><Relationship Id="rId4" Type="http://schemas.openxmlformats.org/officeDocument/2006/relationships/slide" Target="slide17.xml"/></Relationships>
</file>

<file path=ppt/slides/_rels/slide84.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wmf"/><Relationship Id="rId4" Type="http://schemas.openxmlformats.org/officeDocument/2006/relationships/slide" Target="slide17.xml"/></Relationships>
</file>

<file path=ppt/slides/_rels/slide8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gif"/><Relationship Id="rId4" Type="http://schemas.openxmlformats.org/officeDocument/2006/relationships/slide" Target="slide18.xml"/></Relationships>
</file>

<file path=ppt/slides/_rels/slide86.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1.wmf"/><Relationship Id="rId4" Type="http://schemas.openxmlformats.org/officeDocument/2006/relationships/slide" Target="slide17.xml"/></Relationships>
</file>

<file path=ppt/slides/_rels/slide87.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wmf"/><Relationship Id="rId4" Type="http://schemas.openxmlformats.org/officeDocument/2006/relationships/slide" Target="slide20.xml"/></Relationships>
</file>

<file path=ppt/slides/_rels/slide88.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slide" Target="slide17.xml"/><Relationship Id="rId4" Type="http://schemas.openxmlformats.org/officeDocument/2006/relationships/slide" Target="slide25.xml"/></Relationships>
</file>

<file path=ppt/slides/_rels/slide89.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slide" Target="slide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5.wmf"/><Relationship Id="rId4" Type="http://schemas.openxmlformats.org/officeDocument/2006/relationships/slide" Target="slide17.xml"/></Relationships>
</file>

<file path=ppt/slides/_rels/slide91.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6.wmf"/><Relationship Id="rId4" Type="http://schemas.openxmlformats.org/officeDocument/2006/relationships/slide" Target="slide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effectLst>
            <a:outerShdw blurRad="50800" dist="38100" dir="2700000" algn="tl" rotWithShape="0">
              <a:prstClr val="black">
                <a:alpha val="40000"/>
              </a:prstClr>
            </a:outerShdw>
          </a:effectLst>
        </p:spPr>
        <p:txBody>
          <a:bodyPr/>
          <a:lstStyle/>
          <a:p>
            <a:r>
              <a:rPr lang="en-US" dirty="0" smtClean="0"/>
              <a:t>Advanced Instructor Course</a:t>
            </a:r>
            <a:endParaRPr lang="en-US" dirty="0"/>
          </a:p>
        </p:txBody>
      </p:sp>
      <p:sp>
        <p:nvSpPr>
          <p:cNvPr id="2" name="Title 1"/>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Texas Commission on </a:t>
            </a:r>
            <a:br>
              <a:rPr lang="en-US" dirty="0" smtClean="0"/>
            </a:br>
            <a:r>
              <a:rPr lang="en-US" dirty="0" smtClean="0"/>
              <a:t>Law Enforcement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effectLst>
            <a:outerShdw blurRad="50800" dist="38100" dir="2700000" algn="tl" rotWithShape="0">
              <a:prstClr val="black">
                <a:alpha val="40000"/>
              </a:prstClr>
            </a:outerShdw>
          </a:effectLst>
        </p:spPr>
        <p:txBody>
          <a:bodyPr/>
          <a:lstStyle/>
          <a:p>
            <a:pPr lvl="0">
              <a:buNone/>
            </a:pPr>
            <a:r>
              <a:rPr lang="en-US" dirty="0" smtClean="0"/>
              <a:t>  There are six levels in the taxonomy, moving through the lowest order processes to the highest.</a:t>
            </a:r>
          </a:p>
          <a:p>
            <a:pPr lvl="0">
              <a:buNone/>
            </a:pPr>
            <a:endParaRPr lang="en-US" dirty="0" smtClean="0"/>
          </a:p>
          <a:p>
            <a:pPr lvl="0">
              <a:buNone/>
            </a:pPr>
            <a:r>
              <a:rPr lang="en-US" dirty="0" smtClean="0"/>
              <a:t>  These levels classify thinking according to complexity.</a:t>
            </a:r>
          </a:p>
          <a:p>
            <a:pPr>
              <a:buNone/>
            </a:pPr>
            <a:r>
              <a:rPr lang="en-US" dirty="0" smtClean="0"/>
              <a:t>	</a:t>
            </a:r>
          </a:p>
          <a:p>
            <a:pPr lvl="0">
              <a:buNone/>
            </a:pPr>
            <a:r>
              <a:rPr lang="en-US" dirty="0" smtClean="0"/>
              <a:t>  The levels are often depicted as a stairway encouraging students to climb to a higher level of thought.</a:t>
            </a:r>
          </a:p>
          <a:p>
            <a:pPr>
              <a:buNone/>
            </a:pPr>
            <a:endParaRPr lang="en-US" dirty="0" smtClean="0"/>
          </a:p>
          <a:p>
            <a:pPr lvl="0">
              <a:buNone/>
            </a:pPr>
            <a:r>
              <a:rPr lang="en-US" dirty="0" smtClean="0"/>
              <a:t>  The levels are grouped into three lower levels and three higher levels.</a:t>
            </a:r>
          </a:p>
          <a:p>
            <a:pPr lvl="0">
              <a:buNone/>
            </a:pPr>
            <a:endParaRPr lang="en-US" dirty="0" smtClean="0"/>
          </a:p>
          <a:p>
            <a:pPr>
              <a:buNone/>
            </a:pPr>
            <a:endParaRPr lang="en-US" dirty="0"/>
          </a:p>
        </p:txBody>
      </p:sp>
      <p:sp>
        <p:nvSpPr>
          <p:cNvPr id="3" name="Title 2"/>
          <p:cNvSpPr>
            <a:spLocks noGrp="1"/>
          </p:cNvSpPr>
          <p:nvPr>
            <p:ph type="title"/>
          </p:nvPr>
        </p:nvSpPr>
        <p:spPr>
          <a:effectLst>
            <a:outerShdw blurRad="50800" dist="38100" dir="2700000" algn="tl" rotWithShape="0">
              <a:prstClr val="black">
                <a:alpha val="40000"/>
              </a:prstClr>
            </a:outerShdw>
          </a:effectLst>
        </p:spPr>
        <p:txBody>
          <a:bodyPr/>
          <a:lstStyle/>
          <a:p>
            <a:pPr algn="ctr"/>
            <a:r>
              <a:rPr lang="en-US" dirty="0" smtClean="0"/>
              <a:t>What is Bloom’s Taxonomy</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715000"/>
          </a:xfrm>
          <a:effectLst>
            <a:outerShdw blurRad="50800" dist="38100" dir="2700000" algn="tl" rotWithShape="0">
              <a:prstClr val="black">
                <a:alpha val="40000"/>
              </a:prstClr>
            </a:outerShdw>
          </a:effectLst>
        </p:spPr>
        <p:txBody>
          <a:bodyPr lIns="0">
            <a:normAutofit fontScale="85000" lnSpcReduction="20000"/>
          </a:bodyPr>
          <a:lstStyle/>
          <a:p>
            <a:pPr algn="ctr">
              <a:buNone/>
            </a:pPr>
            <a:r>
              <a:rPr lang="en-US" dirty="0" smtClean="0"/>
              <a:t> </a:t>
            </a:r>
            <a:r>
              <a:rPr lang="en-US" dirty="0" smtClean="0"/>
              <a:t>The three higher levels in ascending order </a:t>
            </a:r>
            <a:r>
              <a:rPr lang="en-US" dirty="0" smtClean="0"/>
              <a:t>are</a:t>
            </a:r>
            <a:r>
              <a:rPr lang="en-US" dirty="0" smtClean="0"/>
              <a:t>:</a:t>
            </a:r>
          </a:p>
          <a:p>
            <a:pPr algn="ctr">
              <a:buNone/>
            </a:pPr>
            <a:endParaRPr lang="en-US" dirty="0" smtClean="0"/>
          </a:p>
          <a:p>
            <a:pPr algn="ctr">
              <a:buNone/>
            </a:pPr>
            <a:r>
              <a:rPr lang="en-US" sz="3100" b="1" dirty="0" smtClean="0"/>
              <a:t> </a:t>
            </a:r>
            <a:r>
              <a:rPr lang="en-US" sz="3100" b="1" dirty="0" smtClean="0">
                <a:solidFill>
                  <a:schemeClr val="accent2"/>
                </a:solidFill>
              </a:rPr>
              <a:t>Knowledge</a:t>
            </a:r>
            <a:r>
              <a:rPr lang="en-US" sz="3100" dirty="0" smtClean="0">
                <a:solidFill>
                  <a:schemeClr val="accent2"/>
                </a:solidFill>
              </a:rPr>
              <a:t> </a:t>
            </a:r>
            <a:r>
              <a:rPr lang="en-US" sz="3100" dirty="0" smtClean="0">
                <a:solidFill>
                  <a:schemeClr val="accent2"/>
                </a:solidFill>
              </a:rPr>
              <a:t>- Exhibit memory of </a:t>
            </a:r>
            <a:r>
              <a:rPr lang="en-US" sz="3100" dirty="0" smtClean="0">
                <a:solidFill>
                  <a:schemeClr val="accent2"/>
                </a:solidFill>
              </a:rPr>
              <a:t>previously-learned materials </a:t>
            </a:r>
            <a:r>
              <a:rPr lang="en-US" sz="3100" dirty="0" smtClean="0">
                <a:solidFill>
                  <a:schemeClr val="accent2"/>
                </a:solidFill>
              </a:rPr>
              <a:t>by recalling facts, terms, basic concepts and </a:t>
            </a:r>
            <a:r>
              <a:rPr lang="en-US" sz="3100" dirty="0" smtClean="0">
                <a:solidFill>
                  <a:schemeClr val="accent2"/>
                </a:solidFill>
              </a:rPr>
              <a:t>answers.</a:t>
            </a:r>
          </a:p>
          <a:p>
            <a:pPr algn="ctr">
              <a:buNone/>
            </a:pPr>
            <a:r>
              <a:rPr lang="en-US" sz="2700" dirty="0" smtClean="0"/>
              <a:t>    Knowledge </a:t>
            </a:r>
            <a:r>
              <a:rPr lang="en-US" sz="2700" dirty="0" smtClean="0"/>
              <a:t>of specifics - terminology, specific facts </a:t>
            </a:r>
          </a:p>
          <a:p>
            <a:pPr lvl="2" algn="ctr">
              <a:buNone/>
            </a:pPr>
            <a:endParaRPr lang="en-US" sz="2700" dirty="0" smtClean="0"/>
          </a:p>
          <a:p>
            <a:pPr lvl="2" algn="ctr">
              <a:buNone/>
            </a:pPr>
            <a:r>
              <a:rPr lang="en-US" sz="2700" dirty="0" smtClean="0"/>
              <a:t>Knowledge </a:t>
            </a:r>
            <a:r>
              <a:rPr lang="en-US" sz="2700" dirty="0" smtClean="0"/>
              <a:t>of ways and means of dealing with specifics </a:t>
            </a:r>
            <a:r>
              <a:rPr lang="en-US" sz="2700" dirty="0" smtClean="0"/>
              <a:t>conventions</a:t>
            </a:r>
            <a:r>
              <a:rPr lang="en-US" sz="2700" dirty="0" smtClean="0"/>
              <a:t>, trends and sequences, classifications and categories, criteria, methodology</a:t>
            </a:r>
          </a:p>
          <a:p>
            <a:pPr lvl="2" algn="ctr">
              <a:buNone/>
            </a:pPr>
            <a:endParaRPr lang="en-US" sz="2700" dirty="0" smtClean="0"/>
          </a:p>
          <a:p>
            <a:pPr lvl="2" algn="ctr">
              <a:buNone/>
            </a:pPr>
            <a:r>
              <a:rPr lang="en-US" sz="2700" dirty="0" smtClean="0"/>
              <a:t>Knowledge </a:t>
            </a:r>
            <a:r>
              <a:rPr lang="en-US" sz="2700" dirty="0" smtClean="0"/>
              <a:t>of the universals and abstractions in a field - principles and generalizations, theories and structures </a:t>
            </a:r>
          </a:p>
          <a:p>
            <a:pPr lvl="2" algn="ctr"/>
            <a:endParaRPr lang="en-US" sz="2800" dirty="0" smtClean="0"/>
          </a:p>
          <a:p>
            <a:pPr algn="ctr">
              <a:buNone/>
            </a:pPr>
            <a:r>
              <a:rPr lang="en-US" sz="3300" dirty="0" smtClean="0"/>
              <a:t>         Questions </a:t>
            </a:r>
            <a:r>
              <a:rPr lang="en-US" sz="3300" dirty="0" smtClean="0"/>
              <a:t>like: What are the health benefits of </a:t>
            </a:r>
            <a:r>
              <a:rPr lang="en-US" sz="3300" dirty="0" smtClean="0"/>
              <a:t>    eating </a:t>
            </a:r>
            <a:r>
              <a:rPr lang="en-US" sz="3300" dirty="0" smtClean="0"/>
              <a:t>apples?</a:t>
            </a:r>
          </a:p>
          <a:p>
            <a:pPr lvl="1">
              <a:buNone/>
            </a:pPr>
            <a:endParaRPr lang="en-US" dirty="0" smtClean="0"/>
          </a:p>
        </p:txBody>
      </p:sp>
      <p:sp>
        <p:nvSpPr>
          <p:cNvPr id="3" name="Title 2"/>
          <p:cNvSpPr>
            <a:spLocks noGrp="1"/>
          </p:cNvSpPr>
          <p:nvPr>
            <p:ph type="title"/>
          </p:nvPr>
        </p:nvSpPr>
        <p:spPr>
          <a:xfrm>
            <a:off x="457200" y="152400"/>
            <a:ext cx="8229600" cy="762000"/>
          </a:xfrm>
        </p:spPr>
        <p:txBody>
          <a:bodyPr/>
          <a:lstStyle/>
          <a:p>
            <a:pPr algn="ctr"/>
            <a:r>
              <a:rPr lang="en-US" dirty="0" smtClean="0"/>
              <a:t>What is Bloom’s Taxonomy</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715000"/>
          </a:xfrm>
          <a:effectLst>
            <a:outerShdw blurRad="50800" dist="38100" dir="2700000" algn="tl" rotWithShape="0">
              <a:prstClr val="black">
                <a:alpha val="40000"/>
              </a:prstClr>
            </a:outerShdw>
          </a:effectLst>
        </p:spPr>
        <p:txBody>
          <a:bodyPr/>
          <a:lstStyle/>
          <a:p>
            <a:pPr>
              <a:buNone/>
            </a:pPr>
            <a:r>
              <a:rPr lang="en-US" dirty="0" smtClean="0"/>
              <a:t>       The three lower levels in ascending order are:</a:t>
            </a:r>
          </a:p>
          <a:p>
            <a:pPr lvl="1">
              <a:buNone/>
            </a:pPr>
            <a:r>
              <a:rPr lang="en-US" dirty="0" smtClean="0">
                <a:solidFill>
                  <a:schemeClr val="accent2"/>
                </a:solidFill>
              </a:rPr>
              <a:t>   Knowledge</a:t>
            </a:r>
          </a:p>
          <a:p>
            <a:pPr lvl="1">
              <a:buNone/>
            </a:pPr>
            <a:r>
              <a:rPr lang="en-US" b="1" dirty="0" smtClean="0">
                <a:solidFill>
                  <a:schemeClr val="accent2"/>
                </a:solidFill>
              </a:rPr>
              <a:t>   </a:t>
            </a:r>
            <a:r>
              <a:rPr lang="en-US" b="1" u="sng" dirty="0" smtClean="0">
                <a:solidFill>
                  <a:schemeClr val="accent2"/>
                </a:solidFill>
              </a:rPr>
              <a:t>Comprehension</a:t>
            </a:r>
            <a:r>
              <a:rPr lang="en-US" dirty="0" smtClean="0">
                <a:solidFill>
                  <a:schemeClr val="accent2"/>
                </a:solidFill>
              </a:rPr>
              <a:t> -Demonstrative understanding of facts and ideas by organizing, comparing, translating, interpreting, giving descriptions, and stating main ideas</a:t>
            </a:r>
          </a:p>
          <a:p>
            <a:pPr lvl="1">
              <a:buNone/>
            </a:pPr>
            <a:endParaRPr lang="en-US" dirty="0" smtClean="0"/>
          </a:p>
          <a:p>
            <a:pPr lvl="2">
              <a:buNone/>
            </a:pPr>
            <a:r>
              <a:rPr lang="en-US" dirty="0" smtClean="0"/>
              <a:t>    Translation </a:t>
            </a:r>
          </a:p>
          <a:p>
            <a:pPr lvl="2">
              <a:buNone/>
            </a:pPr>
            <a:endParaRPr lang="en-US" dirty="0" smtClean="0"/>
          </a:p>
          <a:p>
            <a:pPr lvl="2">
              <a:buNone/>
            </a:pPr>
            <a:r>
              <a:rPr lang="en-US" dirty="0" smtClean="0"/>
              <a:t>    Interpretation </a:t>
            </a:r>
          </a:p>
          <a:p>
            <a:pPr lvl="2">
              <a:buNone/>
            </a:pPr>
            <a:endParaRPr lang="en-US" dirty="0" smtClean="0"/>
          </a:p>
          <a:p>
            <a:pPr lvl="2">
              <a:buNone/>
            </a:pPr>
            <a:r>
              <a:rPr lang="en-US" dirty="0" smtClean="0"/>
              <a:t>    Extrapolation </a:t>
            </a:r>
          </a:p>
          <a:p>
            <a:pPr lvl="2"/>
            <a:endParaRPr lang="en-US" dirty="0" smtClean="0"/>
          </a:p>
          <a:p>
            <a:pPr>
              <a:buNone/>
            </a:pPr>
            <a:r>
              <a:rPr lang="en-US" sz="2800" dirty="0" smtClean="0"/>
              <a:t>Questions like: Compare the health benefits of eating apples vs. oranges.</a:t>
            </a:r>
            <a:endParaRPr lang="en-US" sz="2800" dirty="0"/>
          </a:p>
        </p:txBody>
      </p:sp>
      <p:sp>
        <p:nvSpPr>
          <p:cNvPr id="3" name="Title 2"/>
          <p:cNvSpPr>
            <a:spLocks noGrp="1"/>
          </p:cNvSpPr>
          <p:nvPr>
            <p:ph type="title"/>
          </p:nvPr>
        </p:nvSpPr>
        <p:spPr>
          <a:xfrm>
            <a:off x="457200" y="152400"/>
            <a:ext cx="8229600" cy="762000"/>
          </a:xfrm>
        </p:spPr>
        <p:txBody>
          <a:bodyPr/>
          <a:lstStyle/>
          <a:p>
            <a:pPr algn="ctr"/>
            <a:r>
              <a:rPr lang="en-US" dirty="0" smtClean="0"/>
              <a:t>What is Bloom’s Taxonomy</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715000"/>
          </a:xfrm>
          <a:effectLst>
            <a:outerShdw blurRad="50800" dist="38100" dir="2700000" algn="tl" rotWithShape="0">
              <a:prstClr val="black">
                <a:alpha val="40000"/>
              </a:prstClr>
            </a:outerShdw>
          </a:effectLst>
        </p:spPr>
        <p:txBody>
          <a:bodyPr>
            <a:normAutofit/>
          </a:bodyPr>
          <a:lstStyle/>
          <a:p>
            <a:pPr>
              <a:buNone/>
            </a:pPr>
            <a:r>
              <a:rPr lang="en-US" dirty="0" smtClean="0"/>
              <a:t>      The three lower levels in ascending order are:</a:t>
            </a:r>
          </a:p>
          <a:p>
            <a:pPr lvl="1">
              <a:buNone/>
            </a:pPr>
            <a:r>
              <a:rPr lang="en-US" dirty="0" smtClean="0"/>
              <a:t>  </a:t>
            </a:r>
            <a:r>
              <a:rPr lang="en-US" dirty="0" smtClean="0">
                <a:solidFill>
                  <a:schemeClr val="accent2"/>
                </a:solidFill>
              </a:rPr>
              <a:t>Knowledge</a:t>
            </a:r>
          </a:p>
          <a:p>
            <a:pPr lvl="1">
              <a:buNone/>
            </a:pPr>
            <a:r>
              <a:rPr lang="en-US" dirty="0" smtClean="0">
                <a:solidFill>
                  <a:schemeClr val="accent2"/>
                </a:solidFill>
              </a:rPr>
              <a:t>  Comprehension </a:t>
            </a:r>
          </a:p>
          <a:p>
            <a:pPr lvl="1">
              <a:buNone/>
            </a:pPr>
            <a:r>
              <a:rPr lang="en-US" b="1" dirty="0" smtClean="0">
                <a:solidFill>
                  <a:schemeClr val="accent2"/>
                </a:solidFill>
              </a:rPr>
              <a:t>   </a:t>
            </a:r>
            <a:r>
              <a:rPr lang="en-US" b="1" u="sng" dirty="0" smtClean="0">
                <a:solidFill>
                  <a:schemeClr val="accent2"/>
                </a:solidFill>
              </a:rPr>
              <a:t>Application</a:t>
            </a:r>
            <a:r>
              <a:rPr lang="en-US" dirty="0" smtClean="0">
                <a:solidFill>
                  <a:schemeClr val="accent2"/>
                </a:solidFill>
              </a:rPr>
              <a:t> - Using new knowledge. Solve problems to new situations by applying acquired knowledge, facts, techniques and rules in a different way </a:t>
            </a:r>
          </a:p>
          <a:p>
            <a:pPr lvl="1">
              <a:buNone/>
            </a:pPr>
            <a:endParaRPr lang="en-US" dirty="0" smtClean="0"/>
          </a:p>
          <a:p>
            <a:pPr lvl="1">
              <a:buNone/>
            </a:pPr>
            <a:endParaRPr lang="en-US" dirty="0" smtClean="0">
              <a:solidFill>
                <a:schemeClr val="tx1"/>
              </a:solidFill>
            </a:endParaRPr>
          </a:p>
          <a:p>
            <a:pPr>
              <a:buNone/>
            </a:pPr>
            <a:r>
              <a:rPr lang="en-US" dirty="0" smtClean="0">
                <a:solidFill>
                  <a:schemeClr val="tx1"/>
                </a:solidFill>
              </a:rPr>
              <a:t>   Questions </a:t>
            </a:r>
            <a:r>
              <a:rPr lang="en-US" dirty="0" smtClean="0">
                <a:solidFill>
                  <a:schemeClr val="tx1"/>
                </a:solidFill>
              </a:rPr>
              <a:t>like: Which kinds of apples are best for baking a pie, and why?</a:t>
            </a:r>
          </a:p>
        </p:txBody>
      </p:sp>
      <p:sp>
        <p:nvSpPr>
          <p:cNvPr id="3" name="Title 2"/>
          <p:cNvSpPr>
            <a:spLocks noGrp="1"/>
          </p:cNvSpPr>
          <p:nvPr>
            <p:ph type="title"/>
          </p:nvPr>
        </p:nvSpPr>
        <p:spPr>
          <a:xfrm>
            <a:off x="457200" y="152400"/>
            <a:ext cx="8229600" cy="762000"/>
          </a:xfrm>
        </p:spPr>
        <p:txBody>
          <a:bodyPr/>
          <a:lstStyle/>
          <a:p>
            <a:pPr algn="ctr"/>
            <a:r>
              <a:rPr lang="en-US" dirty="0" smtClean="0"/>
              <a:t>What is Bloom’s Taxonomy</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638800"/>
          </a:xfrm>
          <a:effectLst>
            <a:outerShdw blurRad="50800" dist="38100" dir="2700000" algn="tl" rotWithShape="0">
              <a:prstClr val="black">
                <a:alpha val="40000"/>
              </a:prstClr>
            </a:outerShdw>
          </a:effectLst>
        </p:spPr>
        <p:txBody>
          <a:bodyPr>
            <a:normAutofit/>
          </a:bodyPr>
          <a:lstStyle/>
          <a:p>
            <a:pPr>
              <a:buNone/>
            </a:pPr>
            <a:r>
              <a:rPr lang="en-US" dirty="0" smtClean="0"/>
              <a:t>      The three higher levels in ascending order are:</a:t>
            </a:r>
          </a:p>
          <a:p>
            <a:pPr>
              <a:buNone/>
            </a:pPr>
            <a:endParaRPr lang="en-US" dirty="0" smtClean="0"/>
          </a:p>
          <a:p>
            <a:pPr lvl="1">
              <a:buNone/>
            </a:pPr>
            <a:r>
              <a:rPr lang="en-US" b="1" dirty="0" smtClean="0">
                <a:solidFill>
                  <a:schemeClr val="accent2"/>
                </a:solidFill>
              </a:rPr>
              <a:t>    </a:t>
            </a:r>
            <a:r>
              <a:rPr lang="en-US" b="1" u="sng" dirty="0" smtClean="0">
                <a:solidFill>
                  <a:schemeClr val="accent2"/>
                </a:solidFill>
              </a:rPr>
              <a:t>Analysis</a:t>
            </a:r>
            <a:r>
              <a:rPr lang="en-US" dirty="0" smtClean="0">
                <a:solidFill>
                  <a:schemeClr val="accent2"/>
                </a:solidFill>
              </a:rPr>
              <a:t> - Examine and break information into parts by identifying motives or causes. Make inferences and find evidence to support generalizations </a:t>
            </a:r>
          </a:p>
          <a:p>
            <a:pPr lvl="2">
              <a:buNone/>
            </a:pPr>
            <a:r>
              <a:rPr lang="en-US" dirty="0" smtClean="0"/>
              <a:t>   Analysis of elements </a:t>
            </a:r>
          </a:p>
          <a:p>
            <a:pPr lvl="2">
              <a:buNone/>
            </a:pPr>
            <a:r>
              <a:rPr lang="en-US" dirty="0" smtClean="0"/>
              <a:t>   Analysis of relationships </a:t>
            </a:r>
          </a:p>
          <a:p>
            <a:pPr lvl="2">
              <a:buNone/>
            </a:pPr>
            <a:r>
              <a:rPr lang="en-US" dirty="0" smtClean="0"/>
              <a:t>   Analysis of organizational principles </a:t>
            </a:r>
          </a:p>
          <a:p>
            <a:pPr>
              <a:buNone/>
            </a:pPr>
            <a:endParaRPr lang="en-US" sz="2800" dirty="0" smtClean="0"/>
          </a:p>
          <a:p>
            <a:pPr>
              <a:buNone/>
            </a:pPr>
            <a:r>
              <a:rPr lang="en-US" sz="2800" dirty="0" smtClean="0"/>
              <a:t>  Questions </a:t>
            </a:r>
            <a:r>
              <a:rPr lang="en-US" sz="2800" dirty="0" smtClean="0"/>
              <a:t>like: List four ways of serving foods made with apples and explain which ones have the highest health benefits. Provide references to support your statements.</a:t>
            </a:r>
          </a:p>
          <a:p>
            <a:pPr lvl="2"/>
            <a:endParaRPr lang="en-US" dirty="0" smtClean="0"/>
          </a:p>
        </p:txBody>
      </p:sp>
      <p:sp>
        <p:nvSpPr>
          <p:cNvPr id="3" name="Title 2"/>
          <p:cNvSpPr>
            <a:spLocks noGrp="1"/>
          </p:cNvSpPr>
          <p:nvPr>
            <p:ph type="title"/>
          </p:nvPr>
        </p:nvSpPr>
        <p:spPr>
          <a:xfrm>
            <a:off x="457200" y="152400"/>
            <a:ext cx="8229600" cy="762000"/>
          </a:xfrm>
        </p:spPr>
        <p:txBody>
          <a:bodyPr/>
          <a:lstStyle/>
          <a:p>
            <a:pPr algn="ctr"/>
            <a:r>
              <a:rPr lang="en-US" dirty="0" smtClean="0"/>
              <a:t>What is Bloom’s Taxonomy</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715000"/>
          </a:xfrm>
          <a:effectLst>
            <a:outerShdw blurRad="50800" dist="38100" dir="2700000" algn="tl" rotWithShape="0">
              <a:prstClr val="black">
                <a:alpha val="40000"/>
              </a:prstClr>
            </a:outerShdw>
          </a:effectLst>
        </p:spPr>
        <p:txBody>
          <a:bodyPr>
            <a:normAutofit fontScale="92500" lnSpcReduction="20000"/>
          </a:bodyPr>
          <a:lstStyle/>
          <a:p>
            <a:pPr>
              <a:buNone/>
            </a:pPr>
            <a:r>
              <a:rPr lang="en-US" dirty="0" smtClean="0"/>
              <a:t>        The three higher levels in ascending order are:</a:t>
            </a:r>
          </a:p>
          <a:p>
            <a:pPr>
              <a:buNone/>
            </a:pPr>
            <a:endParaRPr lang="en-US" dirty="0" smtClean="0"/>
          </a:p>
          <a:p>
            <a:pPr lvl="1">
              <a:buNone/>
            </a:pPr>
            <a:r>
              <a:rPr lang="en-US" sz="2600" dirty="0" smtClean="0">
                <a:solidFill>
                  <a:schemeClr val="accent2"/>
                </a:solidFill>
              </a:rPr>
              <a:t>    Analysis</a:t>
            </a:r>
          </a:p>
          <a:p>
            <a:pPr lvl="1">
              <a:buNone/>
            </a:pPr>
            <a:r>
              <a:rPr lang="en-US" sz="2600" b="1" dirty="0" smtClean="0">
                <a:solidFill>
                  <a:schemeClr val="accent2"/>
                </a:solidFill>
              </a:rPr>
              <a:t>    </a:t>
            </a:r>
            <a:r>
              <a:rPr lang="en-US" sz="2600" b="1" u="sng" dirty="0" smtClean="0">
                <a:solidFill>
                  <a:schemeClr val="accent2"/>
                </a:solidFill>
              </a:rPr>
              <a:t>Synthesis</a:t>
            </a:r>
            <a:r>
              <a:rPr lang="en-US" sz="2600" dirty="0" smtClean="0">
                <a:solidFill>
                  <a:schemeClr val="accent2"/>
                </a:solidFill>
              </a:rPr>
              <a:t> - Compile information together in a different way by combining elements in a new pattern or proposing alternative solutions. </a:t>
            </a:r>
          </a:p>
          <a:p>
            <a:pPr lvl="1"/>
            <a:endParaRPr lang="en-US" sz="2600" dirty="0" smtClean="0"/>
          </a:p>
          <a:p>
            <a:pPr lvl="2">
              <a:buNone/>
            </a:pPr>
            <a:r>
              <a:rPr lang="en-US" sz="2600" dirty="0" smtClean="0"/>
              <a:t>    Production of a unique communication </a:t>
            </a:r>
          </a:p>
          <a:p>
            <a:pPr lvl="2"/>
            <a:endParaRPr lang="en-US" sz="2600" dirty="0" smtClean="0"/>
          </a:p>
          <a:p>
            <a:pPr lvl="2">
              <a:buNone/>
            </a:pPr>
            <a:r>
              <a:rPr lang="en-US" sz="2600" dirty="0" smtClean="0"/>
              <a:t>    Production of a plan, or proposed set of operations </a:t>
            </a:r>
          </a:p>
          <a:p>
            <a:pPr lvl="2"/>
            <a:endParaRPr lang="en-US" sz="2600" dirty="0" smtClean="0"/>
          </a:p>
          <a:p>
            <a:pPr lvl="2">
              <a:buNone/>
            </a:pPr>
            <a:r>
              <a:rPr lang="en-US" sz="2600" dirty="0" smtClean="0"/>
              <a:t>    Derivation of a set of abstract relations </a:t>
            </a:r>
          </a:p>
          <a:p>
            <a:pPr>
              <a:buNone/>
            </a:pPr>
            <a:endParaRPr lang="en-US" dirty="0" smtClean="0"/>
          </a:p>
          <a:p>
            <a:pPr>
              <a:buNone/>
            </a:pPr>
            <a:r>
              <a:rPr lang="en-US" dirty="0" smtClean="0"/>
              <a:t>Questions like: Convert an "unhealthy" recipe for apple pie to a "healthy" recipe by replacing your choice of ingredients. Explain the health benefits of using the ingredients you chose vs. the original ones.</a:t>
            </a:r>
          </a:p>
          <a:p>
            <a:pPr lvl="1"/>
            <a:endParaRPr lang="en-US" dirty="0" smtClean="0"/>
          </a:p>
          <a:p>
            <a:pPr lvl="1">
              <a:buNone/>
            </a:pPr>
            <a:endParaRPr lang="en-US" dirty="0" smtClean="0"/>
          </a:p>
        </p:txBody>
      </p:sp>
      <p:sp>
        <p:nvSpPr>
          <p:cNvPr id="3" name="Title 2"/>
          <p:cNvSpPr>
            <a:spLocks noGrp="1"/>
          </p:cNvSpPr>
          <p:nvPr>
            <p:ph type="title"/>
          </p:nvPr>
        </p:nvSpPr>
        <p:spPr>
          <a:xfrm>
            <a:off x="457200" y="152400"/>
            <a:ext cx="8229600" cy="762000"/>
          </a:xfrm>
          <a:effectLst>
            <a:outerShdw blurRad="50800" dist="38100" dir="2700000" algn="tl" rotWithShape="0">
              <a:prstClr val="black">
                <a:alpha val="40000"/>
              </a:prstClr>
            </a:outerShdw>
          </a:effectLst>
        </p:spPr>
        <p:txBody>
          <a:bodyPr/>
          <a:lstStyle/>
          <a:p>
            <a:pPr algn="ctr"/>
            <a:r>
              <a:rPr lang="en-US" dirty="0" smtClean="0"/>
              <a:t>What is Bloom’s Taxonomy</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562600"/>
          </a:xfrm>
          <a:effectLst>
            <a:outerShdw blurRad="50800" dist="38100" dir="2700000" algn="tl" rotWithShape="0">
              <a:prstClr val="black">
                <a:alpha val="40000"/>
              </a:prstClr>
            </a:outerShdw>
          </a:effectLst>
        </p:spPr>
        <p:txBody>
          <a:bodyPr>
            <a:normAutofit fontScale="92500" lnSpcReduction="10000"/>
          </a:bodyPr>
          <a:lstStyle/>
          <a:p>
            <a:pPr>
              <a:buNone/>
            </a:pPr>
            <a:r>
              <a:rPr lang="en-US" dirty="0" smtClean="0"/>
              <a:t>         The three higher levels in ascending order are:</a:t>
            </a:r>
          </a:p>
          <a:p>
            <a:pPr>
              <a:buNone/>
            </a:pPr>
            <a:endParaRPr lang="en-US" dirty="0" smtClean="0"/>
          </a:p>
          <a:p>
            <a:pPr lvl="1">
              <a:buNone/>
            </a:pPr>
            <a:r>
              <a:rPr lang="en-US" sz="2600" dirty="0" smtClean="0"/>
              <a:t>    </a:t>
            </a:r>
            <a:r>
              <a:rPr lang="en-US" sz="2600" dirty="0" smtClean="0">
                <a:solidFill>
                  <a:schemeClr val="accent2"/>
                </a:solidFill>
              </a:rPr>
              <a:t>Analysis</a:t>
            </a:r>
          </a:p>
          <a:p>
            <a:pPr lvl="1">
              <a:buNone/>
            </a:pPr>
            <a:r>
              <a:rPr lang="en-US" sz="2600" dirty="0" smtClean="0">
                <a:solidFill>
                  <a:schemeClr val="accent2"/>
                </a:solidFill>
              </a:rPr>
              <a:t>    Synthesis</a:t>
            </a:r>
          </a:p>
          <a:p>
            <a:pPr lvl="1">
              <a:buNone/>
            </a:pPr>
            <a:r>
              <a:rPr lang="en-US" sz="2600" b="1" dirty="0" smtClean="0">
                <a:solidFill>
                  <a:schemeClr val="accent2"/>
                </a:solidFill>
              </a:rPr>
              <a:t>    </a:t>
            </a:r>
            <a:r>
              <a:rPr lang="en-US" sz="2600" b="1" u="sng" dirty="0" smtClean="0">
                <a:solidFill>
                  <a:schemeClr val="accent2"/>
                </a:solidFill>
              </a:rPr>
              <a:t>Evaluation</a:t>
            </a:r>
            <a:r>
              <a:rPr lang="en-US" sz="2600" dirty="0" smtClean="0">
                <a:solidFill>
                  <a:schemeClr val="accent2"/>
                </a:solidFill>
              </a:rPr>
              <a:t> - Present and defend opinions by making judgments about information, validity of ideas or quality of work based on a set of criteria. </a:t>
            </a:r>
          </a:p>
          <a:p>
            <a:pPr lvl="1"/>
            <a:endParaRPr lang="en-US" sz="2600" dirty="0" smtClean="0"/>
          </a:p>
          <a:p>
            <a:pPr lvl="2">
              <a:buNone/>
            </a:pPr>
            <a:r>
              <a:rPr lang="en-US" sz="2600" dirty="0" smtClean="0"/>
              <a:t>    Judgments in terms of internal evidence </a:t>
            </a:r>
          </a:p>
          <a:p>
            <a:pPr lvl="2"/>
            <a:endParaRPr lang="en-US" sz="2600" dirty="0" smtClean="0"/>
          </a:p>
          <a:p>
            <a:pPr lvl="2">
              <a:buNone/>
            </a:pPr>
            <a:r>
              <a:rPr lang="en-US" sz="2600" dirty="0" smtClean="0"/>
              <a:t>    Judgments in terms of external criteria </a:t>
            </a:r>
          </a:p>
          <a:p>
            <a:pPr>
              <a:buNone/>
            </a:pPr>
            <a:endParaRPr lang="en-US" dirty="0" smtClean="0"/>
          </a:p>
          <a:p>
            <a:pPr>
              <a:buNone/>
            </a:pPr>
            <a:r>
              <a:rPr lang="en-US" dirty="0" smtClean="0"/>
              <a:t>Questions like: Do you feel that serving apple pie for an after school snack for children is healthy? Why or why not?</a:t>
            </a:r>
          </a:p>
          <a:p>
            <a:pPr lvl="1"/>
            <a:endParaRPr lang="en-US" sz="2600" dirty="0" smtClean="0"/>
          </a:p>
        </p:txBody>
      </p:sp>
      <p:sp>
        <p:nvSpPr>
          <p:cNvPr id="3" name="Title 2"/>
          <p:cNvSpPr>
            <a:spLocks noGrp="1"/>
          </p:cNvSpPr>
          <p:nvPr>
            <p:ph type="title"/>
          </p:nvPr>
        </p:nvSpPr>
        <p:spPr>
          <a:xfrm>
            <a:off x="457200" y="152400"/>
            <a:ext cx="8229600" cy="762000"/>
          </a:xfrm>
          <a:effectLst>
            <a:outerShdw blurRad="50800" dist="38100" dir="2700000" algn="tl" rotWithShape="0">
              <a:prstClr val="black">
                <a:alpha val="40000"/>
              </a:prstClr>
            </a:outerShdw>
          </a:effectLst>
        </p:spPr>
        <p:txBody>
          <a:bodyPr/>
          <a:lstStyle/>
          <a:p>
            <a:pPr algn="ctr"/>
            <a:r>
              <a:rPr lang="en-US" dirty="0" smtClean="0"/>
              <a:t>What is Bloom’s Taxonomy</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876800"/>
          </a:xfrm>
          <a:effectLst>
            <a:outerShdw blurRad="50800" dist="38100" dir="2700000" algn="tl" rotWithShape="0">
              <a:prstClr val="black">
                <a:alpha val="40000"/>
              </a:prstClr>
            </a:outerShdw>
          </a:effectLst>
        </p:spPr>
        <p:txBody>
          <a:bodyPr/>
          <a:lstStyle/>
          <a:p>
            <a:pPr>
              <a:buNone/>
            </a:pPr>
            <a:r>
              <a:rPr lang="en-US" dirty="0" smtClean="0"/>
              <a:t>   </a:t>
            </a:r>
            <a:r>
              <a:rPr lang="en-US" sz="2400" dirty="0" smtClean="0"/>
              <a:t>Bloom’s Taxonomy is hierarchical, students functioning at higher levels are assumed to have mastered the levels below.</a:t>
            </a:r>
          </a:p>
          <a:p>
            <a:endParaRPr lang="en-US" sz="2400" dirty="0" smtClean="0"/>
          </a:p>
          <a:p>
            <a:pPr>
              <a:buNone/>
            </a:pPr>
            <a:r>
              <a:rPr lang="en-US" sz="2400" dirty="0" smtClean="0"/>
              <a:t>   Bloom’s Taxonomy has stood the test of time</a:t>
            </a:r>
          </a:p>
          <a:p>
            <a:pPr>
              <a:buNone/>
            </a:pPr>
            <a:endParaRPr lang="en-US" sz="2400" dirty="0" smtClean="0"/>
          </a:p>
          <a:p>
            <a:pPr lvl="0">
              <a:buNone/>
            </a:pPr>
            <a:r>
              <a:rPr lang="en-US" sz="2400" dirty="0" smtClean="0"/>
              <a:t>   It has been condensed, expanded, and reinterpret</a:t>
            </a:r>
          </a:p>
          <a:p>
            <a:pPr lvl="0">
              <a:buNone/>
            </a:pPr>
            <a:r>
              <a:rPr lang="en-US" sz="2400" dirty="0" smtClean="0"/>
              <a:t>	</a:t>
            </a:r>
          </a:p>
          <a:p>
            <a:pPr lvl="0">
              <a:buNone/>
            </a:pPr>
            <a:r>
              <a:rPr lang="en-US" sz="2400" dirty="0" smtClean="0"/>
              <a:t>   One recent revision merits attention.</a:t>
            </a:r>
          </a:p>
          <a:p>
            <a:endParaRPr lang="en-US" dirty="0"/>
          </a:p>
        </p:txBody>
      </p:sp>
      <p:sp>
        <p:nvSpPr>
          <p:cNvPr id="3" name="Title 2"/>
          <p:cNvSpPr>
            <a:spLocks noGrp="1"/>
          </p:cNvSpPr>
          <p:nvPr>
            <p:ph type="title"/>
          </p:nvPr>
        </p:nvSpPr>
        <p:spPr>
          <a:xfrm>
            <a:off x="457200" y="152400"/>
            <a:ext cx="8229600" cy="838200"/>
          </a:xfrm>
          <a:effectLst>
            <a:outerShdw blurRad="50800" dist="38100" dir="2700000" algn="tl" rotWithShape="0">
              <a:prstClr val="black">
                <a:alpha val="40000"/>
              </a:prstClr>
            </a:outerShdw>
          </a:effectLst>
        </p:spPr>
        <p:txBody>
          <a:bodyPr>
            <a:normAutofit/>
          </a:bodyPr>
          <a:lstStyle/>
          <a:p>
            <a:pPr algn="ctr"/>
            <a:r>
              <a:rPr lang="en-US" dirty="0" smtClean="0"/>
              <a:t>What is Bloom’s Taxonomy</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67000"/>
            <a:ext cx="7924800" cy="2209800"/>
          </a:xfrm>
          <a:effectLst>
            <a:outerShdw blurRad="50800" dist="38100" dir="2700000" algn="tl" rotWithShape="0">
              <a:prstClr val="black">
                <a:alpha val="40000"/>
              </a:prstClr>
            </a:outerShdw>
          </a:effectLst>
        </p:spPr>
        <p:txBody>
          <a:bodyPr anchor="ctr"/>
          <a:lstStyle/>
          <a:p>
            <a:r>
              <a:rPr lang="en-US" sz="3600" b="1" dirty="0" smtClean="0"/>
              <a:t>The student will be able to describe the changes made to Bloom’s Taxonomy during revisions done in the 1990’s.</a:t>
            </a:r>
            <a:endParaRPr lang="en-US" sz="3600" dirty="0"/>
          </a:p>
        </p:txBody>
      </p:sp>
      <p:sp>
        <p:nvSpPr>
          <p:cNvPr id="3" name="Text Placeholder 2"/>
          <p:cNvSpPr>
            <a:spLocks noGrp="1"/>
          </p:cNvSpPr>
          <p:nvPr>
            <p:ph type="body" idx="1"/>
          </p:nvPr>
        </p:nvSpPr>
        <p:spPr/>
        <p:txBody>
          <a:bodyPr/>
          <a:lstStyle/>
          <a:p>
            <a:r>
              <a:rPr lang="en-US" dirty="0" smtClean="0">
                <a:solidFill>
                  <a:schemeClr val="accent2"/>
                </a:solidFill>
              </a:rPr>
              <a:t>Learning Objective 7.2</a:t>
            </a:r>
            <a:endParaRPr lang="en-US" dirty="0">
              <a:solidFill>
                <a:schemeClr val="accent2"/>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5562600"/>
          </a:xfrm>
          <a:effectLst>
            <a:outerShdw blurRad="50800" dist="38100" dir="2700000" algn="tl" rotWithShape="0">
              <a:prstClr val="black">
                <a:alpha val="40000"/>
              </a:prstClr>
            </a:outerShdw>
          </a:effectLst>
        </p:spPr>
        <p:txBody>
          <a:bodyPr/>
          <a:lstStyle/>
          <a:p>
            <a:pPr>
              <a:buNone/>
            </a:pPr>
            <a:r>
              <a:rPr lang="en-US" dirty="0" smtClean="0"/>
              <a:t>    A </a:t>
            </a:r>
            <a:r>
              <a:rPr lang="en-US" dirty="0" smtClean="0"/>
              <a:t>new group of cognitive psychologists, lead by </a:t>
            </a:r>
            <a:r>
              <a:rPr lang="en-US" dirty="0" smtClean="0"/>
              <a:t>Lorin</a:t>
            </a:r>
            <a:r>
              <a:rPr lang="en-US" dirty="0" smtClean="0"/>
              <a:t> Anderson (a former student of Bloom's), updated the taxonomy reflecting relevance to 21st century work.</a:t>
            </a:r>
          </a:p>
          <a:p>
            <a:pPr>
              <a:buNone/>
            </a:pPr>
            <a:endParaRPr lang="en-US" dirty="0" smtClean="0"/>
          </a:p>
          <a:p>
            <a:pPr lvl="1">
              <a:buNone/>
            </a:pPr>
            <a:r>
              <a:rPr lang="en-US" dirty="0" smtClean="0">
                <a:solidFill>
                  <a:schemeClr val="tx1"/>
                </a:solidFill>
              </a:rPr>
              <a:t>   The </a:t>
            </a:r>
            <a:r>
              <a:rPr lang="en-US" dirty="0" smtClean="0">
                <a:solidFill>
                  <a:schemeClr val="tx1"/>
                </a:solidFill>
              </a:rPr>
              <a:t>changes in terminology are the most obvious difference and the cause of most of the confusion.</a:t>
            </a:r>
          </a:p>
          <a:p>
            <a:pPr lvl="1">
              <a:buNone/>
            </a:pPr>
            <a:endParaRPr lang="en-US" dirty="0" smtClean="0">
              <a:solidFill>
                <a:schemeClr val="tx1"/>
              </a:solidFill>
            </a:endParaRPr>
          </a:p>
          <a:p>
            <a:pPr lvl="1">
              <a:buNone/>
            </a:pPr>
            <a:r>
              <a:rPr lang="en-US" dirty="0" smtClean="0">
                <a:solidFill>
                  <a:schemeClr val="tx1"/>
                </a:solidFill>
              </a:rPr>
              <a:t>   Nouns </a:t>
            </a:r>
            <a:r>
              <a:rPr lang="en-US" dirty="0" smtClean="0">
                <a:solidFill>
                  <a:schemeClr val="tx1"/>
                </a:solidFill>
              </a:rPr>
              <a:t>instead of Verbs were used to describe the different levels of the taxonomy and provide for easier comprehension.</a:t>
            </a:r>
          </a:p>
          <a:p>
            <a:pPr lvl="1">
              <a:buNone/>
            </a:pPr>
            <a:endParaRPr lang="en-US" dirty="0" smtClean="0"/>
          </a:p>
          <a:p>
            <a:pPr lvl="1"/>
            <a:endParaRPr lang="en-US" dirty="0" smtClean="0"/>
          </a:p>
          <a:p>
            <a:pPr lvl="1"/>
            <a:endParaRPr lang="en-US" dirty="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outerShdw blurRad="50800" dist="38100" dir="2700000" algn="tl" rotWithShape="0">
              <a:prstClr val="black">
                <a:alpha val="40000"/>
              </a:prstClr>
            </a:outerShdw>
          </a:effectLst>
        </p:spPr>
        <p:txBody>
          <a:bodyPr anchor="ctr"/>
          <a:lstStyle/>
          <a:p>
            <a:r>
              <a:rPr lang="en-US" b="1" dirty="0" smtClean="0"/>
              <a:t>	</a:t>
            </a:r>
            <a:r>
              <a:rPr lang="en-US" dirty="0" smtClean="0"/>
              <a:t/>
            </a:r>
            <a:br>
              <a:rPr lang="en-US" dirty="0" smtClean="0"/>
            </a:br>
            <a:r>
              <a:rPr lang="en-US" b="1" dirty="0" smtClean="0"/>
              <a:t>Perspectives on Learning, Teaching &amp; Technology</a:t>
            </a:r>
            <a:r>
              <a:rPr lang="en-US" dirty="0" smtClean="0"/>
              <a:t/>
            </a:r>
            <a:br>
              <a:rPr lang="en-US" dirty="0" smtClean="0"/>
            </a:br>
            <a:endParaRPr lang="en-US" dirty="0"/>
          </a:p>
        </p:txBody>
      </p:sp>
      <p:sp>
        <p:nvSpPr>
          <p:cNvPr id="3" name="Text Placeholder 2"/>
          <p:cNvSpPr>
            <a:spLocks noGrp="1"/>
          </p:cNvSpPr>
          <p:nvPr>
            <p:ph type="body" idx="1"/>
          </p:nvPr>
        </p:nvSpPr>
        <p:spPr>
          <a:effectLst>
            <a:outerShdw blurRad="50800" dist="38100" dir="2700000" algn="tl" rotWithShape="0">
              <a:prstClr val="black">
                <a:alpha val="40000"/>
              </a:prstClr>
            </a:outerShdw>
          </a:effectLst>
        </p:spPr>
        <p:txBody>
          <a:bodyPr/>
          <a:lstStyle/>
          <a:p>
            <a:pPr algn="ctr"/>
            <a:r>
              <a:rPr lang="en-US" dirty="0" smtClean="0">
                <a:solidFill>
                  <a:schemeClr val="accent2"/>
                </a:solidFill>
              </a:rPr>
              <a:t>Unit 7</a:t>
            </a:r>
            <a:endParaRPr lang="en-US" dirty="0">
              <a:solidFill>
                <a:schemeClr val="accent2"/>
              </a:solidFill>
            </a:endParaRPr>
          </a:p>
        </p:txBody>
      </p:sp>
      <p:cxnSp>
        <p:nvCxnSpPr>
          <p:cNvPr id="5" name="Elbow Connector 4"/>
          <p:cNvCxnSpPr/>
          <p:nvPr/>
        </p:nvCxnSpPr>
        <p:spPr>
          <a:xfrm>
            <a:off x="7467600" y="4343400"/>
            <a:ext cx="914400" cy="914400"/>
          </a:xfrm>
          <a:prstGeom prst="bentConnector3">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3810000"/>
            <a:ext cx="8534400" cy="2514600"/>
          </a:xfrm>
          <a:effectLst>
            <a:outerShdw blurRad="50800" dist="38100" dir="2700000" algn="tl" rotWithShape="0">
              <a:prstClr val="black">
                <a:alpha val="40000"/>
              </a:prstClr>
            </a:outerShdw>
          </a:effectLst>
        </p:spPr>
        <p:txBody>
          <a:bodyPr/>
          <a:lstStyle/>
          <a:p>
            <a:pPr>
              <a:buNone/>
            </a:pPr>
            <a:r>
              <a:rPr lang="en-US" dirty="0" smtClean="0"/>
              <a:t>Terminology of the terms used in the new version is defined </a:t>
            </a:r>
            <a:r>
              <a:rPr lang="en-US" dirty="0" smtClean="0"/>
              <a:t>as:</a:t>
            </a:r>
          </a:p>
          <a:p>
            <a:pPr>
              <a:buNone/>
            </a:pPr>
            <a:r>
              <a:rPr lang="en-US" b="1" u="sng" dirty="0" smtClean="0"/>
              <a:t>Remembering</a:t>
            </a:r>
            <a:r>
              <a:rPr lang="en-US" dirty="0" smtClean="0"/>
              <a:t>: Retrieving, recognizing, and recalling relevant knowledge from long-term memory.</a:t>
            </a:r>
            <a:endParaRPr lang="en-US" dirty="0"/>
          </a:p>
        </p:txBody>
      </p:sp>
      <p:sp>
        <p:nvSpPr>
          <p:cNvPr id="3" name="Title 2"/>
          <p:cNvSpPr>
            <a:spLocks noGrp="1"/>
          </p:cNvSpPr>
          <p:nvPr>
            <p:ph type="title"/>
          </p:nvPr>
        </p:nvSpPr>
        <p:spPr>
          <a:xfrm>
            <a:off x="457200" y="152400"/>
            <a:ext cx="8229600" cy="838200"/>
          </a:xfrm>
          <a:effectLst>
            <a:outerShdw blurRad="50800" dist="38100" dir="2700000" algn="tl" rotWithShape="0">
              <a:prstClr val="black">
                <a:alpha val="40000"/>
              </a:prstClr>
            </a:outerShdw>
          </a:effectLst>
        </p:spPr>
        <p:txBody>
          <a:bodyPr/>
          <a:lstStyle/>
          <a:p>
            <a:pPr algn="ctr"/>
            <a:r>
              <a:rPr lang="en-US" dirty="0" smtClean="0"/>
              <a:t>Changes to Bloom’s Taxonomy </a:t>
            </a:r>
            <a:endParaRPr lang="en-US" dirty="0"/>
          </a:p>
        </p:txBody>
      </p:sp>
      <p:pic>
        <p:nvPicPr>
          <p:cNvPr id="7" name="Content Placeholder 3" descr="Caption: Terminology changes &quot;The graphic is a representation of the NEW verbage associated with the long familiar Bloom's Taxonomy.   Note the change from Nouns to Verbs [e.g., Application to Applying] to describe the different levels of the taxonomy.  Note that the top two levels are essentially exchanged from the Old to the New version.&quot; (Schultz, 2005)  (Evaluation moved from the top to Evaluating in the second from the top, Synthesis moved from second on top to the top as Creating.) Source: http://www.odu.edu/educ/llschult/blooms_taxonomy.htm ">
            <a:hlinkClick r:id="rId2" tooltip="Caption: Terminology changes &quot;The graphic is a representation of the NEW verbage associated with the long familiar Bloom's Taxonomy.   Note the change from Nouns to Verbs [e.g., Application to Applying] to describe the different levels of the taxonomy.  Note that the top two levels are essentially exchanged from the Old to the New version.&quot; (Schultz, 2005)  (Evaluation moved from the top to Evaluating in the second from the top, Synthesis moved from second on top to the top as Creating.) Source: http://www.odu.edu/educ/llschult/blooms_taxonomy.htm "/>
          </p:cNvPr>
          <p:cNvPicPr>
            <a:picLocks/>
          </p:cNvPicPr>
          <p:nvPr/>
        </p:nvPicPr>
        <p:blipFill>
          <a:blip r:embed="rId3" cstate="print"/>
          <a:srcRect/>
          <a:stretch>
            <a:fillRect/>
          </a:stretch>
        </p:blipFill>
        <p:spPr bwMode="auto">
          <a:xfrm>
            <a:off x="609600" y="1066800"/>
            <a:ext cx="7848600" cy="26670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lstStyle/>
          <a:p>
            <a:pPr>
              <a:buNone/>
            </a:pPr>
            <a:r>
              <a:rPr lang="en-US" dirty="0" smtClean="0"/>
              <a:t>    Terminology </a:t>
            </a:r>
            <a:r>
              <a:rPr lang="en-US" dirty="0" smtClean="0"/>
              <a:t>of the terms used in the new version is defined </a:t>
            </a:r>
            <a:r>
              <a:rPr lang="en-US" dirty="0" smtClean="0"/>
              <a:t>as:</a:t>
            </a:r>
          </a:p>
          <a:p>
            <a:pPr>
              <a:buNone/>
            </a:pPr>
            <a:r>
              <a:rPr lang="en-US" b="1" dirty="0" smtClean="0">
                <a:solidFill>
                  <a:schemeClr val="tx1"/>
                </a:solidFill>
              </a:rPr>
              <a:t>    Remembering</a:t>
            </a:r>
            <a:endParaRPr lang="en-US" dirty="0" smtClean="0">
              <a:solidFill>
                <a:schemeClr val="tx1"/>
              </a:solidFill>
            </a:endParaRPr>
          </a:p>
          <a:p>
            <a:pPr lvl="1">
              <a:buNone/>
            </a:pPr>
            <a:r>
              <a:rPr lang="en-US" b="1" u="sng" dirty="0" smtClean="0">
                <a:solidFill>
                  <a:schemeClr val="tx1"/>
                </a:solidFill>
              </a:rPr>
              <a:t>Understanding</a:t>
            </a:r>
            <a:r>
              <a:rPr lang="en-US" dirty="0" smtClean="0">
                <a:solidFill>
                  <a:schemeClr val="tx1"/>
                </a:solidFill>
              </a:rPr>
              <a:t>: Constructing meaning from oral, </a:t>
            </a:r>
            <a:r>
              <a:rPr lang="en-US" dirty="0" smtClean="0">
                <a:solidFill>
                  <a:schemeClr val="tx1"/>
                </a:solidFill>
              </a:rPr>
              <a:t>written, and </a:t>
            </a:r>
            <a:r>
              <a:rPr lang="en-US" dirty="0" smtClean="0">
                <a:solidFill>
                  <a:schemeClr val="tx1"/>
                </a:solidFill>
              </a:rPr>
              <a:t>graphic messages through interpreting, exemplifying, classifying, summarizing, inferring, comparing, and explaining. </a:t>
            </a:r>
            <a:endParaRPr lang="en-US" dirty="0">
              <a:solidFill>
                <a:schemeClr val="tx1"/>
              </a:solidFill>
            </a:endParaRPr>
          </a:p>
        </p:txBody>
      </p:sp>
      <p:sp>
        <p:nvSpPr>
          <p:cNvPr id="3" name="Title 2"/>
          <p:cNvSpPr>
            <a:spLocks noGrp="1"/>
          </p:cNvSpPr>
          <p:nvPr>
            <p:ph type="title"/>
          </p:nvPr>
        </p:nvSpPr>
        <p:spPr>
          <a:xfrm>
            <a:off x="457200" y="152400"/>
            <a:ext cx="8229600" cy="838200"/>
          </a:xfrm>
          <a:effectLst>
            <a:outerShdw blurRad="50800" dist="38100" dir="2700000" algn="tl" rotWithShape="0">
              <a:prstClr val="black">
                <a:alpha val="40000"/>
              </a:prstClr>
            </a:outerShdw>
          </a:effectLst>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lstStyle/>
          <a:p>
            <a:pPr>
              <a:buNone/>
            </a:pPr>
            <a:r>
              <a:rPr lang="en-US" dirty="0" smtClean="0"/>
              <a:t>Terminology of the terms used in the new version </a:t>
            </a:r>
            <a:r>
              <a:rPr lang="en-US" dirty="0" smtClean="0"/>
              <a:t>is defined as:</a:t>
            </a:r>
          </a:p>
          <a:p>
            <a:pPr>
              <a:buNone/>
            </a:pPr>
            <a:r>
              <a:rPr lang="en-US" b="1" dirty="0" smtClean="0">
                <a:solidFill>
                  <a:schemeClr val="tx1"/>
                </a:solidFill>
              </a:rPr>
              <a:t>  Remembering</a:t>
            </a:r>
            <a:endParaRPr lang="en-US" b="1" dirty="0" smtClean="0"/>
          </a:p>
          <a:p>
            <a:pPr>
              <a:buNone/>
            </a:pPr>
            <a:r>
              <a:rPr lang="en-US" b="1" dirty="0" smtClean="0">
                <a:solidFill>
                  <a:schemeClr val="tx1"/>
                </a:solidFill>
              </a:rPr>
              <a:t>  Understanding</a:t>
            </a:r>
            <a:endParaRPr lang="en-US" b="1" dirty="0" smtClean="0"/>
          </a:p>
          <a:p>
            <a:pPr>
              <a:buNone/>
            </a:pPr>
            <a:r>
              <a:rPr lang="en-US" b="1" dirty="0" smtClean="0">
                <a:solidFill>
                  <a:schemeClr val="tx1"/>
                </a:solidFill>
              </a:rPr>
              <a:t>  </a:t>
            </a:r>
            <a:r>
              <a:rPr lang="en-US" b="1" u="sng" dirty="0" smtClean="0">
                <a:solidFill>
                  <a:schemeClr val="tx1"/>
                </a:solidFill>
              </a:rPr>
              <a:t>Applying</a:t>
            </a:r>
            <a:r>
              <a:rPr lang="en-US" b="1" dirty="0" smtClean="0">
                <a:solidFill>
                  <a:schemeClr val="tx1"/>
                </a:solidFill>
              </a:rPr>
              <a:t>: </a:t>
            </a:r>
            <a:r>
              <a:rPr lang="en-US" dirty="0" smtClean="0">
                <a:solidFill>
                  <a:schemeClr val="tx1"/>
                </a:solidFill>
              </a:rPr>
              <a:t>Carrying out or using a procedure through executing, or implementing. </a:t>
            </a:r>
            <a:endParaRPr lang="en-US" dirty="0">
              <a:solidFill>
                <a:schemeClr val="tx1"/>
              </a:solidFill>
            </a:endParaRPr>
          </a:p>
        </p:txBody>
      </p:sp>
      <p:sp>
        <p:nvSpPr>
          <p:cNvPr id="3" name="Title 2"/>
          <p:cNvSpPr>
            <a:spLocks noGrp="1"/>
          </p:cNvSpPr>
          <p:nvPr>
            <p:ph type="title"/>
          </p:nvPr>
        </p:nvSpPr>
        <p:spPr>
          <a:xfrm>
            <a:off x="457200" y="152400"/>
            <a:ext cx="8229600" cy="838200"/>
          </a:xfrm>
          <a:effectLst>
            <a:outerShdw blurRad="50800" dist="38100" dir="2700000" algn="tl" rotWithShape="0">
              <a:prstClr val="black">
                <a:alpha val="40000"/>
              </a:prstClr>
            </a:outerShdw>
          </a:effectLst>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lstStyle/>
          <a:p>
            <a:pPr>
              <a:buNone/>
            </a:pPr>
            <a:r>
              <a:rPr lang="en-US" dirty="0" smtClean="0"/>
              <a:t>Terminology of the terms used in the new version is defined as:</a:t>
            </a:r>
          </a:p>
          <a:p>
            <a:pPr lvl="1">
              <a:buNone/>
            </a:pPr>
            <a:r>
              <a:rPr lang="en-US" b="1" dirty="0" smtClean="0">
                <a:solidFill>
                  <a:schemeClr val="tx1"/>
                </a:solidFill>
              </a:rPr>
              <a:t> Remembering</a:t>
            </a:r>
            <a:endParaRPr lang="en-US" dirty="0" smtClean="0">
              <a:solidFill>
                <a:schemeClr val="tx1"/>
              </a:solidFill>
            </a:endParaRPr>
          </a:p>
          <a:p>
            <a:pPr lvl="1">
              <a:buNone/>
            </a:pPr>
            <a:r>
              <a:rPr lang="en-US" b="1" dirty="0" smtClean="0">
                <a:solidFill>
                  <a:schemeClr val="tx1"/>
                </a:solidFill>
              </a:rPr>
              <a:t> Understanding</a:t>
            </a:r>
            <a:endParaRPr lang="en-US" b="1" dirty="0" smtClean="0">
              <a:solidFill>
                <a:schemeClr val="tx1"/>
              </a:solidFill>
            </a:endParaRPr>
          </a:p>
          <a:p>
            <a:pPr lvl="1">
              <a:buNone/>
            </a:pPr>
            <a:r>
              <a:rPr lang="en-US" b="1" dirty="0" smtClean="0">
                <a:solidFill>
                  <a:schemeClr val="tx1"/>
                </a:solidFill>
              </a:rPr>
              <a:t> Applying</a:t>
            </a:r>
            <a:endParaRPr lang="en-US" b="1" dirty="0" smtClean="0">
              <a:solidFill>
                <a:schemeClr val="tx1"/>
              </a:solidFill>
            </a:endParaRPr>
          </a:p>
          <a:p>
            <a:pPr lvl="1">
              <a:buNone/>
            </a:pPr>
            <a:r>
              <a:rPr lang="en-US" u="sng" dirty="0" smtClean="0">
                <a:solidFill>
                  <a:schemeClr val="tx1"/>
                </a:solidFill>
              </a:rPr>
              <a:t>Analyzing: </a:t>
            </a:r>
            <a:r>
              <a:rPr lang="en-US" dirty="0" smtClean="0">
                <a:solidFill>
                  <a:schemeClr val="tx1"/>
                </a:solidFill>
              </a:rPr>
              <a:t>Breaking material into constituent parts, determining how the parts relate to one another and to an overall structure or purpose through differentiating, organizing, and attributing. </a:t>
            </a:r>
            <a:endParaRPr lang="en-US" dirty="0">
              <a:solidFill>
                <a:schemeClr val="tx1"/>
              </a:solidFill>
            </a:endParaRPr>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lstStyle/>
          <a:p>
            <a:pPr>
              <a:buNone/>
            </a:pPr>
            <a:r>
              <a:rPr lang="en-US" dirty="0" smtClean="0"/>
              <a:t>   Terminology </a:t>
            </a:r>
            <a:r>
              <a:rPr lang="en-US" dirty="0" smtClean="0"/>
              <a:t>of the terms used in the new version is defined as:</a:t>
            </a:r>
          </a:p>
          <a:p>
            <a:pPr lvl="1">
              <a:buNone/>
            </a:pPr>
            <a:r>
              <a:rPr lang="en-US" b="1" dirty="0" smtClean="0">
                <a:solidFill>
                  <a:schemeClr val="tx1"/>
                </a:solidFill>
              </a:rPr>
              <a:t>Remembering</a:t>
            </a:r>
            <a:endParaRPr lang="en-US" dirty="0" smtClean="0">
              <a:solidFill>
                <a:schemeClr val="tx1"/>
              </a:solidFill>
            </a:endParaRPr>
          </a:p>
          <a:p>
            <a:pPr lvl="1">
              <a:buNone/>
            </a:pPr>
            <a:r>
              <a:rPr lang="en-US" b="1" dirty="0" smtClean="0">
                <a:solidFill>
                  <a:schemeClr val="tx1"/>
                </a:solidFill>
              </a:rPr>
              <a:t>Understanding</a:t>
            </a:r>
          </a:p>
          <a:p>
            <a:pPr lvl="1">
              <a:buNone/>
            </a:pPr>
            <a:r>
              <a:rPr lang="en-US" b="1" dirty="0" smtClean="0">
                <a:solidFill>
                  <a:schemeClr val="tx1"/>
                </a:solidFill>
              </a:rPr>
              <a:t>Applying</a:t>
            </a:r>
          </a:p>
          <a:p>
            <a:pPr lvl="1">
              <a:buNone/>
            </a:pPr>
            <a:r>
              <a:rPr lang="en-US" b="1" dirty="0" smtClean="0">
                <a:solidFill>
                  <a:schemeClr val="tx1"/>
                </a:solidFill>
              </a:rPr>
              <a:t>Analyzing</a:t>
            </a:r>
          </a:p>
          <a:p>
            <a:pPr lvl="1">
              <a:buNone/>
            </a:pPr>
            <a:r>
              <a:rPr lang="en-US" b="1" u="sng" dirty="0" smtClean="0">
                <a:solidFill>
                  <a:schemeClr val="tx1"/>
                </a:solidFill>
              </a:rPr>
              <a:t>Evaluating: </a:t>
            </a:r>
            <a:r>
              <a:rPr lang="en-US" dirty="0" smtClean="0">
                <a:solidFill>
                  <a:schemeClr val="tx1"/>
                </a:solidFill>
              </a:rPr>
              <a:t>Making judgments based on criteria and standards through checking and critiquing.</a:t>
            </a:r>
            <a:endParaRPr lang="en-US" dirty="0">
              <a:solidFill>
                <a:schemeClr val="tx1"/>
              </a:solidFill>
            </a:endParaRPr>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lstStyle/>
          <a:p>
            <a:pPr>
              <a:buNone/>
            </a:pPr>
            <a:r>
              <a:rPr lang="en-US" dirty="0" smtClean="0"/>
              <a:t>   Terminology </a:t>
            </a:r>
            <a:r>
              <a:rPr lang="en-US" dirty="0" smtClean="0"/>
              <a:t>of the terms used in the new version is defined as:</a:t>
            </a:r>
          </a:p>
          <a:p>
            <a:pPr lvl="1">
              <a:buNone/>
            </a:pPr>
            <a:r>
              <a:rPr lang="en-US" b="1" dirty="0" smtClean="0">
                <a:solidFill>
                  <a:schemeClr val="tx1"/>
                </a:solidFill>
              </a:rPr>
              <a:t>Remembering</a:t>
            </a:r>
            <a:endParaRPr lang="en-US" dirty="0" smtClean="0">
              <a:solidFill>
                <a:schemeClr val="tx1"/>
              </a:solidFill>
            </a:endParaRPr>
          </a:p>
          <a:p>
            <a:pPr lvl="1">
              <a:buNone/>
            </a:pPr>
            <a:r>
              <a:rPr lang="en-US" b="1" dirty="0" smtClean="0">
                <a:solidFill>
                  <a:schemeClr val="tx1"/>
                </a:solidFill>
              </a:rPr>
              <a:t>Understanding</a:t>
            </a:r>
          </a:p>
          <a:p>
            <a:pPr lvl="1">
              <a:buNone/>
            </a:pPr>
            <a:r>
              <a:rPr lang="en-US" b="1" dirty="0" smtClean="0">
                <a:solidFill>
                  <a:schemeClr val="tx1"/>
                </a:solidFill>
              </a:rPr>
              <a:t>Applying</a:t>
            </a:r>
          </a:p>
          <a:p>
            <a:pPr lvl="1">
              <a:buNone/>
            </a:pPr>
            <a:r>
              <a:rPr lang="en-US" b="1" dirty="0" smtClean="0">
                <a:solidFill>
                  <a:schemeClr val="tx1"/>
                </a:solidFill>
              </a:rPr>
              <a:t>Analyzing</a:t>
            </a:r>
          </a:p>
          <a:p>
            <a:pPr lvl="1">
              <a:buNone/>
            </a:pPr>
            <a:r>
              <a:rPr lang="en-US" b="1" dirty="0" smtClean="0">
                <a:solidFill>
                  <a:schemeClr val="tx1"/>
                </a:solidFill>
              </a:rPr>
              <a:t>Evaluating</a:t>
            </a:r>
          </a:p>
          <a:p>
            <a:pPr lvl="1">
              <a:buNone/>
            </a:pPr>
            <a:r>
              <a:rPr lang="en-US" b="1" u="sng" dirty="0" smtClean="0">
                <a:solidFill>
                  <a:schemeClr val="tx1"/>
                </a:solidFill>
              </a:rPr>
              <a:t>Creating: </a:t>
            </a:r>
            <a:r>
              <a:rPr lang="en-US" dirty="0" smtClean="0">
                <a:solidFill>
                  <a:schemeClr val="tx1"/>
                </a:solidFill>
              </a:rPr>
              <a:t>Putting elements together to form a coherent or functional whole; reorganizing elements into a new pattern or structure through generating, planning, or producing.</a:t>
            </a:r>
            <a:endParaRPr lang="en-US" dirty="0">
              <a:solidFill>
                <a:schemeClr val="tx1"/>
              </a:solidFill>
            </a:endParaRPr>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447800"/>
          </a:xfrm>
        </p:spPr>
        <p:txBody>
          <a:bodyPr>
            <a:normAutofit/>
          </a:bodyPr>
          <a:lstStyle/>
          <a:p>
            <a:pPr algn="ctr"/>
            <a:r>
              <a:rPr lang="en-US" dirty="0" smtClean="0"/>
              <a:t>Comparison of Changes </a:t>
            </a:r>
            <a:br>
              <a:rPr lang="en-US" dirty="0" smtClean="0"/>
            </a:br>
            <a:r>
              <a:rPr lang="en-US" dirty="0" smtClean="0"/>
              <a:t>Bloom’s Taxonomy </a:t>
            </a:r>
            <a:endParaRPr lang="en-US" dirty="0"/>
          </a:p>
        </p:txBody>
      </p:sp>
      <p:pic>
        <p:nvPicPr>
          <p:cNvPr id="4" name="Content Placeholder 3" descr="Caption: Terminology changes &quot;The graphic is a representation of the NEW verbage associated with the long familiar Bloom's Taxonomy.   Note the change from Nouns to Verbs [e.g., Application to Applying] to describe the different levels of the taxonomy.  Note that the top two levels are essentially exchanged from the Old to the New version.&quot; (Schultz, 2005)  (Evaluation moved from the top to Evaluating in the second from the top, Synthesis moved from second on top to the top as Creating.) Source: http://www.odu.edu/educ/llschult/blooms_taxonomy.htm ">
            <a:hlinkClick r:id="rId2" tooltip="Caption: Terminology changes &quot;The graphic is a representation of the NEW verbage associated with the long familiar Bloom's Taxonomy.   Note the change from Nouns to Verbs [e.g., Application to Applying] to describe the different levels of the taxonomy.  Note that the top two levels are essentially exchanged from the Old to the New version.&quot; (Schultz, 2005)  (Evaluation moved from the top to Evaluating in the second from the top, Synthesis moved from second on top to the top as Creating.) Source: http://www.odu.edu/educ/llschult/blooms_taxonomy.htm "/>
          </p:cNvPr>
          <p:cNvPicPr>
            <a:picLocks noGrp="1"/>
          </p:cNvPicPr>
          <p:nvPr>
            <p:ph idx="1"/>
          </p:nvPr>
        </p:nvPicPr>
        <p:blipFill>
          <a:blip r:embed="rId3" cstate="print"/>
          <a:srcRect/>
          <a:stretch>
            <a:fillRect/>
          </a:stretch>
        </p:blipFill>
        <p:spPr bwMode="auto">
          <a:xfrm>
            <a:off x="609600" y="1828800"/>
            <a:ext cx="8153400"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lstStyle/>
          <a:p>
            <a:pPr>
              <a:buNone/>
            </a:pPr>
            <a:r>
              <a:rPr lang="en-US" dirty="0" smtClean="0"/>
              <a:t>   Structural </a:t>
            </a:r>
            <a:r>
              <a:rPr lang="en-US" dirty="0" smtClean="0"/>
              <a:t>changes to Bloom’s Taxonomy were created by the adoption of the new terminology.</a:t>
            </a:r>
          </a:p>
          <a:p>
            <a:pPr>
              <a:buNone/>
            </a:pPr>
            <a:endParaRPr lang="en-US" dirty="0" smtClean="0"/>
          </a:p>
          <a:p>
            <a:pPr>
              <a:buNone/>
            </a:pPr>
            <a:r>
              <a:rPr lang="en-US" dirty="0" smtClean="0"/>
              <a:t>   Although </a:t>
            </a:r>
            <a:r>
              <a:rPr lang="en-US" dirty="0" smtClean="0"/>
              <a:t>they seem dramatic at first, these changes are logical once they are examined</a:t>
            </a:r>
          </a:p>
          <a:p>
            <a:pPr>
              <a:buNone/>
            </a:pPr>
            <a:endParaRPr lang="en-US" dirty="0" smtClean="0"/>
          </a:p>
          <a:p>
            <a:pPr>
              <a:buNone/>
            </a:pPr>
            <a:r>
              <a:rPr lang="en-US" dirty="0" smtClean="0"/>
              <a:t>    The </a:t>
            </a:r>
            <a:r>
              <a:rPr lang="en-US" dirty="0" smtClean="0"/>
              <a:t>new structure is two-dimensional rather than the </a:t>
            </a:r>
            <a:r>
              <a:rPr lang="en-US" dirty="0" smtClean="0"/>
              <a:t> one </a:t>
            </a:r>
            <a:r>
              <a:rPr lang="en-US" dirty="0" smtClean="0"/>
              <a:t>dimensional form of the original Bloom’s Taxonomy.</a:t>
            </a:r>
          </a:p>
          <a:p>
            <a:pPr lvl="1">
              <a:buNone/>
            </a:pPr>
            <a:r>
              <a:rPr lang="en-US" dirty="0" smtClean="0">
                <a:solidFill>
                  <a:schemeClr val="tx1"/>
                </a:solidFill>
              </a:rPr>
              <a:t>One dimension identifies the knowledge to be learned.</a:t>
            </a:r>
          </a:p>
          <a:p>
            <a:pPr lvl="1">
              <a:buNone/>
            </a:pPr>
            <a:r>
              <a:rPr lang="en-US" dirty="0" smtClean="0">
                <a:solidFill>
                  <a:schemeClr val="tx1"/>
                </a:solidFill>
              </a:rPr>
              <a:t>The </a:t>
            </a:r>
            <a:r>
              <a:rPr lang="en-US" dirty="0" smtClean="0">
                <a:solidFill>
                  <a:schemeClr val="tx1"/>
                </a:solidFill>
              </a:rPr>
              <a:t>second dimension identifies the cognitive process used to learn.</a:t>
            </a:r>
          </a:p>
          <a:p>
            <a:pPr lvl="1"/>
            <a:endParaRPr lang="en-US" dirty="0" smtClean="0"/>
          </a:p>
          <a:p>
            <a:endParaRPr lang="en-US" dirty="0" smtClean="0"/>
          </a:p>
          <a:p>
            <a:pPr lvl="1"/>
            <a:endParaRPr lang="en-US" dirty="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normAutofit/>
          </a:bodyPr>
          <a:lstStyle/>
          <a:p>
            <a:pPr lvl="0">
              <a:buNone/>
            </a:pPr>
            <a:r>
              <a:rPr lang="en-US" dirty="0" smtClean="0"/>
              <a:t>   The </a:t>
            </a:r>
            <a:r>
              <a:rPr lang="en-US" dirty="0" smtClean="0"/>
              <a:t>intersection of the knowledge and cognitive process form a Taxonomy Table.</a:t>
            </a:r>
          </a:p>
          <a:p>
            <a:pPr lvl="0"/>
            <a:endParaRPr lang="en-US" dirty="0" smtClean="0"/>
          </a:p>
          <a:p>
            <a:pPr>
              <a:buNone/>
            </a:pPr>
            <a:r>
              <a:rPr lang="en-US" dirty="0" smtClean="0"/>
              <a:t>   The </a:t>
            </a:r>
            <a:r>
              <a:rPr lang="en-US" dirty="0" smtClean="0"/>
              <a:t>Knowledge Dimension is composed of four levels:</a:t>
            </a:r>
          </a:p>
          <a:p>
            <a:pPr lvl="1">
              <a:buNone/>
            </a:pPr>
            <a:r>
              <a:rPr lang="en-US" dirty="0" smtClean="0">
                <a:solidFill>
                  <a:schemeClr val="tx1"/>
                </a:solidFill>
              </a:rPr>
              <a:t>Factual Knowledge</a:t>
            </a:r>
            <a:r>
              <a:rPr lang="en-US" sz="2800" dirty="0" smtClean="0">
                <a:solidFill>
                  <a:schemeClr val="tx1"/>
                </a:solidFill>
              </a:rPr>
              <a:t>	</a:t>
            </a:r>
          </a:p>
          <a:p>
            <a:pPr lvl="1">
              <a:buNone/>
            </a:pPr>
            <a:endParaRPr lang="en-US" sz="2800" dirty="0" smtClean="0">
              <a:solidFill>
                <a:schemeClr val="tx1"/>
              </a:solidFill>
            </a:endParaRPr>
          </a:p>
          <a:p>
            <a:pPr lvl="1">
              <a:buNone/>
            </a:pPr>
            <a:r>
              <a:rPr lang="en-US" dirty="0" smtClean="0">
                <a:solidFill>
                  <a:schemeClr val="tx1"/>
                </a:solidFill>
              </a:rPr>
              <a:t>Conceptual Knowledge</a:t>
            </a:r>
          </a:p>
          <a:p>
            <a:pPr lvl="1">
              <a:buNone/>
            </a:pPr>
            <a:endParaRPr lang="en-US" sz="2800" dirty="0" smtClean="0">
              <a:solidFill>
                <a:schemeClr val="tx1"/>
              </a:solidFill>
            </a:endParaRPr>
          </a:p>
          <a:p>
            <a:pPr lvl="1">
              <a:buNone/>
            </a:pPr>
            <a:r>
              <a:rPr lang="en-US" dirty="0" smtClean="0">
                <a:solidFill>
                  <a:schemeClr val="tx1"/>
                </a:solidFill>
              </a:rPr>
              <a:t>Procedural Knowledge</a:t>
            </a:r>
          </a:p>
          <a:p>
            <a:pPr lvl="1">
              <a:buNone/>
            </a:pPr>
            <a:endParaRPr lang="en-US" sz="2800" dirty="0" smtClean="0">
              <a:solidFill>
                <a:schemeClr val="tx1"/>
              </a:solidFill>
            </a:endParaRPr>
          </a:p>
          <a:p>
            <a:pPr lvl="1">
              <a:buNone/>
            </a:pPr>
            <a:r>
              <a:rPr lang="en-US" dirty="0" smtClean="0">
                <a:solidFill>
                  <a:schemeClr val="tx1"/>
                </a:solidFill>
              </a:rPr>
              <a:t>Meta-Cognitive Knowledge</a:t>
            </a:r>
          </a:p>
          <a:p>
            <a:pPr>
              <a:buNone/>
            </a:pPr>
            <a:endParaRPr lang="en-US" sz="2800" dirty="0" smtClean="0"/>
          </a:p>
          <a:p>
            <a:pPr lvl="1"/>
            <a:endParaRPr lang="en-US" dirty="0" smtClean="0"/>
          </a:p>
          <a:p>
            <a:pPr lvl="1"/>
            <a:endParaRPr lang="en-US" dirty="0" smtClean="0"/>
          </a:p>
          <a:p>
            <a:endParaRPr lang="en-US" dirty="0" smtClean="0"/>
          </a:p>
          <a:p>
            <a:pPr lvl="1"/>
            <a:endParaRPr lang="en-US" dirty="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normAutofit/>
          </a:bodyPr>
          <a:lstStyle/>
          <a:p>
            <a:pPr lvl="0">
              <a:buNone/>
            </a:pPr>
            <a:r>
              <a:rPr lang="en-US" sz="2800" dirty="0" smtClean="0"/>
              <a:t>    The </a:t>
            </a:r>
            <a:r>
              <a:rPr lang="en-US" sz="2800" dirty="0" smtClean="0"/>
              <a:t>Cognitive Process Dimension has six levels:</a:t>
            </a:r>
          </a:p>
          <a:p>
            <a:pPr lvl="1">
              <a:buNone/>
            </a:pPr>
            <a:r>
              <a:rPr lang="en-US" dirty="0" smtClean="0">
                <a:solidFill>
                  <a:schemeClr val="tx1"/>
                </a:solidFill>
              </a:rPr>
              <a:t>Remember</a:t>
            </a:r>
          </a:p>
          <a:p>
            <a:pPr lvl="1">
              <a:buNone/>
            </a:pPr>
            <a:endParaRPr lang="en-US" dirty="0" smtClean="0">
              <a:solidFill>
                <a:schemeClr val="tx1"/>
              </a:solidFill>
            </a:endParaRPr>
          </a:p>
          <a:p>
            <a:pPr lvl="1">
              <a:buNone/>
            </a:pPr>
            <a:r>
              <a:rPr lang="en-US" dirty="0" smtClean="0">
                <a:solidFill>
                  <a:schemeClr val="tx1"/>
                </a:solidFill>
              </a:rPr>
              <a:t>Understand</a:t>
            </a:r>
          </a:p>
          <a:p>
            <a:pPr lvl="1">
              <a:buNone/>
            </a:pPr>
            <a:endParaRPr lang="en-US" dirty="0" smtClean="0">
              <a:solidFill>
                <a:schemeClr val="tx1"/>
              </a:solidFill>
            </a:endParaRPr>
          </a:p>
          <a:p>
            <a:pPr lvl="1">
              <a:buNone/>
            </a:pPr>
            <a:r>
              <a:rPr lang="en-US" dirty="0" smtClean="0">
                <a:solidFill>
                  <a:schemeClr val="tx1"/>
                </a:solidFill>
              </a:rPr>
              <a:t>Apply</a:t>
            </a:r>
          </a:p>
          <a:p>
            <a:pPr lvl="1">
              <a:buNone/>
            </a:pPr>
            <a:endParaRPr lang="en-US" dirty="0" smtClean="0">
              <a:solidFill>
                <a:schemeClr val="tx1"/>
              </a:solidFill>
            </a:endParaRPr>
          </a:p>
          <a:p>
            <a:pPr lvl="1">
              <a:buNone/>
            </a:pPr>
            <a:r>
              <a:rPr lang="en-US" dirty="0" smtClean="0">
                <a:solidFill>
                  <a:schemeClr val="tx1"/>
                </a:solidFill>
              </a:rPr>
              <a:t>Analyze</a:t>
            </a:r>
          </a:p>
          <a:p>
            <a:pPr lvl="1">
              <a:buNone/>
            </a:pPr>
            <a:endParaRPr lang="en-US" dirty="0" smtClean="0">
              <a:solidFill>
                <a:schemeClr val="tx1"/>
              </a:solidFill>
            </a:endParaRPr>
          </a:p>
          <a:p>
            <a:pPr lvl="1">
              <a:buNone/>
            </a:pPr>
            <a:r>
              <a:rPr lang="en-US" dirty="0" smtClean="0">
                <a:solidFill>
                  <a:schemeClr val="tx1"/>
                </a:solidFill>
              </a:rPr>
              <a:t>Evaluate</a:t>
            </a:r>
          </a:p>
          <a:p>
            <a:pPr lvl="1">
              <a:buNone/>
            </a:pPr>
            <a:endParaRPr lang="en-US" dirty="0" smtClean="0">
              <a:solidFill>
                <a:schemeClr val="tx1"/>
              </a:solidFill>
            </a:endParaRPr>
          </a:p>
          <a:p>
            <a:pPr lvl="1">
              <a:buNone/>
            </a:pPr>
            <a:r>
              <a:rPr lang="en-US" dirty="0" smtClean="0">
                <a:solidFill>
                  <a:schemeClr val="tx1"/>
                </a:solidFill>
              </a:rPr>
              <a:t>Create </a:t>
            </a:r>
          </a:p>
          <a:p>
            <a:pPr>
              <a:buNone/>
            </a:pPr>
            <a:endParaRPr lang="en-US" sz="2800" dirty="0" smtClean="0"/>
          </a:p>
          <a:p>
            <a:pPr lvl="1"/>
            <a:endParaRPr lang="en-US" dirty="0" smtClean="0"/>
          </a:p>
          <a:p>
            <a:pPr lvl="1"/>
            <a:endParaRPr lang="en-US" dirty="0" smtClean="0"/>
          </a:p>
          <a:p>
            <a:endParaRPr lang="en-US" dirty="0" smtClean="0"/>
          </a:p>
          <a:p>
            <a:pPr lvl="1"/>
            <a:endParaRPr lang="en-US" dirty="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67000"/>
            <a:ext cx="7924800" cy="2209800"/>
          </a:xfrm>
          <a:effectLst>
            <a:outerShdw blurRad="50800" dist="38100" dir="2700000" algn="tl" rotWithShape="0">
              <a:prstClr val="black">
                <a:alpha val="40000"/>
              </a:prstClr>
            </a:outerShdw>
          </a:effectLst>
        </p:spPr>
        <p:txBody>
          <a:bodyPr anchor="ctr"/>
          <a:lstStyle/>
          <a:p>
            <a:pPr algn="ctr"/>
            <a:r>
              <a:rPr lang="en-US" dirty="0" smtClean="0"/>
              <a:t>The student will be able to Define &amp; Describe Blooms Taxonomy</a:t>
            </a:r>
            <a:endParaRPr lang="en-US" dirty="0"/>
          </a:p>
        </p:txBody>
      </p:sp>
      <p:sp>
        <p:nvSpPr>
          <p:cNvPr id="3" name="Text Placeholder 2"/>
          <p:cNvSpPr>
            <a:spLocks noGrp="1"/>
          </p:cNvSpPr>
          <p:nvPr>
            <p:ph type="body" idx="1"/>
          </p:nvPr>
        </p:nvSpPr>
        <p:spPr>
          <a:effectLst>
            <a:outerShdw blurRad="50800" dist="38100" dir="2700000" algn="tl" rotWithShape="0">
              <a:prstClr val="black">
                <a:alpha val="40000"/>
              </a:prstClr>
            </a:outerShdw>
          </a:effectLst>
        </p:spPr>
        <p:txBody>
          <a:bodyPr/>
          <a:lstStyle/>
          <a:p>
            <a:pPr algn="ctr"/>
            <a:r>
              <a:rPr lang="en-US" dirty="0" smtClean="0">
                <a:solidFill>
                  <a:schemeClr val="accent2"/>
                </a:solidFill>
              </a:rPr>
              <a:t>Learning Objective 7.1</a:t>
            </a:r>
            <a:endParaRPr lang="en-US" dirty="0">
              <a:solidFill>
                <a:schemeClr val="accent2"/>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914400"/>
            <a:ext cx="8534400" cy="5943600"/>
          </a:xfrm>
          <a:effectLst>
            <a:outerShdw blurRad="50800" dist="38100" dir="2700000" algn="tl" rotWithShape="0">
              <a:prstClr val="black">
                <a:alpha val="40000"/>
              </a:prstClr>
            </a:outerShdw>
          </a:effectLst>
        </p:spPr>
        <p:txBody>
          <a:bodyPr>
            <a:normAutofit/>
          </a:bodyPr>
          <a:lstStyle/>
          <a:p>
            <a:pPr>
              <a:buNone/>
            </a:pPr>
            <a:r>
              <a:rPr lang="en-US" dirty="0" smtClean="0"/>
              <a:t>  Both </a:t>
            </a:r>
            <a:r>
              <a:rPr lang="en-US" dirty="0" smtClean="0"/>
              <a:t>knowledge and cognitive process dimensions are divided into three to eight different sub-categories.</a:t>
            </a:r>
          </a:p>
          <a:p>
            <a:pPr lvl="1">
              <a:buNone/>
            </a:pPr>
            <a:endParaRPr lang="en-US" dirty="0" smtClean="0"/>
          </a:p>
          <a:p>
            <a:endParaRPr lang="en-US" dirty="0" smtClean="0"/>
          </a:p>
          <a:p>
            <a:pPr lvl="1"/>
            <a:endParaRPr lang="en-US" dirty="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pic>
        <p:nvPicPr>
          <p:cNvPr id="4" name="Picture 2"/>
          <p:cNvPicPr>
            <a:picLocks noChangeAspect="1" noChangeArrowheads="1"/>
          </p:cNvPicPr>
          <p:nvPr/>
        </p:nvPicPr>
        <p:blipFill>
          <a:blip r:embed="rId2" cstate="print"/>
          <a:srcRect l="25000" t="25000" r="23958" b="15000"/>
          <a:stretch>
            <a:fillRect/>
          </a:stretch>
        </p:blipFill>
        <p:spPr bwMode="auto">
          <a:xfrm>
            <a:off x="533400" y="1828800"/>
            <a:ext cx="8153400" cy="4072812"/>
          </a:xfrm>
          <a:prstGeom prst="rect">
            <a:avLst/>
          </a:prstGeom>
          <a:noFill/>
          <a:ln w="9525">
            <a:noFill/>
            <a:miter lim="800000"/>
            <a:headEnd/>
            <a:tailEnd/>
          </a:ln>
        </p:spPr>
      </p:pic>
      <p:sp>
        <p:nvSpPr>
          <p:cNvPr id="6" name="Rectangle 5"/>
          <p:cNvSpPr/>
          <p:nvPr/>
        </p:nvSpPr>
        <p:spPr>
          <a:xfrm>
            <a:off x="457200" y="5867400"/>
            <a:ext cx="8305800" cy="646331"/>
          </a:xfrm>
          <a:prstGeom prst="rect">
            <a:avLst/>
          </a:prstGeom>
          <a:effectLst>
            <a:outerShdw blurRad="50800" dist="38100" dir="2700000" algn="tl" rotWithShape="0">
              <a:prstClr val="black">
                <a:alpha val="40000"/>
              </a:prstClr>
            </a:outerShdw>
          </a:effectLst>
        </p:spPr>
        <p:txBody>
          <a:bodyPr wrap="square">
            <a:spAutoFit/>
          </a:bodyPr>
          <a:lstStyle/>
          <a:p>
            <a:r>
              <a:rPr lang="en-US" dirty="0" smtClean="0"/>
              <a:t>Copyright (c) 2005 Extended Campus -- Oregon State University </a:t>
            </a:r>
            <a:r>
              <a:rPr lang="en-US" u="sng" dirty="0" smtClean="0">
                <a:solidFill>
                  <a:srgbClr val="0070C0"/>
                </a:solidFill>
              </a:rPr>
              <a:t>http://oregonstate.edu/instruct/coursedev/models/id/taxonomy/#table</a:t>
            </a:r>
            <a:endParaRPr lang="en-US" dirty="0">
              <a:solidFill>
                <a:srgbClr val="0070C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lstStyle/>
          <a:p>
            <a:pPr lvl="0">
              <a:buNone/>
            </a:pPr>
            <a:r>
              <a:rPr lang="en-US" sz="2800" dirty="0" smtClean="0"/>
              <a:t>The Knowledge Dimension sub-categories are defined as:</a:t>
            </a:r>
          </a:p>
          <a:p>
            <a:pPr lvl="2">
              <a:buNone/>
            </a:pPr>
            <a:r>
              <a:rPr lang="en-US" sz="2800" dirty="0" smtClean="0"/>
              <a:t>1 - The Factual Knowledge sub-categories  which </a:t>
            </a:r>
            <a:r>
              <a:rPr lang="en-US" sz="2800" dirty="0" smtClean="0"/>
              <a:t>include: </a:t>
            </a:r>
            <a:r>
              <a:rPr lang="en-US" sz="2800" b="1" u="sng" dirty="0" smtClean="0"/>
              <a:t>Factual </a:t>
            </a:r>
            <a:r>
              <a:rPr lang="en-US" sz="2800" b="1" u="sng" dirty="0" smtClean="0"/>
              <a:t>Knowledge </a:t>
            </a:r>
            <a:r>
              <a:rPr lang="en-US" sz="2800" b="1" dirty="0" smtClean="0"/>
              <a:t>- </a:t>
            </a:r>
            <a:r>
              <a:rPr lang="en-US" sz="2800" dirty="0" smtClean="0"/>
              <a:t>The basic elements students must know to be acquainted with a discipline or solve problems in it.</a:t>
            </a:r>
          </a:p>
          <a:p>
            <a:pPr lvl="3"/>
            <a:endParaRPr lang="en-US" sz="18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lstStyle/>
          <a:p>
            <a:pPr lvl="0">
              <a:buNone/>
            </a:pPr>
            <a:r>
              <a:rPr lang="en-US" dirty="0" smtClean="0"/>
              <a:t>  </a:t>
            </a:r>
            <a:r>
              <a:rPr lang="en-US" sz="2800" dirty="0" smtClean="0"/>
              <a:t>The </a:t>
            </a:r>
            <a:r>
              <a:rPr lang="en-US" sz="2800" dirty="0" smtClean="0"/>
              <a:t>Knowledge Dimension sub-categories are defined as:</a:t>
            </a:r>
          </a:p>
          <a:p>
            <a:pPr lvl="2">
              <a:buNone/>
            </a:pPr>
            <a:r>
              <a:rPr lang="en-US" sz="2800" dirty="0" smtClean="0"/>
              <a:t>1 - The Factual Knowledge sub-categories  which include:</a:t>
            </a:r>
          </a:p>
          <a:p>
            <a:pPr lvl="3">
              <a:buNone/>
            </a:pPr>
            <a:r>
              <a:rPr lang="en-US" sz="2800" dirty="0" smtClean="0"/>
              <a:t>Factual Knowledge</a:t>
            </a:r>
          </a:p>
          <a:p>
            <a:pPr lvl="3">
              <a:buNone/>
            </a:pPr>
            <a:r>
              <a:rPr lang="en-US" sz="2800" b="1" u="sng" dirty="0" smtClean="0"/>
              <a:t>Knowledge of terminology </a:t>
            </a:r>
            <a:r>
              <a:rPr lang="en-US" sz="2800" b="1" dirty="0" smtClean="0"/>
              <a:t>- </a:t>
            </a:r>
            <a:r>
              <a:rPr lang="en-US" sz="2800" dirty="0" smtClean="0"/>
              <a:t>technical vocabulary, musical symbols.</a:t>
            </a:r>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normAutofit/>
          </a:bodyPr>
          <a:lstStyle/>
          <a:p>
            <a:pPr lvl="0">
              <a:buNone/>
            </a:pPr>
            <a:r>
              <a:rPr lang="en-US" sz="2800" dirty="0" smtClean="0"/>
              <a:t>The Knowledge Dimension sub-categories are defined as:</a:t>
            </a:r>
          </a:p>
          <a:p>
            <a:pPr lvl="2">
              <a:buNone/>
            </a:pPr>
            <a:r>
              <a:rPr lang="en-US" sz="2800" dirty="0" smtClean="0"/>
              <a:t>1 - The Factual Knowledge sub-categories  which include:</a:t>
            </a:r>
          </a:p>
          <a:p>
            <a:pPr lvl="3">
              <a:buNone/>
            </a:pPr>
            <a:r>
              <a:rPr lang="en-US" sz="2800" dirty="0" smtClean="0"/>
              <a:t>Factual Knowledge </a:t>
            </a:r>
          </a:p>
          <a:p>
            <a:pPr lvl="3">
              <a:buNone/>
            </a:pPr>
            <a:r>
              <a:rPr lang="en-US" sz="2800" dirty="0" smtClean="0"/>
              <a:t>Knowledge of terminology </a:t>
            </a:r>
            <a:endParaRPr lang="en-US" sz="2800" b="1" dirty="0" smtClean="0"/>
          </a:p>
          <a:p>
            <a:pPr lvl="3">
              <a:buNone/>
            </a:pPr>
            <a:r>
              <a:rPr lang="en-US" sz="2800" b="1" u="sng" dirty="0" smtClean="0"/>
              <a:t>Knowledge of specific details and elements</a:t>
            </a:r>
            <a:r>
              <a:rPr lang="en-US" sz="2800" b="1" dirty="0" smtClean="0"/>
              <a:t> - </a:t>
            </a:r>
            <a:r>
              <a:rPr lang="en-US" sz="2800" dirty="0" smtClean="0"/>
              <a:t>Major natural resources, reliable sources of information</a:t>
            </a:r>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lstStyle/>
          <a:p>
            <a:pPr lvl="0">
              <a:buNone/>
            </a:pPr>
            <a:r>
              <a:rPr lang="en-US" sz="2800" dirty="0" smtClean="0"/>
              <a:t>The Knowledge Dimension sub-categories are defined as:</a:t>
            </a:r>
          </a:p>
          <a:p>
            <a:pPr lvl="2">
              <a:buNone/>
            </a:pPr>
            <a:r>
              <a:rPr lang="en-US" sz="2800" dirty="0" smtClean="0"/>
              <a:t>1 - The Factual Knowledge sub-categories</a:t>
            </a:r>
          </a:p>
          <a:p>
            <a:pPr lvl="2">
              <a:buNone/>
            </a:pPr>
            <a:r>
              <a:rPr lang="en-US" sz="2800" dirty="0" smtClean="0"/>
              <a:t>2 - The Conceptual Knowledge sub-categories which include:</a:t>
            </a:r>
          </a:p>
          <a:p>
            <a:pPr lvl="3">
              <a:buNone/>
            </a:pPr>
            <a:r>
              <a:rPr lang="en-US" sz="2800" b="1" u="sng" dirty="0" smtClean="0"/>
              <a:t>Conceptual Knowledge </a:t>
            </a:r>
            <a:r>
              <a:rPr lang="en-US" sz="2800" b="1" dirty="0" smtClean="0"/>
              <a:t>- </a:t>
            </a:r>
            <a:r>
              <a:rPr lang="en-US" sz="2800" dirty="0" smtClean="0"/>
              <a:t>The interrelationships among the basic elements within a larger structure that enable them to function together.</a:t>
            </a:r>
          </a:p>
          <a:p>
            <a:pPr lvl="2"/>
            <a:endParaRPr lang="en-US" sz="2400" dirty="0" smtClean="0"/>
          </a:p>
          <a:p>
            <a:pPr lvl="2"/>
            <a:endParaRPr lang="en-US" sz="2400" dirty="0" smtClean="0"/>
          </a:p>
          <a:p>
            <a:pPr lvl="3"/>
            <a:endParaRPr lang="en-US" sz="18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lstStyle/>
          <a:p>
            <a:pPr lvl="0">
              <a:buNone/>
            </a:pPr>
            <a:r>
              <a:rPr lang="en-US" sz="2800" dirty="0" smtClean="0"/>
              <a:t>The Knowledge Dimension sub-categories are defined as:</a:t>
            </a:r>
          </a:p>
          <a:p>
            <a:pPr lvl="2">
              <a:buNone/>
            </a:pPr>
            <a:r>
              <a:rPr lang="en-US" sz="2800" dirty="0" smtClean="0"/>
              <a:t>1 - The Factual Knowledge sub-categories</a:t>
            </a:r>
          </a:p>
          <a:p>
            <a:pPr lvl="2">
              <a:buNone/>
            </a:pPr>
            <a:r>
              <a:rPr lang="en-US" sz="2800" dirty="0" smtClean="0"/>
              <a:t>2 - The Conceptual Knowledge sub-categories which include:</a:t>
            </a:r>
          </a:p>
          <a:p>
            <a:pPr lvl="3">
              <a:buNone/>
            </a:pPr>
            <a:r>
              <a:rPr lang="en-US" sz="2800" dirty="0" smtClean="0"/>
              <a:t>Conceptual Knowledge</a:t>
            </a:r>
          </a:p>
          <a:p>
            <a:pPr lvl="3">
              <a:buNone/>
            </a:pPr>
            <a:r>
              <a:rPr lang="en-US" sz="2800" b="1" u="sng" dirty="0" smtClean="0"/>
              <a:t>Knowledge of classifications and categories</a:t>
            </a:r>
            <a:r>
              <a:rPr lang="en-US" sz="2800" b="1" dirty="0" smtClean="0"/>
              <a:t> - </a:t>
            </a:r>
            <a:r>
              <a:rPr lang="en-US" sz="2800" dirty="0" smtClean="0"/>
              <a:t>periods of geologic time.</a:t>
            </a:r>
            <a:endParaRPr lang="en-US" sz="2800" b="1" dirty="0" smtClean="0"/>
          </a:p>
          <a:p>
            <a:pPr lvl="3"/>
            <a:endParaRPr lang="en-US" sz="2200" dirty="0" smtClean="0"/>
          </a:p>
          <a:p>
            <a:pPr lvl="2"/>
            <a:endParaRPr lang="en-US" sz="2400" dirty="0" smtClean="0"/>
          </a:p>
          <a:p>
            <a:pPr lvl="2"/>
            <a:endParaRPr lang="en-US" sz="2400" dirty="0" smtClean="0"/>
          </a:p>
          <a:p>
            <a:pPr lvl="3"/>
            <a:endParaRPr lang="en-US" sz="18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lstStyle/>
          <a:p>
            <a:pPr lvl="0">
              <a:buNone/>
            </a:pPr>
            <a:r>
              <a:rPr lang="en-US" sz="2800" dirty="0" smtClean="0"/>
              <a:t>The Knowledge Dimension sub-categories are defined as:</a:t>
            </a:r>
          </a:p>
          <a:p>
            <a:pPr lvl="2">
              <a:buNone/>
            </a:pPr>
            <a:r>
              <a:rPr lang="en-US" sz="2800" dirty="0" smtClean="0"/>
              <a:t>1 - The Factual Knowledge sub-categories</a:t>
            </a:r>
          </a:p>
          <a:p>
            <a:pPr lvl="2">
              <a:buNone/>
            </a:pPr>
            <a:r>
              <a:rPr lang="en-US" sz="2800" dirty="0" smtClean="0"/>
              <a:t>2 - The Conceptual Knowledge sub-categories which include:</a:t>
            </a:r>
          </a:p>
          <a:p>
            <a:pPr lvl="3">
              <a:buNone/>
            </a:pPr>
            <a:r>
              <a:rPr lang="en-US" sz="2800" dirty="0" smtClean="0"/>
              <a:t>Conceptual Knowledge</a:t>
            </a:r>
          </a:p>
          <a:p>
            <a:pPr lvl="3">
              <a:buNone/>
            </a:pPr>
            <a:r>
              <a:rPr lang="en-US" sz="2800" dirty="0" smtClean="0"/>
              <a:t>Knowledge of classifications and categories</a:t>
            </a:r>
          </a:p>
          <a:p>
            <a:pPr lvl="3">
              <a:buNone/>
            </a:pPr>
            <a:r>
              <a:rPr lang="en-US" sz="2800" b="1" u="sng" dirty="0" smtClean="0"/>
              <a:t>Knowledge of principles and generalizations </a:t>
            </a:r>
            <a:r>
              <a:rPr lang="en-US" sz="2800" b="1" dirty="0" smtClean="0"/>
              <a:t>- </a:t>
            </a:r>
            <a:r>
              <a:rPr lang="en-US" sz="2800" dirty="0" smtClean="0"/>
              <a:t>Pythagorean theorem, law of supply and demand.</a:t>
            </a:r>
          </a:p>
          <a:p>
            <a:pPr lvl="3"/>
            <a:endParaRPr lang="en-US" sz="2200" dirty="0" smtClean="0"/>
          </a:p>
          <a:p>
            <a:pPr lvl="2"/>
            <a:endParaRPr lang="en-US" sz="2400" dirty="0" smtClean="0"/>
          </a:p>
          <a:p>
            <a:pPr lvl="2"/>
            <a:endParaRPr lang="en-US" sz="2400" dirty="0" smtClean="0"/>
          </a:p>
          <a:p>
            <a:pPr lvl="3"/>
            <a:endParaRPr lang="en-US" sz="18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lstStyle/>
          <a:p>
            <a:pPr lvl="0">
              <a:buNone/>
            </a:pPr>
            <a:r>
              <a:rPr lang="en-US" sz="2800" dirty="0" smtClean="0"/>
              <a:t>The Knowledge Dimension sub-categories are defined as:</a:t>
            </a:r>
          </a:p>
          <a:p>
            <a:pPr lvl="2">
              <a:buNone/>
            </a:pPr>
            <a:r>
              <a:rPr lang="en-US" sz="2800" dirty="0" smtClean="0"/>
              <a:t>1 - The Factual Knowledge sub-categories</a:t>
            </a:r>
          </a:p>
          <a:p>
            <a:pPr lvl="2">
              <a:buNone/>
            </a:pPr>
            <a:r>
              <a:rPr lang="en-US" sz="2800" dirty="0" smtClean="0"/>
              <a:t>2 - The Conceptual Knowledge sub-categories which include:</a:t>
            </a:r>
          </a:p>
          <a:p>
            <a:pPr lvl="3">
              <a:buNone/>
            </a:pPr>
            <a:r>
              <a:rPr lang="en-US" sz="2800" dirty="0" smtClean="0"/>
              <a:t>Conceptual Knowledge</a:t>
            </a:r>
          </a:p>
          <a:p>
            <a:pPr lvl="3">
              <a:buNone/>
            </a:pPr>
            <a:r>
              <a:rPr lang="en-US" sz="2800" dirty="0" smtClean="0"/>
              <a:t>Knowledge of classifications and categories</a:t>
            </a:r>
          </a:p>
          <a:p>
            <a:pPr lvl="3">
              <a:buNone/>
            </a:pPr>
            <a:r>
              <a:rPr lang="en-US" sz="2800" dirty="0" smtClean="0"/>
              <a:t>Knowledge of principles and generalizations</a:t>
            </a:r>
          </a:p>
          <a:p>
            <a:pPr lvl="3">
              <a:buNone/>
            </a:pPr>
            <a:r>
              <a:rPr lang="en-US" sz="2800" b="1" u="sng" dirty="0" smtClean="0"/>
              <a:t>Knowledge of theories, models and structures </a:t>
            </a:r>
            <a:r>
              <a:rPr lang="en-US" sz="2800" b="1" dirty="0" smtClean="0"/>
              <a:t>- </a:t>
            </a:r>
            <a:r>
              <a:rPr lang="en-US" sz="2800" dirty="0" smtClean="0"/>
              <a:t>theory of evolution, structure of congress.</a:t>
            </a:r>
          </a:p>
          <a:p>
            <a:pPr lvl="3"/>
            <a:endParaRPr lang="en-US" sz="2200" dirty="0" smtClean="0"/>
          </a:p>
          <a:p>
            <a:pPr lvl="2"/>
            <a:endParaRPr lang="en-US" sz="2400" dirty="0" smtClean="0"/>
          </a:p>
          <a:p>
            <a:pPr lvl="2"/>
            <a:endParaRPr lang="en-US" sz="2400" dirty="0" smtClean="0"/>
          </a:p>
          <a:p>
            <a:pPr lvl="3"/>
            <a:endParaRPr lang="en-US" sz="18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lstStyle/>
          <a:p>
            <a:pPr lvl="0">
              <a:buNone/>
            </a:pPr>
            <a:r>
              <a:rPr lang="en-US" sz="2800" dirty="0" smtClean="0"/>
              <a:t>The Knowledge Dimension sub-categories are defined as:</a:t>
            </a:r>
          </a:p>
          <a:p>
            <a:pPr lvl="2">
              <a:buNone/>
            </a:pPr>
            <a:r>
              <a:rPr lang="en-US" sz="2800" dirty="0" smtClean="0"/>
              <a:t>1 - The Factual Knowledge sub-categories</a:t>
            </a:r>
          </a:p>
          <a:p>
            <a:pPr lvl="2">
              <a:buNone/>
            </a:pPr>
            <a:r>
              <a:rPr lang="en-US" sz="2800" dirty="0" smtClean="0"/>
              <a:t>2 - The Conceptual Knowledge sub-categories</a:t>
            </a:r>
          </a:p>
          <a:p>
            <a:pPr lvl="2">
              <a:buNone/>
            </a:pPr>
            <a:r>
              <a:rPr lang="en-US" sz="2800" dirty="0" smtClean="0"/>
              <a:t>3 - The Procedural Knowledge sub-categories which include:</a:t>
            </a:r>
          </a:p>
          <a:p>
            <a:pPr lvl="3">
              <a:buNone/>
            </a:pPr>
            <a:r>
              <a:rPr lang="en-US" sz="2800" b="1" u="sng" dirty="0" smtClean="0"/>
              <a:t>Procedural Knowledge </a:t>
            </a:r>
            <a:r>
              <a:rPr lang="en-US" sz="2800" b="1" dirty="0" smtClean="0"/>
              <a:t>- </a:t>
            </a:r>
            <a:r>
              <a:rPr lang="en-US" sz="2800" dirty="0" smtClean="0"/>
              <a:t>How to do something, methods of inquiry, and criteria for using skills, algorithms, techniques, and methods.</a:t>
            </a:r>
          </a:p>
          <a:p>
            <a:pPr lvl="2"/>
            <a:endParaRPr lang="en-US" sz="2400" dirty="0" smtClean="0"/>
          </a:p>
          <a:p>
            <a:pPr lvl="2"/>
            <a:endParaRPr lang="en-US" sz="2400" dirty="0" smtClean="0"/>
          </a:p>
          <a:p>
            <a:pPr lvl="3"/>
            <a:endParaRPr lang="en-US" sz="18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lstStyle/>
          <a:p>
            <a:pPr lvl="0">
              <a:buNone/>
            </a:pPr>
            <a:r>
              <a:rPr lang="en-US" sz="2800" dirty="0" smtClean="0"/>
              <a:t>The Knowledge Dimension sub-categories are defined as:</a:t>
            </a:r>
          </a:p>
          <a:p>
            <a:pPr lvl="2">
              <a:buNone/>
            </a:pPr>
            <a:r>
              <a:rPr lang="en-US" sz="2800" dirty="0" smtClean="0"/>
              <a:t>1 - The Factual Knowledge sub-categories</a:t>
            </a:r>
          </a:p>
          <a:p>
            <a:pPr lvl="2">
              <a:buNone/>
            </a:pPr>
            <a:r>
              <a:rPr lang="en-US" sz="2800" dirty="0" smtClean="0"/>
              <a:t>2 - The Conceptual Knowledge sub-categories</a:t>
            </a:r>
          </a:p>
          <a:p>
            <a:pPr lvl="2">
              <a:buNone/>
            </a:pPr>
            <a:r>
              <a:rPr lang="en-US" sz="2800" dirty="0" smtClean="0"/>
              <a:t>3 - The Procedural Knowledge sub-categories which include:</a:t>
            </a:r>
          </a:p>
          <a:p>
            <a:pPr lvl="3">
              <a:buNone/>
            </a:pPr>
            <a:r>
              <a:rPr lang="en-US" sz="2800" dirty="0" smtClean="0"/>
              <a:t>Procedural Knowledge</a:t>
            </a:r>
          </a:p>
          <a:p>
            <a:pPr lvl="3">
              <a:buNone/>
            </a:pPr>
            <a:r>
              <a:rPr lang="en-US" sz="2800" b="1" u="sng" dirty="0" smtClean="0"/>
              <a:t>Knowledge of subject-specific skills and algorithms </a:t>
            </a:r>
            <a:r>
              <a:rPr lang="en-US" sz="2800" b="1" dirty="0" smtClean="0"/>
              <a:t>- </a:t>
            </a:r>
            <a:r>
              <a:rPr lang="en-US" sz="2800" dirty="0" smtClean="0"/>
              <a:t>painting with watercolors, whole-number division.</a:t>
            </a:r>
          </a:p>
          <a:p>
            <a:pPr lvl="2"/>
            <a:endParaRPr lang="en-US" sz="2400" dirty="0" smtClean="0"/>
          </a:p>
          <a:p>
            <a:pPr lvl="2"/>
            <a:endParaRPr lang="en-US" sz="2400" dirty="0" smtClean="0"/>
          </a:p>
          <a:p>
            <a:pPr lvl="3"/>
            <a:endParaRPr lang="en-US" sz="18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4267200"/>
          </a:xfrm>
          <a:effectLst>
            <a:outerShdw blurRad="50800" dist="38100" dir="2700000" algn="tl" rotWithShape="0">
              <a:prstClr val="black">
                <a:alpha val="40000"/>
              </a:prstClr>
            </a:outerShdw>
          </a:effectLst>
        </p:spPr>
        <p:txBody>
          <a:bodyPr/>
          <a:lstStyle/>
          <a:p>
            <a:endParaRPr lang="en-US" b="1" dirty="0" smtClean="0"/>
          </a:p>
          <a:p>
            <a:pPr>
              <a:buNone/>
            </a:pPr>
            <a:r>
              <a:rPr lang="en-US" dirty="0" smtClean="0"/>
              <a:t>   One of the basic questions facing educators has always been “Where do we begin in seeking to improve human thinking.”</a:t>
            </a:r>
          </a:p>
          <a:p>
            <a:pPr>
              <a:buNone/>
            </a:pPr>
            <a:endParaRPr lang="en-US" dirty="0" smtClean="0"/>
          </a:p>
          <a:p>
            <a:pPr>
              <a:buNone/>
            </a:pPr>
            <a:r>
              <a:rPr lang="en-US" dirty="0" smtClean="0">
                <a:solidFill>
                  <a:prstClr val="white"/>
                </a:solidFill>
              </a:rPr>
              <a:t>   Before we can make it better, we need to know more of what it is</a:t>
            </a:r>
            <a:endParaRPr lang="en-US" dirty="0" smtClean="0"/>
          </a:p>
          <a:p>
            <a:endParaRPr lang="en-US" b="1" dirty="0" smtClean="0"/>
          </a:p>
          <a:p>
            <a:pPr>
              <a:buNone/>
            </a:pPr>
            <a:endParaRPr lang="en-US" dirty="0"/>
          </a:p>
        </p:txBody>
      </p:sp>
      <p:sp>
        <p:nvSpPr>
          <p:cNvPr id="3" name="Title 2"/>
          <p:cNvSpPr>
            <a:spLocks noGrp="1"/>
          </p:cNvSpPr>
          <p:nvPr>
            <p:ph type="title"/>
          </p:nvPr>
        </p:nvSpPr>
        <p:spPr>
          <a:effectLst>
            <a:outerShdw blurRad="50800" dist="38100" dir="2700000" algn="tl" rotWithShape="0">
              <a:prstClr val="black">
                <a:alpha val="40000"/>
              </a:prstClr>
            </a:outerShdw>
          </a:effectLst>
        </p:spPr>
        <p:txBody>
          <a:bodyPr/>
          <a:lstStyle/>
          <a:p>
            <a:pPr algn="ctr"/>
            <a:r>
              <a:rPr lang="en-US" dirty="0" smtClean="0"/>
              <a:t>Bloom’s Taxonomy</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normAutofit lnSpcReduction="10000"/>
          </a:bodyPr>
          <a:lstStyle/>
          <a:p>
            <a:pPr lvl="0">
              <a:buNone/>
            </a:pPr>
            <a:r>
              <a:rPr lang="en-US" sz="2800" dirty="0" smtClean="0"/>
              <a:t>The Knowledge Dimension sub-categories are defined as:</a:t>
            </a:r>
          </a:p>
          <a:p>
            <a:pPr lvl="2">
              <a:buNone/>
            </a:pPr>
            <a:r>
              <a:rPr lang="en-US" sz="2800" dirty="0" smtClean="0"/>
              <a:t>1 - The Factual Knowledge sub-categories</a:t>
            </a:r>
          </a:p>
          <a:p>
            <a:pPr lvl="2">
              <a:buNone/>
            </a:pPr>
            <a:r>
              <a:rPr lang="en-US" sz="2800" dirty="0" smtClean="0"/>
              <a:t>2 - The Conceptual Knowledge sub-categories</a:t>
            </a:r>
          </a:p>
          <a:p>
            <a:pPr lvl="2">
              <a:buNone/>
            </a:pPr>
            <a:r>
              <a:rPr lang="en-US" sz="2800" dirty="0" smtClean="0"/>
              <a:t>3 - The Procedural Knowledge sub-categories which include:</a:t>
            </a:r>
          </a:p>
          <a:p>
            <a:pPr lvl="3">
              <a:buNone/>
            </a:pPr>
            <a:r>
              <a:rPr lang="en-US" sz="2800" dirty="0" smtClean="0"/>
              <a:t>Procedural Knowledge</a:t>
            </a:r>
          </a:p>
          <a:p>
            <a:pPr lvl="3">
              <a:buNone/>
            </a:pPr>
            <a:r>
              <a:rPr lang="en-US" sz="2800" dirty="0" smtClean="0"/>
              <a:t>Knowledge of subject-specific skills and algorithms</a:t>
            </a:r>
          </a:p>
          <a:p>
            <a:pPr lvl="3">
              <a:buNone/>
            </a:pPr>
            <a:r>
              <a:rPr lang="en-US" sz="2800" b="1" u="sng" dirty="0" smtClean="0"/>
              <a:t>Knowledge of subject-specific techniques and methods </a:t>
            </a:r>
            <a:r>
              <a:rPr lang="en-US" sz="2800" b="1" dirty="0" smtClean="0"/>
              <a:t>- </a:t>
            </a:r>
            <a:r>
              <a:rPr lang="en-US" sz="2800" dirty="0" smtClean="0"/>
              <a:t>interviewing techniques, scientific method.</a:t>
            </a:r>
          </a:p>
          <a:p>
            <a:pPr lvl="2"/>
            <a:endParaRPr lang="en-US" sz="2400" dirty="0" smtClean="0"/>
          </a:p>
          <a:p>
            <a:pPr lvl="2"/>
            <a:endParaRPr lang="en-US" sz="2400" dirty="0" smtClean="0"/>
          </a:p>
          <a:p>
            <a:pPr lvl="3"/>
            <a:endParaRPr lang="en-US" sz="18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lstStyle/>
          <a:p>
            <a:pPr lvl="0">
              <a:buNone/>
            </a:pPr>
            <a:r>
              <a:rPr lang="en-US" sz="2400" dirty="0" smtClean="0"/>
              <a:t>The Knowledge Dimension sub-categories are defined as:</a:t>
            </a:r>
          </a:p>
          <a:p>
            <a:pPr lvl="2">
              <a:buNone/>
            </a:pPr>
            <a:r>
              <a:rPr lang="en-US" sz="2400" dirty="0" smtClean="0"/>
              <a:t>1 - The Factual Knowledge sub-categories</a:t>
            </a:r>
          </a:p>
          <a:p>
            <a:pPr lvl="2">
              <a:buNone/>
            </a:pPr>
            <a:r>
              <a:rPr lang="en-US" sz="2400" dirty="0" smtClean="0"/>
              <a:t>2 - The Conceptual Knowledge sub-categories</a:t>
            </a:r>
          </a:p>
          <a:p>
            <a:pPr lvl="2">
              <a:buNone/>
            </a:pPr>
            <a:r>
              <a:rPr lang="en-US" sz="2400" dirty="0" smtClean="0"/>
              <a:t>3 - The Procedural Knowledge sub-categories which include:</a:t>
            </a:r>
          </a:p>
          <a:p>
            <a:pPr lvl="3">
              <a:buNone/>
            </a:pPr>
            <a:r>
              <a:rPr lang="en-US" sz="2400" dirty="0" smtClean="0"/>
              <a:t>Procedural Knowledge</a:t>
            </a:r>
          </a:p>
          <a:p>
            <a:pPr lvl="3">
              <a:buNone/>
            </a:pPr>
            <a:r>
              <a:rPr lang="en-US" sz="2400" dirty="0" smtClean="0"/>
              <a:t>Knowledge of subject-specific skills and algorithms</a:t>
            </a:r>
          </a:p>
          <a:p>
            <a:pPr lvl="3">
              <a:buNone/>
            </a:pPr>
            <a:r>
              <a:rPr lang="en-US" sz="2400" dirty="0" smtClean="0"/>
              <a:t>Knowledge of subject-specific techniques and methods </a:t>
            </a:r>
            <a:endParaRPr lang="en-US" sz="2400" b="1" dirty="0" smtClean="0"/>
          </a:p>
          <a:p>
            <a:pPr lvl="3">
              <a:buNone/>
            </a:pPr>
            <a:r>
              <a:rPr lang="en-US" sz="2400" b="1" u="sng" dirty="0" smtClean="0"/>
              <a:t>Knowledge of criteria for determining when to use appropriate procedures </a:t>
            </a:r>
            <a:r>
              <a:rPr lang="en-US" sz="2400" b="1" dirty="0" smtClean="0"/>
              <a:t>- </a:t>
            </a:r>
            <a:r>
              <a:rPr lang="en-US" sz="2400" dirty="0" smtClean="0"/>
              <a:t>when to apply Newton's second law, when to use a particular method of estimation.</a:t>
            </a:r>
          </a:p>
          <a:p>
            <a:pPr lvl="2"/>
            <a:endParaRPr lang="en-US" sz="2400" dirty="0" smtClean="0"/>
          </a:p>
          <a:p>
            <a:pPr lvl="2"/>
            <a:endParaRPr lang="en-US" sz="2400" dirty="0" smtClean="0"/>
          </a:p>
          <a:p>
            <a:pPr lvl="3"/>
            <a:endParaRPr lang="en-US" sz="18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lstStyle/>
          <a:p>
            <a:pPr lvl="0">
              <a:buNone/>
            </a:pPr>
            <a:r>
              <a:rPr lang="en-US" sz="2800" dirty="0" smtClean="0"/>
              <a:t>The Knowledge Dimension sub-categories are defined as:</a:t>
            </a:r>
          </a:p>
          <a:p>
            <a:pPr lvl="2">
              <a:buNone/>
            </a:pPr>
            <a:r>
              <a:rPr lang="en-US" sz="2800" dirty="0" smtClean="0"/>
              <a:t>1 - The Factual Knowledge sub-categories</a:t>
            </a:r>
          </a:p>
          <a:p>
            <a:pPr lvl="2">
              <a:buNone/>
            </a:pPr>
            <a:r>
              <a:rPr lang="en-US" sz="2800" dirty="0" smtClean="0"/>
              <a:t>2 - The Conceptual Knowledge sub-categories</a:t>
            </a:r>
          </a:p>
          <a:p>
            <a:pPr lvl="2">
              <a:buNone/>
            </a:pPr>
            <a:r>
              <a:rPr lang="en-US" sz="2800" dirty="0" smtClean="0"/>
              <a:t>3 - The Procedural Knowledge sub-categories</a:t>
            </a:r>
          </a:p>
          <a:p>
            <a:pPr lvl="2">
              <a:buNone/>
            </a:pPr>
            <a:r>
              <a:rPr lang="en-US" sz="2800" dirty="0" smtClean="0"/>
              <a:t>4 - The Meta-Cognitive Knowledge sub categories  which include: </a:t>
            </a:r>
          </a:p>
          <a:p>
            <a:pPr lvl="3">
              <a:buNone/>
            </a:pPr>
            <a:r>
              <a:rPr lang="en-US" sz="2800" b="1" u="sng" dirty="0" smtClean="0"/>
              <a:t>Meta-Cognitive Knowledge </a:t>
            </a:r>
            <a:r>
              <a:rPr lang="en-US" sz="2800" b="1" dirty="0" smtClean="0"/>
              <a:t>- </a:t>
            </a:r>
            <a:r>
              <a:rPr lang="en-US" sz="2800" dirty="0" smtClean="0"/>
              <a:t>Knowledge of cognition in general as well as awareness and knowledge of one's own cognition.</a:t>
            </a:r>
          </a:p>
          <a:p>
            <a:pPr lvl="2"/>
            <a:endParaRPr lang="en-US" sz="2800" dirty="0" smtClean="0"/>
          </a:p>
          <a:p>
            <a:pPr lvl="2"/>
            <a:endParaRPr lang="en-US" sz="2400" dirty="0" smtClean="0"/>
          </a:p>
          <a:p>
            <a:pPr lvl="3"/>
            <a:endParaRPr lang="en-US" sz="18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lstStyle/>
          <a:p>
            <a:pPr lvl="0">
              <a:buNone/>
            </a:pPr>
            <a:r>
              <a:rPr lang="en-US" sz="2800" dirty="0" smtClean="0"/>
              <a:t>The Knowledge Dimension sub-categories are defined as:</a:t>
            </a:r>
          </a:p>
          <a:p>
            <a:pPr lvl="2">
              <a:buNone/>
            </a:pPr>
            <a:r>
              <a:rPr lang="en-US" sz="2800" dirty="0" smtClean="0"/>
              <a:t>1 - The Factual Knowledge sub-categories</a:t>
            </a:r>
          </a:p>
          <a:p>
            <a:pPr lvl="2">
              <a:buNone/>
            </a:pPr>
            <a:r>
              <a:rPr lang="en-US" sz="2800" dirty="0" smtClean="0"/>
              <a:t>2 - The Conceptual Knowledge sub-categories</a:t>
            </a:r>
          </a:p>
          <a:p>
            <a:pPr lvl="2">
              <a:buNone/>
            </a:pPr>
            <a:r>
              <a:rPr lang="en-US" sz="2800" dirty="0" smtClean="0"/>
              <a:t>3 - The Procedural Knowledge sub-categories</a:t>
            </a:r>
          </a:p>
          <a:p>
            <a:pPr lvl="2">
              <a:buNone/>
            </a:pPr>
            <a:r>
              <a:rPr lang="en-US" sz="2800" dirty="0" smtClean="0"/>
              <a:t>4 - The Meta-Cognitive Knowledge sub categories  which include: </a:t>
            </a:r>
          </a:p>
          <a:p>
            <a:pPr lvl="3">
              <a:buNone/>
            </a:pPr>
            <a:r>
              <a:rPr lang="en-US" sz="2800" dirty="0" smtClean="0"/>
              <a:t>Meta-Cognitive Knowledge</a:t>
            </a:r>
          </a:p>
          <a:p>
            <a:pPr lvl="3">
              <a:buNone/>
            </a:pPr>
            <a:r>
              <a:rPr lang="en-US" sz="2800" b="1" u="sng" dirty="0" smtClean="0"/>
              <a:t>Strategic knowledge </a:t>
            </a:r>
            <a:r>
              <a:rPr lang="en-US" sz="2800" b="1" dirty="0" smtClean="0"/>
              <a:t>- </a:t>
            </a:r>
            <a:r>
              <a:rPr lang="en-US" sz="2800" dirty="0" smtClean="0"/>
              <a:t>outlining as a means of capturing the structure of a unit of subject matter in a textbook.</a:t>
            </a:r>
          </a:p>
          <a:p>
            <a:pPr lvl="3"/>
            <a:endParaRPr lang="en-US" sz="2200" dirty="0" smtClean="0"/>
          </a:p>
          <a:p>
            <a:pPr lvl="2"/>
            <a:endParaRPr lang="en-US" sz="2400" dirty="0" smtClean="0"/>
          </a:p>
          <a:p>
            <a:pPr lvl="2"/>
            <a:endParaRPr lang="en-US" sz="2400" dirty="0" smtClean="0"/>
          </a:p>
          <a:p>
            <a:pPr lvl="3"/>
            <a:endParaRPr lang="en-US" sz="18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normAutofit lnSpcReduction="10000"/>
          </a:bodyPr>
          <a:lstStyle/>
          <a:p>
            <a:pPr lvl="0">
              <a:buNone/>
            </a:pPr>
            <a:r>
              <a:rPr lang="en-US" sz="2800" dirty="0" smtClean="0"/>
              <a:t>The Knowledge Dimension sub-categories are defined as:</a:t>
            </a:r>
          </a:p>
          <a:p>
            <a:pPr lvl="2">
              <a:buNone/>
            </a:pPr>
            <a:r>
              <a:rPr lang="en-US" sz="2800" dirty="0" smtClean="0"/>
              <a:t>1 - The Factual Knowledge sub-categories</a:t>
            </a:r>
          </a:p>
          <a:p>
            <a:pPr lvl="2">
              <a:buNone/>
            </a:pPr>
            <a:r>
              <a:rPr lang="en-US" sz="2800" dirty="0" smtClean="0"/>
              <a:t>2 - The Conceptual Knowledge sub-categories</a:t>
            </a:r>
          </a:p>
          <a:p>
            <a:pPr lvl="2">
              <a:buNone/>
            </a:pPr>
            <a:r>
              <a:rPr lang="en-US" sz="2800" dirty="0" smtClean="0"/>
              <a:t>3 - The Procedural Knowledge sub-categories</a:t>
            </a:r>
          </a:p>
          <a:p>
            <a:pPr lvl="2">
              <a:buNone/>
            </a:pPr>
            <a:r>
              <a:rPr lang="en-US" sz="2800" dirty="0" smtClean="0"/>
              <a:t>4 - The Meta-Cognitive Knowledge sub categories  which include: </a:t>
            </a:r>
          </a:p>
          <a:p>
            <a:pPr lvl="3">
              <a:buNone/>
            </a:pPr>
            <a:r>
              <a:rPr lang="en-US" sz="2800" dirty="0" smtClean="0"/>
              <a:t>Meta-Cognitive Knowledge</a:t>
            </a:r>
          </a:p>
          <a:p>
            <a:pPr lvl="3">
              <a:buNone/>
            </a:pPr>
            <a:r>
              <a:rPr lang="en-US" sz="2800" dirty="0" smtClean="0"/>
              <a:t>Strategic knowledge</a:t>
            </a:r>
          </a:p>
          <a:p>
            <a:pPr lvl="3">
              <a:buNone/>
            </a:pPr>
            <a:r>
              <a:rPr lang="en-US" sz="2800" b="1" u="sng" dirty="0" smtClean="0"/>
              <a:t>Cognitive tasks </a:t>
            </a:r>
            <a:r>
              <a:rPr lang="en-US" sz="2800" b="1" dirty="0" smtClean="0"/>
              <a:t>- </a:t>
            </a:r>
            <a:r>
              <a:rPr lang="en-US" sz="2800" dirty="0" smtClean="0"/>
              <a:t>knowledge of the different types of tests, cognitive demands of different task</a:t>
            </a:r>
            <a:r>
              <a:rPr lang="en-US" sz="2400" dirty="0" smtClean="0"/>
              <a:t>s.</a:t>
            </a:r>
          </a:p>
          <a:p>
            <a:pPr lvl="3"/>
            <a:endParaRPr lang="en-US" sz="2200" dirty="0" smtClean="0"/>
          </a:p>
          <a:p>
            <a:pPr lvl="2"/>
            <a:endParaRPr lang="en-US" sz="2400" dirty="0" smtClean="0"/>
          </a:p>
          <a:p>
            <a:pPr lvl="2"/>
            <a:endParaRPr lang="en-US" sz="2400" dirty="0" smtClean="0"/>
          </a:p>
          <a:p>
            <a:pPr lvl="3"/>
            <a:endParaRPr lang="en-US" sz="18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normAutofit/>
          </a:bodyPr>
          <a:lstStyle/>
          <a:p>
            <a:pPr lvl="0">
              <a:buNone/>
            </a:pPr>
            <a:r>
              <a:rPr lang="en-US" sz="2400" dirty="0" smtClean="0"/>
              <a:t>The Knowledge Dimension sub-categories are defined as:</a:t>
            </a:r>
          </a:p>
          <a:p>
            <a:pPr lvl="2">
              <a:buNone/>
            </a:pPr>
            <a:r>
              <a:rPr lang="en-US" sz="2400" dirty="0" smtClean="0"/>
              <a:t>1 - The Factual Knowledge sub-categories</a:t>
            </a:r>
          </a:p>
          <a:p>
            <a:pPr lvl="2">
              <a:buNone/>
            </a:pPr>
            <a:r>
              <a:rPr lang="en-US" sz="2400" dirty="0" smtClean="0"/>
              <a:t>2 - The Conceptual Knowledge sub-categories</a:t>
            </a:r>
          </a:p>
          <a:p>
            <a:pPr lvl="2">
              <a:buNone/>
            </a:pPr>
            <a:r>
              <a:rPr lang="en-US" sz="2400" dirty="0" smtClean="0"/>
              <a:t>3 - The Procedural Knowledge sub-categories</a:t>
            </a:r>
          </a:p>
          <a:p>
            <a:pPr lvl="2">
              <a:buNone/>
            </a:pPr>
            <a:r>
              <a:rPr lang="en-US" sz="2400" dirty="0" smtClean="0"/>
              <a:t>4 - The Meta-Cognitive Knowledge sub categories  which include: </a:t>
            </a:r>
          </a:p>
          <a:p>
            <a:pPr lvl="3">
              <a:buNone/>
            </a:pPr>
            <a:r>
              <a:rPr lang="en-US" sz="2400" dirty="0" smtClean="0"/>
              <a:t>Meta-Cognitive Knowledge</a:t>
            </a:r>
          </a:p>
          <a:p>
            <a:pPr lvl="3">
              <a:buNone/>
            </a:pPr>
            <a:r>
              <a:rPr lang="en-US" sz="2400" dirty="0" smtClean="0"/>
              <a:t>Strategic knowledge</a:t>
            </a:r>
          </a:p>
          <a:p>
            <a:pPr lvl="3">
              <a:buNone/>
            </a:pPr>
            <a:r>
              <a:rPr lang="en-US" sz="2400" dirty="0" smtClean="0"/>
              <a:t>Cognitive tasks</a:t>
            </a:r>
          </a:p>
          <a:p>
            <a:pPr lvl="3">
              <a:buNone/>
            </a:pPr>
            <a:r>
              <a:rPr lang="en-US" sz="2400" b="1" u="sng" dirty="0" smtClean="0"/>
              <a:t>Self-knowledge</a:t>
            </a:r>
            <a:r>
              <a:rPr lang="en-US" sz="2400" b="1" dirty="0" smtClean="0"/>
              <a:t> - </a:t>
            </a:r>
            <a:r>
              <a:rPr lang="en-US" sz="2400" dirty="0" smtClean="0"/>
              <a:t>knowledge that critiquing essays is a personal strength, whereas writing essays is a personal weakness; awareness of one's own knowledge level.</a:t>
            </a:r>
          </a:p>
          <a:p>
            <a:pPr lvl="3"/>
            <a:endParaRPr lang="en-US" sz="18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normAutofit/>
          </a:bodyPr>
          <a:lstStyle/>
          <a:p>
            <a:pPr lvl="0">
              <a:buNone/>
            </a:pPr>
            <a:r>
              <a:rPr lang="en-US" sz="2800" dirty="0" smtClean="0"/>
              <a:t>The six levels of the Cognitive Process Dimension are divided into sub-categories.</a:t>
            </a:r>
          </a:p>
          <a:p>
            <a:pPr lvl="2">
              <a:buNone/>
            </a:pPr>
            <a:r>
              <a:rPr lang="en-US" sz="2800" dirty="0" smtClean="0"/>
              <a:t>1 - The Remember sub-categories and examples are:</a:t>
            </a:r>
          </a:p>
          <a:p>
            <a:pPr lvl="3">
              <a:buNone/>
            </a:pPr>
            <a:r>
              <a:rPr lang="en-US" sz="2800" b="1" u="sng" dirty="0" smtClean="0"/>
              <a:t>Remember</a:t>
            </a:r>
            <a:r>
              <a:rPr lang="en-US" sz="2800" b="1" dirty="0" smtClean="0"/>
              <a:t> - </a:t>
            </a:r>
            <a:r>
              <a:rPr lang="en-US" sz="2800" dirty="0" smtClean="0"/>
              <a:t>Retrieve relevant knowledge from long-term memory.</a:t>
            </a:r>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normAutofit/>
          </a:bodyPr>
          <a:lstStyle/>
          <a:p>
            <a:pPr lvl="0">
              <a:buNone/>
            </a:pPr>
            <a:r>
              <a:rPr lang="en-US" sz="2800" dirty="0" smtClean="0"/>
              <a:t>The six levels of the Cognitive Process Dimension are divided into sub-categories.</a:t>
            </a:r>
          </a:p>
          <a:p>
            <a:pPr lvl="2">
              <a:buNone/>
            </a:pPr>
            <a:r>
              <a:rPr lang="en-US" sz="2800" dirty="0" smtClean="0"/>
              <a:t>1 - The Remember sub-categories and examples are:</a:t>
            </a:r>
          </a:p>
          <a:p>
            <a:pPr lvl="3">
              <a:buNone/>
            </a:pPr>
            <a:r>
              <a:rPr lang="en-US" sz="2800" dirty="0" smtClean="0"/>
              <a:t>Remember</a:t>
            </a:r>
          </a:p>
          <a:p>
            <a:pPr lvl="3">
              <a:buNone/>
            </a:pPr>
            <a:r>
              <a:rPr lang="en-US" sz="2800" b="1" u="sng" dirty="0" smtClean="0"/>
              <a:t>Recognizing</a:t>
            </a:r>
            <a:r>
              <a:rPr lang="en-US" sz="2800" b="1" dirty="0" smtClean="0"/>
              <a:t> - </a:t>
            </a:r>
            <a:r>
              <a:rPr lang="en-US" sz="2800" dirty="0" smtClean="0"/>
              <a:t>Recognize the dates of important events in US history. </a:t>
            </a:r>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normAutofit/>
          </a:bodyPr>
          <a:lstStyle/>
          <a:p>
            <a:pPr lvl="0">
              <a:buNone/>
            </a:pPr>
            <a:r>
              <a:rPr lang="en-US" sz="2800" dirty="0" smtClean="0"/>
              <a:t>The six levels of the Cognitive Process Dimension are divided into sub-categories.</a:t>
            </a:r>
          </a:p>
          <a:p>
            <a:pPr lvl="2">
              <a:buNone/>
            </a:pPr>
            <a:r>
              <a:rPr lang="en-US" sz="2800" dirty="0" smtClean="0"/>
              <a:t>1 - The Remember sub-categories and examples are:</a:t>
            </a:r>
          </a:p>
          <a:p>
            <a:pPr lvl="3">
              <a:buNone/>
            </a:pPr>
            <a:r>
              <a:rPr lang="en-US" sz="2800" dirty="0" smtClean="0"/>
              <a:t>Remember</a:t>
            </a:r>
          </a:p>
          <a:p>
            <a:pPr lvl="3">
              <a:buNone/>
            </a:pPr>
            <a:r>
              <a:rPr lang="en-US" sz="2800" dirty="0" smtClean="0"/>
              <a:t>Recognizing</a:t>
            </a:r>
          </a:p>
          <a:p>
            <a:pPr lvl="3">
              <a:buNone/>
            </a:pPr>
            <a:r>
              <a:rPr lang="en-US" sz="2800" b="1" u="sng" dirty="0" smtClean="0"/>
              <a:t>Recalling</a:t>
            </a:r>
            <a:r>
              <a:rPr lang="en-US" sz="2800" b="1" dirty="0" smtClean="0"/>
              <a:t> - </a:t>
            </a:r>
            <a:r>
              <a:rPr lang="en-US" sz="2800" dirty="0" smtClean="0"/>
              <a:t>Recall the dates of important events in US history</a:t>
            </a:r>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normAutofit/>
          </a:bodyPr>
          <a:lstStyle/>
          <a:p>
            <a:pPr lvl="0">
              <a:buNone/>
            </a:pPr>
            <a:r>
              <a:rPr lang="en-US" sz="2800" dirty="0" smtClean="0"/>
              <a:t>The six levels of the Cognitive Process Dimension are divided into sub-categories.</a:t>
            </a:r>
          </a:p>
          <a:p>
            <a:pPr lvl="2">
              <a:buNone/>
            </a:pPr>
            <a:r>
              <a:rPr lang="en-US" sz="2800" dirty="0" smtClean="0"/>
              <a:t>1 - The Remember sub-categories </a:t>
            </a:r>
          </a:p>
          <a:p>
            <a:pPr lvl="2">
              <a:buNone/>
            </a:pPr>
            <a:r>
              <a:rPr lang="en-US" sz="2800" dirty="0" smtClean="0"/>
              <a:t>2 - The Understand sub-categories and examples are:</a:t>
            </a:r>
          </a:p>
          <a:p>
            <a:pPr lvl="3">
              <a:buNone/>
            </a:pPr>
            <a:r>
              <a:rPr lang="en-US" sz="2800" b="1" dirty="0" smtClean="0"/>
              <a:t>  </a:t>
            </a:r>
            <a:r>
              <a:rPr lang="en-US" sz="2800" b="1" u="sng" dirty="0" smtClean="0"/>
              <a:t>Understand</a:t>
            </a:r>
            <a:r>
              <a:rPr lang="en-US" sz="2800" b="1" dirty="0" smtClean="0"/>
              <a:t> </a:t>
            </a:r>
            <a:r>
              <a:rPr lang="en-US" sz="2800" b="1" dirty="0" smtClean="0"/>
              <a:t>- </a:t>
            </a:r>
            <a:r>
              <a:rPr lang="en-US" sz="2800" dirty="0" smtClean="0"/>
              <a:t>Construct meaning from instructional messages, including oral, written, and graphic communication.</a:t>
            </a:r>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3429000"/>
            <a:ext cx="6400800" cy="892552"/>
          </a:xfrm>
          <a:prstGeom prst="rect">
            <a:avLst/>
          </a:prstGeom>
          <a:effectLst>
            <a:outerShdw blurRad="50800" dist="38100" dir="2700000" algn="tl" rotWithShape="0">
              <a:prstClr val="black">
                <a:alpha val="40000"/>
              </a:prstClr>
            </a:outerShdw>
          </a:effectLst>
        </p:spPr>
        <p:txBody>
          <a:bodyPr wrap="square">
            <a:spAutoFit/>
          </a:bodyPr>
          <a:lstStyle/>
          <a:p>
            <a:pPr marL="274320" lvl="0" indent="-274320">
              <a:spcBef>
                <a:spcPts val="600"/>
              </a:spcBef>
              <a:buClr>
                <a:srgbClr val="F3A447"/>
              </a:buClr>
              <a:buSzPct val="85000"/>
            </a:pPr>
            <a:r>
              <a:rPr lang="en-US" sz="2600" dirty="0" smtClean="0">
                <a:solidFill>
                  <a:prstClr val="white"/>
                </a:solidFill>
              </a:rPr>
              <a:t>Benjamin Bloom extensively contemplated the nature of thinking.</a:t>
            </a:r>
            <a:endParaRPr lang="en-US" sz="2600" dirty="0">
              <a:solidFill>
                <a:prstClr val="white"/>
              </a:solidFill>
            </a:endParaRPr>
          </a:p>
        </p:txBody>
      </p:sp>
      <p:sp>
        <p:nvSpPr>
          <p:cNvPr id="8" name="Rectangle 7"/>
          <p:cNvSpPr/>
          <p:nvPr/>
        </p:nvSpPr>
        <p:spPr>
          <a:xfrm>
            <a:off x="838200" y="1524000"/>
            <a:ext cx="7772400" cy="1692771"/>
          </a:xfrm>
          <a:prstGeom prst="rect">
            <a:avLst/>
          </a:prstGeom>
          <a:effectLst>
            <a:outerShdw blurRad="50800" dist="38100" dir="2700000" algn="tl" rotWithShape="0">
              <a:prstClr val="black">
                <a:alpha val="40000"/>
              </a:prstClr>
            </a:outerShdw>
          </a:effectLst>
        </p:spPr>
        <p:txBody>
          <a:bodyPr wrap="square">
            <a:spAutoFit/>
          </a:bodyPr>
          <a:lstStyle/>
          <a:p>
            <a:r>
              <a:rPr lang="en-US" sz="2600" dirty="0" smtClean="0"/>
              <a:t>In 1956, Benjamin Bloom headed a group of educational psychologists who developed a classification of levels of intellectual behavior important in learning. </a:t>
            </a:r>
          </a:p>
        </p:txBody>
      </p:sp>
      <p:sp>
        <p:nvSpPr>
          <p:cNvPr id="9" name="Title 2"/>
          <p:cNvSpPr>
            <a:spLocks noGrp="1"/>
          </p:cNvSpPr>
          <p:nvPr>
            <p:ph type="title"/>
          </p:nvPr>
        </p:nvSpPr>
        <p:spPr>
          <a:xfrm>
            <a:off x="457200" y="152400"/>
            <a:ext cx="8229600" cy="1219200"/>
          </a:xfrm>
          <a:effectLst>
            <a:outerShdw blurRad="50800" dist="38100" dir="2700000" algn="tl" rotWithShape="0">
              <a:prstClr val="black">
                <a:alpha val="40000"/>
              </a:prstClr>
            </a:outerShdw>
          </a:effectLst>
        </p:spPr>
        <p:txBody>
          <a:bodyPr/>
          <a:lstStyle/>
          <a:p>
            <a:pPr algn="ctr"/>
            <a:r>
              <a:rPr lang="en-US" dirty="0" smtClean="0"/>
              <a:t>Bloom’s Taxonomy</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normAutofit/>
          </a:bodyPr>
          <a:lstStyle/>
          <a:p>
            <a:pPr lvl="0">
              <a:buNone/>
            </a:pPr>
            <a:r>
              <a:rPr lang="en-US" sz="2800" dirty="0" smtClean="0"/>
              <a:t>The six levels of the Cognitive Process Dimension are divided into sub-categories.</a:t>
            </a:r>
          </a:p>
          <a:p>
            <a:pPr lvl="2">
              <a:buNone/>
            </a:pPr>
            <a:r>
              <a:rPr lang="en-US" sz="2800" dirty="0" smtClean="0"/>
              <a:t>1 - The Remember sub-categories </a:t>
            </a:r>
          </a:p>
          <a:p>
            <a:pPr lvl="2">
              <a:buNone/>
            </a:pPr>
            <a:r>
              <a:rPr lang="en-US" sz="2800" dirty="0" smtClean="0"/>
              <a:t>2 - The Understand sub-categories and examples are:</a:t>
            </a:r>
          </a:p>
          <a:p>
            <a:pPr lvl="3">
              <a:buNone/>
            </a:pPr>
            <a:r>
              <a:rPr lang="en-US" sz="2800" dirty="0" smtClean="0"/>
              <a:t>Understand</a:t>
            </a:r>
          </a:p>
          <a:p>
            <a:pPr lvl="3">
              <a:buNone/>
            </a:pPr>
            <a:r>
              <a:rPr lang="en-US" sz="2800" b="1" u="sng" dirty="0" smtClean="0"/>
              <a:t> Interpreting</a:t>
            </a:r>
            <a:r>
              <a:rPr lang="en-US" sz="2800" b="1" dirty="0" smtClean="0"/>
              <a:t> </a:t>
            </a:r>
            <a:r>
              <a:rPr lang="en-US" sz="2800" b="1" dirty="0" smtClean="0"/>
              <a:t>- </a:t>
            </a:r>
            <a:r>
              <a:rPr lang="en-US" sz="2800" dirty="0" smtClean="0"/>
              <a:t>Paraphrase important speeches and documents. </a:t>
            </a:r>
          </a:p>
          <a:p>
            <a:pPr lvl="3"/>
            <a:endParaRPr lang="en-US" sz="24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normAutofit/>
          </a:bodyPr>
          <a:lstStyle/>
          <a:p>
            <a:pPr lvl="0">
              <a:buNone/>
            </a:pPr>
            <a:r>
              <a:rPr lang="en-US" dirty="0" smtClean="0"/>
              <a:t>  </a:t>
            </a:r>
            <a:r>
              <a:rPr lang="en-US" sz="2800" dirty="0" smtClean="0"/>
              <a:t>The </a:t>
            </a:r>
            <a:r>
              <a:rPr lang="en-US" sz="2800" dirty="0" smtClean="0"/>
              <a:t>six levels of the Cognitive Process Dimension are divided into sub-categories.</a:t>
            </a:r>
          </a:p>
          <a:p>
            <a:pPr lvl="2">
              <a:buNone/>
            </a:pPr>
            <a:r>
              <a:rPr lang="en-US" sz="2800" dirty="0" smtClean="0"/>
              <a:t>1 - The Remember sub-categories </a:t>
            </a:r>
          </a:p>
          <a:p>
            <a:pPr lvl="2">
              <a:buNone/>
            </a:pPr>
            <a:r>
              <a:rPr lang="en-US" sz="2800" dirty="0" smtClean="0"/>
              <a:t>2 - The Understand sub-categories and examples are:</a:t>
            </a:r>
          </a:p>
          <a:p>
            <a:pPr lvl="3">
              <a:buNone/>
            </a:pPr>
            <a:r>
              <a:rPr lang="en-US" sz="2800" dirty="0" smtClean="0"/>
              <a:t>Understand</a:t>
            </a:r>
          </a:p>
          <a:p>
            <a:pPr lvl="3">
              <a:buNone/>
            </a:pPr>
            <a:r>
              <a:rPr lang="en-US" sz="2800" dirty="0" smtClean="0"/>
              <a:t>Interpreting</a:t>
            </a:r>
          </a:p>
          <a:p>
            <a:pPr lvl="3">
              <a:buNone/>
            </a:pPr>
            <a:r>
              <a:rPr lang="en-US" sz="2800" b="1" u="sng" dirty="0" smtClean="0"/>
              <a:t>Exemplifying </a:t>
            </a:r>
            <a:r>
              <a:rPr lang="en-US" sz="2800" b="1" dirty="0" smtClean="0"/>
              <a:t>- </a:t>
            </a:r>
            <a:r>
              <a:rPr lang="en-US" sz="2800" dirty="0" smtClean="0"/>
              <a:t>Give examples of various artistic painting styles.</a:t>
            </a:r>
          </a:p>
          <a:p>
            <a:pPr lvl="3"/>
            <a:endParaRPr lang="en-US" sz="24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normAutofit/>
          </a:bodyPr>
          <a:lstStyle/>
          <a:p>
            <a:pPr lvl="0">
              <a:buNone/>
            </a:pPr>
            <a:r>
              <a:rPr lang="en-US" dirty="0" smtClean="0"/>
              <a:t>   </a:t>
            </a:r>
            <a:r>
              <a:rPr lang="en-US" sz="2800" dirty="0" smtClean="0"/>
              <a:t>The </a:t>
            </a:r>
            <a:r>
              <a:rPr lang="en-US" sz="2800" dirty="0" smtClean="0"/>
              <a:t>six levels of the Cognitive Process Dimension are divided into sub-categories.</a:t>
            </a:r>
          </a:p>
          <a:p>
            <a:pPr lvl="2">
              <a:buNone/>
            </a:pPr>
            <a:r>
              <a:rPr lang="en-US" sz="2800" dirty="0" smtClean="0"/>
              <a:t>1 - The Remember sub-categories </a:t>
            </a:r>
          </a:p>
          <a:p>
            <a:pPr lvl="2">
              <a:buNone/>
            </a:pPr>
            <a:r>
              <a:rPr lang="en-US" sz="2800" dirty="0" smtClean="0"/>
              <a:t>2 - The Understand sub-categories and examples are:</a:t>
            </a:r>
          </a:p>
          <a:p>
            <a:pPr lvl="3">
              <a:buNone/>
            </a:pPr>
            <a:r>
              <a:rPr lang="en-US" sz="2800" dirty="0" smtClean="0"/>
              <a:t>Understand</a:t>
            </a:r>
          </a:p>
          <a:p>
            <a:pPr lvl="3">
              <a:buNone/>
            </a:pPr>
            <a:r>
              <a:rPr lang="en-US" sz="2800" dirty="0" smtClean="0"/>
              <a:t>Interpreting</a:t>
            </a:r>
          </a:p>
          <a:p>
            <a:pPr lvl="3">
              <a:buNone/>
            </a:pPr>
            <a:r>
              <a:rPr lang="en-US" sz="2800" dirty="0" smtClean="0"/>
              <a:t>Exemplifying</a:t>
            </a:r>
          </a:p>
          <a:p>
            <a:pPr lvl="3">
              <a:buNone/>
            </a:pPr>
            <a:r>
              <a:rPr lang="en-US" sz="2800" b="1" u="sng" dirty="0" smtClean="0"/>
              <a:t>Classifying </a:t>
            </a:r>
            <a:r>
              <a:rPr lang="en-US" sz="2800" b="1" dirty="0" smtClean="0"/>
              <a:t>- </a:t>
            </a:r>
            <a:r>
              <a:rPr lang="en-US" sz="2800" dirty="0" smtClean="0"/>
              <a:t>Classify observed or described cases of mental disorders).</a:t>
            </a:r>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normAutofit/>
          </a:bodyPr>
          <a:lstStyle/>
          <a:p>
            <a:pPr lvl="0">
              <a:buNone/>
            </a:pPr>
            <a:r>
              <a:rPr lang="en-US" dirty="0" smtClean="0"/>
              <a:t>   </a:t>
            </a:r>
            <a:r>
              <a:rPr lang="en-US" sz="2800" dirty="0" smtClean="0"/>
              <a:t>The </a:t>
            </a:r>
            <a:r>
              <a:rPr lang="en-US" sz="2800" dirty="0" smtClean="0"/>
              <a:t>six levels of the Cognitive Process Dimension are divided into sub-categories.</a:t>
            </a:r>
          </a:p>
          <a:p>
            <a:pPr lvl="2">
              <a:buNone/>
            </a:pPr>
            <a:r>
              <a:rPr lang="en-US" sz="2800" dirty="0" smtClean="0"/>
              <a:t>1 - The Remember sub-categories </a:t>
            </a:r>
          </a:p>
          <a:p>
            <a:pPr lvl="2">
              <a:buNone/>
            </a:pPr>
            <a:r>
              <a:rPr lang="en-US" sz="2800" dirty="0" smtClean="0"/>
              <a:t>2 - The Understand sub-categories and examples are:</a:t>
            </a:r>
          </a:p>
          <a:p>
            <a:pPr lvl="3">
              <a:buNone/>
            </a:pPr>
            <a:r>
              <a:rPr lang="en-US" sz="2800" dirty="0" smtClean="0"/>
              <a:t>Understand</a:t>
            </a:r>
          </a:p>
          <a:p>
            <a:pPr lvl="3">
              <a:buNone/>
            </a:pPr>
            <a:r>
              <a:rPr lang="en-US" sz="2800" dirty="0" smtClean="0"/>
              <a:t>Interpreting</a:t>
            </a:r>
          </a:p>
          <a:p>
            <a:pPr lvl="3">
              <a:buNone/>
            </a:pPr>
            <a:r>
              <a:rPr lang="en-US" sz="2800" dirty="0" smtClean="0"/>
              <a:t>Exemplifying</a:t>
            </a:r>
          </a:p>
          <a:p>
            <a:pPr lvl="3">
              <a:buNone/>
            </a:pPr>
            <a:r>
              <a:rPr lang="en-US" sz="2800" dirty="0" smtClean="0"/>
              <a:t>Classifying</a:t>
            </a:r>
          </a:p>
          <a:p>
            <a:pPr lvl="3">
              <a:buNone/>
            </a:pPr>
            <a:r>
              <a:rPr lang="en-US" sz="2800" b="1" u="sng" dirty="0" smtClean="0"/>
              <a:t>Summarizing </a:t>
            </a:r>
            <a:r>
              <a:rPr lang="en-US" sz="2800" b="1" dirty="0" smtClean="0"/>
              <a:t>- </a:t>
            </a:r>
            <a:r>
              <a:rPr lang="en-US" sz="2800" dirty="0" smtClean="0"/>
              <a:t>Write a short summary of the events portrayed on videotapes).</a:t>
            </a:r>
          </a:p>
          <a:p>
            <a:pPr lvl="3"/>
            <a:endParaRPr lang="en-US" sz="24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normAutofit lnSpcReduction="10000"/>
          </a:bodyPr>
          <a:lstStyle/>
          <a:p>
            <a:pPr lvl="0">
              <a:buNone/>
            </a:pPr>
            <a:r>
              <a:rPr lang="en-US" dirty="0" smtClean="0"/>
              <a:t>   </a:t>
            </a:r>
            <a:r>
              <a:rPr lang="en-US" sz="2800" dirty="0" smtClean="0"/>
              <a:t>The </a:t>
            </a:r>
            <a:r>
              <a:rPr lang="en-US" sz="2800" dirty="0" smtClean="0"/>
              <a:t>six levels of the Cognitive Process Dimension are divided into sub-categories.</a:t>
            </a:r>
          </a:p>
          <a:p>
            <a:pPr lvl="2">
              <a:buNone/>
            </a:pPr>
            <a:r>
              <a:rPr lang="en-US" sz="2800" dirty="0" smtClean="0"/>
              <a:t>1 - The Remember sub-categories </a:t>
            </a:r>
          </a:p>
          <a:p>
            <a:pPr lvl="2">
              <a:buNone/>
            </a:pPr>
            <a:r>
              <a:rPr lang="en-US" sz="2800" dirty="0" smtClean="0"/>
              <a:t>2 - The Understand sub-categories and examples are:</a:t>
            </a:r>
          </a:p>
          <a:p>
            <a:pPr lvl="3">
              <a:buNone/>
            </a:pPr>
            <a:r>
              <a:rPr lang="en-US" sz="2800" dirty="0" smtClean="0"/>
              <a:t>Understand</a:t>
            </a:r>
          </a:p>
          <a:p>
            <a:pPr lvl="3">
              <a:buNone/>
            </a:pPr>
            <a:r>
              <a:rPr lang="en-US" sz="2800" dirty="0" smtClean="0"/>
              <a:t>Interpreting</a:t>
            </a:r>
          </a:p>
          <a:p>
            <a:pPr lvl="3">
              <a:buNone/>
            </a:pPr>
            <a:r>
              <a:rPr lang="en-US" sz="2800" dirty="0" smtClean="0"/>
              <a:t>Exemplifying</a:t>
            </a:r>
          </a:p>
          <a:p>
            <a:pPr lvl="3">
              <a:buNone/>
            </a:pPr>
            <a:r>
              <a:rPr lang="en-US" sz="2800" dirty="0" smtClean="0"/>
              <a:t>Classifying</a:t>
            </a:r>
          </a:p>
          <a:p>
            <a:pPr lvl="3">
              <a:buNone/>
            </a:pPr>
            <a:r>
              <a:rPr lang="en-US" sz="2800" dirty="0" smtClean="0"/>
              <a:t>Summarizing</a:t>
            </a:r>
          </a:p>
          <a:p>
            <a:pPr lvl="3">
              <a:buNone/>
            </a:pPr>
            <a:r>
              <a:rPr lang="en-US" sz="2800" b="1" u="sng" dirty="0" smtClean="0"/>
              <a:t>Inferring</a:t>
            </a:r>
            <a:r>
              <a:rPr lang="en-US" sz="2800" b="1" dirty="0" smtClean="0"/>
              <a:t> - </a:t>
            </a:r>
            <a:r>
              <a:rPr lang="en-US" sz="2800" dirty="0" smtClean="0"/>
              <a:t>In learning a foreign language, infer grammatical principles from examples)</a:t>
            </a:r>
          </a:p>
          <a:p>
            <a:pPr lvl="3"/>
            <a:endParaRPr lang="en-US" sz="24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257800"/>
          </a:xfrm>
          <a:effectLst>
            <a:outerShdw blurRad="50800" dist="38100" dir="2700000" algn="tl" rotWithShape="0">
              <a:prstClr val="black">
                <a:alpha val="40000"/>
              </a:prstClr>
            </a:outerShdw>
          </a:effectLst>
        </p:spPr>
        <p:txBody>
          <a:bodyPr>
            <a:normAutofit fontScale="92500"/>
          </a:bodyPr>
          <a:lstStyle/>
          <a:p>
            <a:pPr lvl="0">
              <a:buNone/>
            </a:pPr>
            <a:r>
              <a:rPr lang="en-US" dirty="0" smtClean="0"/>
              <a:t>   </a:t>
            </a:r>
            <a:r>
              <a:rPr lang="en-US" sz="2800" dirty="0" smtClean="0"/>
              <a:t>The </a:t>
            </a:r>
            <a:r>
              <a:rPr lang="en-US" sz="2800" dirty="0" smtClean="0"/>
              <a:t>six levels of the Cognitive Process Dimension are divided into sub-categories.</a:t>
            </a:r>
          </a:p>
          <a:p>
            <a:pPr lvl="2">
              <a:buNone/>
            </a:pPr>
            <a:r>
              <a:rPr lang="en-US" sz="2800" dirty="0" smtClean="0"/>
              <a:t>1 - The Remember sub-categories </a:t>
            </a:r>
          </a:p>
          <a:p>
            <a:pPr lvl="2">
              <a:buNone/>
            </a:pPr>
            <a:r>
              <a:rPr lang="en-US" sz="2800" dirty="0" smtClean="0"/>
              <a:t>2 - The Understand sub-categories and examples are:</a:t>
            </a:r>
          </a:p>
          <a:p>
            <a:pPr lvl="3">
              <a:buNone/>
            </a:pPr>
            <a:r>
              <a:rPr lang="en-US" sz="2800" dirty="0" smtClean="0"/>
              <a:t>Understand</a:t>
            </a:r>
          </a:p>
          <a:p>
            <a:pPr lvl="3">
              <a:buNone/>
            </a:pPr>
            <a:r>
              <a:rPr lang="en-US" sz="2800" dirty="0" smtClean="0"/>
              <a:t>Interpreting</a:t>
            </a:r>
          </a:p>
          <a:p>
            <a:pPr lvl="3">
              <a:buNone/>
            </a:pPr>
            <a:r>
              <a:rPr lang="en-US" sz="2800" dirty="0" smtClean="0"/>
              <a:t>Exemplifying</a:t>
            </a:r>
          </a:p>
          <a:p>
            <a:pPr lvl="3">
              <a:buNone/>
            </a:pPr>
            <a:r>
              <a:rPr lang="en-US" sz="2800" dirty="0" smtClean="0"/>
              <a:t>Classifying</a:t>
            </a:r>
          </a:p>
          <a:p>
            <a:pPr lvl="3">
              <a:buNone/>
            </a:pPr>
            <a:r>
              <a:rPr lang="en-US" sz="2800" dirty="0" smtClean="0"/>
              <a:t>Summarizing</a:t>
            </a:r>
          </a:p>
          <a:p>
            <a:pPr lvl="3">
              <a:buNone/>
            </a:pPr>
            <a:r>
              <a:rPr lang="en-US" sz="2800" dirty="0" smtClean="0"/>
              <a:t>Inferring</a:t>
            </a:r>
          </a:p>
          <a:p>
            <a:pPr lvl="3">
              <a:buNone/>
            </a:pPr>
            <a:r>
              <a:rPr lang="en-US" sz="2800" b="1" u="sng" dirty="0" smtClean="0"/>
              <a:t>Comparing</a:t>
            </a:r>
            <a:r>
              <a:rPr lang="en-US" sz="2800" b="1" dirty="0" smtClean="0"/>
              <a:t> - </a:t>
            </a:r>
            <a:r>
              <a:rPr lang="en-US" sz="2800" dirty="0" smtClean="0"/>
              <a:t>Compare historical events to contemporary situations) </a:t>
            </a:r>
          </a:p>
          <a:p>
            <a:pPr lvl="3"/>
            <a:endParaRPr lang="en-US" sz="2400" dirty="0" smtClean="0"/>
          </a:p>
          <a:p>
            <a:pPr lvl="3"/>
            <a:endParaRPr lang="en-US" sz="24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a:bodyPr>
          <a:lstStyle/>
          <a:p>
            <a:pPr lvl="0">
              <a:buNone/>
            </a:pPr>
            <a:r>
              <a:rPr lang="en-US" dirty="0" smtClean="0"/>
              <a:t>   </a:t>
            </a:r>
            <a:r>
              <a:rPr lang="en-US" sz="2400" dirty="0" smtClean="0"/>
              <a:t>The </a:t>
            </a:r>
            <a:r>
              <a:rPr lang="en-US" sz="2400" dirty="0" smtClean="0"/>
              <a:t>six levels of the Cognitive Process Dimension are divided into sub-categories.</a:t>
            </a:r>
          </a:p>
          <a:p>
            <a:pPr lvl="2">
              <a:buNone/>
            </a:pPr>
            <a:r>
              <a:rPr lang="en-US" sz="2400" dirty="0" smtClean="0"/>
              <a:t>1 - The Remember sub-categories </a:t>
            </a:r>
          </a:p>
          <a:p>
            <a:pPr lvl="2">
              <a:buNone/>
            </a:pPr>
            <a:r>
              <a:rPr lang="en-US" sz="2400" dirty="0" smtClean="0"/>
              <a:t>2 - The Understand sub-categories and examples are:</a:t>
            </a:r>
          </a:p>
          <a:p>
            <a:pPr lvl="3">
              <a:buNone/>
            </a:pPr>
            <a:r>
              <a:rPr lang="en-US" sz="2400" dirty="0" smtClean="0"/>
              <a:t>Understand</a:t>
            </a:r>
          </a:p>
          <a:p>
            <a:pPr lvl="3">
              <a:buNone/>
            </a:pPr>
            <a:r>
              <a:rPr lang="en-US" sz="2400" dirty="0" smtClean="0"/>
              <a:t>Interpreting</a:t>
            </a:r>
          </a:p>
          <a:p>
            <a:pPr lvl="3">
              <a:buNone/>
            </a:pPr>
            <a:r>
              <a:rPr lang="en-US" sz="2400" dirty="0" smtClean="0"/>
              <a:t>Exemplifying</a:t>
            </a:r>
          </a:p>
          <a:p>
            <a:pPr lvl="3">
              <a:buNone/>
            </a:pPr>
            <a:r>
              <a:rPr lang="en-US" sz="2400" dirty="0" smtClean="0"/>
              <a:t>Classifying</a:t>
            </a:r>
          </a:p>
          <a:p>
            <a:pPr lvl="3">
              <a:buNone/>
            </a:pPr>
            <a:r>
              <a:rPr lang="en-US" sz="2400" dirty="0" smtClean="0"/>
              <a:t>Summarizing</a:t>
            </a:r>
          </a:p>
          <a:p>
            <a:pPr lvl="3">
              <a:buNone/>
            </a:pPr>
            <a:r>
              <a:rPr lang="en-US" sz="2400" dirty="0" smtClean="0"/>
              <a:t>Inferring</a:t>
            </a:r>
          </a:p>
          <a:p>
            <a:pPr lvl="3">
              <a:buNone/>
            </a:pPr>
            <a:r>
              <a:rPr lang="en-US" sz="2400" dirty="0" smtClean="0"/>
              <a:t>Comparing</a:t>
            </a:r>
          </a:p>
          <a:p>
            <a:pPr lvl="3">
              <a:buNone/>
            </a:pPr>
            <a:r>
              <a:rPr lang="en-US" sz="2400" b="1" dirty="0" smtClean="0"/>
              <a:t>Explaining - </a:t>
            </a:r>
            <a:r>
              <a:rPr lang="en-US" sz="2400" dirty="0" smtClean="0"/>
              <a:t>Explain the causes of important eighteenth-century events in France</a:t>
            </a:r>
          </a:p>
          <a:p>
            <a:pPr lvl="3"/>
            <a:endParaRPr lang="en-US" sz="24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a:bodyPr>
          <a:lstStyle/>
          <a:p>
            <a:pPr lvl="0">
              <a:buNone/>
            </a:pPr>
            <a:r>
              <a:rPr lang="en-US" dirty="0" smtClean="0"/>
              <a:t>   </a:t>
            </a:r>
            <a:r>
              <a:rPr lang="en-US" sz="2800" dirty="0" smtClean="0"/>
              <a:t>The </a:t>
            </a:r>
            <a:r>
              <a:rPr lang="en-US" sz="2800" dirty="0" smtClean="0"/>
              <a:t>six levels of the Cognitive Process Dimension are divided into sub-categories.</a:t>
            </a:r>
          </a:p>
          <a:p>
            <a:pPr lvl="2">
              <a:buNone/>
            </a:pPr>
            <a:r>
              <a:rPr lang="en-US" sz="2800" dirty="0" smtClean="0"/>
              <a:t>1 - The Remember sub-categories </a:t>
            </a:r>
          </a:p>
          <a:p>
            <a:pPr lvl="2">
              <a:buNone/>
            </a:pPr>
            <a:r>
              <a:rPr lang="en-US" sz="2800" dirty="0" smtClean="0"/>
              <a:t>2 - The Understand sub-categories</a:t>
            </a:r>
          </a:p>
          <a:p>
            <a:pPr lvl="2">
              <a:buNone/>
            </a:pPr>
            <a:r>
              <a:rPr lang="en-US" sz="2800" dirty="0" smtClean="0"/>
              <a:t>3 - The Apply sub-categories and examples are:</a:t>
            </a:r>
          </a:p>
          <a:p>
            <a:pPr lvl="3">
              <a:buNone/>
            </a:pPr>
            <a:r>
              <a:rPr lang="en-US" sz="2800" b="1" dirty="0" smtClean="0"/>
              <a:t>   </a:t>
            </a:r>
            <a:r>
              <a:rPr lang="en-US" sz="2800" b="1" u="sng" dirty="0" smtClean="0"/>
              <a:t> Apply</a:t>
            </a:r>
            <a:r>
              <a:rPr lang="en-US" sz="2800" b="1" dirty="0" smtClean="0"/>
              <a:t> </a:t>
            </a:r>
            <a:r>
              <a:rPr lang="en-US" sz="2800" b="1" dirty="0" smtClean="0"/>
              <a:t>- </a:t>
            </a:r>
            <a:r>
              <a:rPr lang="en-US" sz="2800" dirty="0" smtClean="0"/>
              <a:t>Carry out or use a procedure in a given situation.</a:t>
            </a:r>
          </a:p>
          <a:p>
            <a:pPr lvl="3"/>
            <a:endParaRPr lang="en-US" sz="24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a:bodyPr>
          <a:lstStyle/>
          <a:p>
            <a:pPr lvl="0">
              <a:buNone/>
            </a:pPr>
            <a:r>
              <a:rPr lang="en-US" sz="2800" dirty="0" smtClean="0"/>
              <a:t>   The </a:t>
            </a:r>
            <a:r>
              <a:rPr lang="en-US" sz="2800" dirty="0" smtClean="0"/>
              <a:t>six levels of the Cognitive Process Dimension are divided into sub-categories.</a:t>
            </a:r>
          </a:p>
          <a:p>
            <a:pPr lvl="2">
              <a:buNone/>
            </a:pPr>
            <a:r>
              <a:rPr lang="en-US" sz="2800" dirty="0" smtClean="0"/>
              <a:t>1 - The Remember sub-categories </a:t>
            </a:r>
          </a:p>
          <a:p>
            <a:pPr lvl="2">
              <a:buNone/>
            </a:pPr>
            <a:r>
              <a:rPr lang="en-US" sz="2800" dirty="0" smtClean="0"/>
              <a:t>2 - The Understand sub-categories</a:t>
            </a:r>
          </a:p>
          <a:p>
            <a:pPr lvl="2">
              <a:buNone/>
            </a:pPr>
            <a:r>
              <a:rPr lang="en-US" sz="2800" dirty="0" smtClean="0"/>
              <a:t>3 - The Apply sub-categories and examples are:</a:t>
            </a:r>
          </a:p>
          <a:p>
            <a:pPr lvl="3">
              <a:buNone/>
            </a:pPr>
            <a:r>
              <a:rPr lang="en-US" sz="2800" dirty="0" smtClean="0"/>
              <a:t>Apply</a:t>
            </a:r>
          </a:p>
          <a:p>
            <a:pPr lvl="3">
              <a:buNone/>
            </a:pPr>
            <a:r>
              <a:rPr lang="en-US" sz="2800" b="1" dirty="0" smtClean="0"/>
              <a:t>   </a:t>
            </a:r>
            <a:r>
              <a:rPr lang="en-US" sz="2800" b="1" u="sng" dirty="0" smtClean="0"/>
              <a:t>Executing</a:t>
            </a:r>
            <a:r>
              <a:rPr lang="en-US" sz="2800" b="1" dirty="0" smtClean="0"/>
              <a:t> </a:t>
            </a:r>
            <a:r>
              <a:rPr lang="en-US" sz="2800" b="1" dirty="0" smtClean="0"/>
              <a:t>- </a:t>
            </a:r>
            <a:r>
              <a:rPr lang="en-US" sz="2800" dirty="0" smtClean="0"/>
              <a:t>Divide one whole number by another whole number, both with multiple digits.</a:t>
            </a:r>
          </a:p>
          <a:p>
            <a:pPr lvl="3"/>
            <a:endParaRPr lang="en-US" sz="28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a:bodyPr>
          <a:lstStyle/>
          <a:p>
            <a:pPr lvl="0">
              <a:buNone/>
            </a:pPr>
            <a:r>
              <a:rPr lang="en-US" dirty="0" smtClean="0"/>
              <a:t>   The </a:t>
            </a:r>
            <a:r>
              <a:rPr lang="en-US" dirty="0" smtClean="0"/>
              <a:t>six levels of the Cognitive Process Dimension are divided into sub-categories.</a:t>
            </a:r>
          </a:p>
          <a:p>
            <a:pPr lvl="2">
              <a:buNone/>
            </a:pPr>
            <a:r>
              <a:rPr lang="en-US" sz="2400" dirty="0" smtClean="0"/>
              <a:t>1 - The Remember sub-categories </a:t>
            </a:r>
          </a:p>
          <a:p>
            <a:pPr lvl="2">
              <a:buNone/>
            </a:pPr>
            <a:r>
              <a:rPr lang="en-US" sz="2400" dirty="0" smtClean="0"/>
              <a:t>2 - The Understand sub-categories</a:t>
            </a:r>
          </a:p>
          <a:p>
            <a:pPr lvl="2">
              <a:buNone/>
            </a:pPr>
            <a:r>
              <a:rPr lang="en-US" sz="2400" dirty="0" smtClean="0"/>
              <a:t>3 - The Apply sub-categories and examples are:</a:t>
            </a:r>
          </a:p>
          <a:p>
            <a:pPr lvl="3">
              <a:buNone/>
            </a:pPr>
            <a:r>
              <a:rPr lang="en-US" sz="2400" dirty="0" smtClean="0"/>
              <a:t>Apply</a:t>
            </a:r>
          </a:p>
          <a:p>
            <a:pPr lvl="3">
              <a:buNone/>
            </a:pPr>
            <a:r>
              <a:rPr lang="en-US" sz="2400" dirty="0" smtClean="0"/>
              <a:t>Executing</a:t>
            </a:r>
          </a:p>
          <a:p>
            <a:pPr lvl="3">
              <a:buNone/>
            </a:pPr>
            <a:r>
              <a:rPr lang="en-US" sz="2400" b="1" dirty="0" smtClean="0"/>
              <a:t>   </a:t>
            </a:r>
            <a:r>
              <a:rPr lang="en-US" sz="2400" b="1" u="sng" dirty="0" smtClean="0"/>
              <a:t>Implementing</a:t>
            </a:r>
            <a:r>
              <a:rPr lang="en-US" sz="2400" b="1" dirty="0" smtClean="0"/>
              <a:t> </a:t>
            </a:r>
            <a:r>
              <a:rPr lang="en-US" sz="2400" b="1" dirty="0" smtClean="0"/>
              <a:t>- </a:t>
            </a:r>
            <a:r>
              <a:rPr lang="en-US" sz="2400" dirty="0" smtClean="0"/>
              <a:t>Determine in which situations Newton's second law is appropriate.</a:t>
            </a:r>
            <a:endParaRPr lang="en-US" sz="2200" dirty="0" smtClean="0"/>
          </a:p>
          <a:p>
            <a:pPr lvl="3"/>
            <a:endParaRPr lang="en-US" sz="24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effectLst>
            <a:outerShdw blurRad="50800" dist="38100" dir="2700000" algn="tl" rotWithShape="0">
              <a:prstClr val="black">
                <a:alpha val="40000"/>
              </a:prstClr>
            </a:outerShdw>
          </a:effectLst>
        </p:spPr>
        <p:txBody>
          <a:bodyPr>
            <a:normAutofit/>
          </a:bodyPr>
          <a:lstStyle/>
          <a:p>
            <a:pPr algn="ctr"/>
            <a:r>
              <a:rPr lang="en-US" dirty="0" smtClean="0"/>
              <a:t>Bloom’s Taxonomy</a:t>
            </a:r>
            <a:endParaRPr lang="en-US" dirty="0"/>
          </a:p>
        </p:txBody>
      </p:sp>
      <p:sp>
        <p:nvSpPr>
          <p:cNvPr id="4" name="Title 2"/>
          <p:cNvSpPr>
            <a:spLocks noGrp="1"/>
          </p:cNvSpPr>
          <p:nvPr>
            <p:ph idx="1"/>
          </p:nvPr>
        </p:nvSpPr>
        <p:spPr>
          <a:effectLst>
            <a:outerShdw blurRad="50800" dist="38100" dir="2700000" algn="tl" rotWithShape="0">
              <a:prstClr val="black">
                <a:alpha val="40000"/>
              </a:prstClr>
            </a:outerShdw>
          </a:effectLst>
        </p:spPr>
        <p:txBody>
          <a:bodyPr/>
          <a:lstStyle/>
          <a:p>
            <a:pPr lvl="0">
              <a:buNone/>
            </a:pPr>
            <a:r>
              <a:rPr lang="en-US" dirty="0" smtClean="0"/>
              <a:t>   Bloom found that over 95 % of the test questions students encounter require them to think only at the lowest possible level...the recall of information.</a:t>
            </a:r>
          </a:p>
          <a:p>
            <a:pPr lvl="0"/>
            <a:endParaRPr lang="en-US" dirty="0" smtClean="0"/>
          </a:p>
          <a:p>
            <a:pPr lvl="0">
              <a:buNone/>
            </a:pPr>
            <a:r>
              <a:rPr lang="en-US" dirty="0" smtClean="0"/>
              <a:t>   One of Bloom’s talents was having a nose for what is significant.</a:t>
            </a:r>
          </a:p>
          <a:p>
            <a:pPr lvl="0"/>
            <a:endParaRPr lang="en-US" dirty="0" smtClean="0"/>
          </a:p>
          <a:p>
            <a:pPr lvl="0">
              <a:buNone/>
            </a:pPr>
            <a:r>
              <a:rPr lang="en-US" dirty="0" smtClean="0"/>
              <a:t>   Bloom’s Taxonomy is one of the most widely applied and often cited references in education.</a:t>
            </a:r>
          </a:p>
          <a:p>
            <a:pPr>
              <a:buNone/>
            </a:pP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a:bodyPr>
          <a:lstStyle/>
          <a:p>
            <a:pPr lvl="0">
              <a:buNone/>
            </a:pPr>
            <a:r>
              <a:rPr lang="en-US" sz="2800" dirty="0" smtClean="0"/>
              <a:t>   The </a:t>
            </a:r>
            <a:r>
              <a:rPr lang="en-US" sz="2800" dirty="0" smtClean="0"/>
              <a:t>six levels of the Cognitive Process Dimension are divided into sub-categories.</a:t>
            </a:r>
          </a:p>
          <a:p>
            <a:pPr lvl="2">
              <a:buNone/>
            </a:pPr>
            <a:r>
              <a:rPr lang="en-US" sz="2800" dirty="0" smtClean="0"/>
              <a:t>1 </a:t>
            </a:r>
            <a:r>
              <a:rPr lang="en-US" sz="2800" dirty="0" smtClean="0"/>
              <a:t>- The Remember sub-categories </a:t>
            </a:r>
            <a:endParaRPr lang="en-US" sz="2800" dirty="0" smtClean="0"/>
          </a:p>
          <a:p>
            <a:pPr lvl="2">
              <a:buNone/>
            </a:pPr>
            <a:r>
              <a:rPr lang="en-US" sz="2800" dirty="0" smtClean="0"/>
              <a:t>2 </a:t>
            </a:r>
            <a:r>
              <a:rPr lang="en-US" sz="2800" dirty="0" smtClean="0"/>
              <a:t>- The Understand sub-categories</a:t>
            </a:r>
          </a:p>
          <a:p>
            <a:pPr lvl="2">
              <a:buNone/>
            </a:pPr>
            <a:r>
              <a:rPr lang="en-US" sz="2800" dirty="0" smtClean="0"/>
              <a:t>3 - The Apply sub-categories</a:t>
            </a:r>
          </a:p>
          <a:p>
            <a:pPr lvl="2">
              <a:buNone/>
            </a:pPr>
            <a:r>
              <a:rPr lang="en-US" sz="2800" dirty="0" smtClean="0"/>
              <a:t>4 - The Analyze sub-categories and examples are:</a:t>
            </a:r>
          </a:p>
          <a:p>
            <a:pPr lvl="3">
              <a:buNone/>
            </a:pPr>
            <a:r>
              <a:rPr lang="en-US" sz="2800" b="1" dirty="0" smtClean="0"/>
              <a:t>   </a:t>
            </a:r>
            <a:r>
              <a:rPr lang="en-US" sz="2800" b="1" u="sng" dirty="0" smtClean="0"/>
              <a:t>Analyze </a:t>
            </a:r>
            <a:r>
              <a:rPr lang="en-US" sz="2800" b="1" dirty="0" smtClean="0"/>
              <a:t>- </a:t>
            </a:r>
            <a:r>
              <a:rPr lang="en-US" sz="2800" dirty="0" smtClean="0"/>
              <a:t>Break material into constituent parts and determine how parts relate to one another and to an overall structure or purpose</a:t>
            </a:r>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a:bodyPr>
          <a:lstStyle/>
          <a:p>
            <a:pPr lvl="0">
              <a:buNone/>
            </a:pPr>
            <a:r>
              <a:rPr lang="en-US" dirty="0" smtClean="0"/>
              <a:t>   </a:t>
            </a:r>
            <a:r>
              <a:rPr lang="en-US" sz="2800" dirty="0" smtClean="0"/>
              <a:t>The </a:t>
            </a:r>
            <a:r>
              <a:rPr lang="en-US" sz="2800" dirty="0" smtClean="0"/>
              <a:t>six levels of the Cognitive Process Dimension are divided into sub-categories.</a:t>
            </a:r>
          </a:p>
          <a:p>
            <a:pPr lvl="2">
              <a:buNone/>
            </a:pPr>
            <a:r>
              <a:rPr lang="en-US" sz="2800" dirty="0" smtClean="0"/>
              <a:t>1 - The Remember sub-categories </a:t>
            </a:r>
          </a:p>
          <a:p>
            <a:pPr lvl="2">
              <a:buNone/>
            </a:pPr>
            <a:r>
              <a:rPr lang="en-US" sz="2800" dirty="0" smtClean="0"/>
              <a:t>2 - The Understand sub-categories</a:t>
            </a:r>
          </a:p>
          <a:p>
            <a:pPr lvl="2">
              <a:buNone/>
            </a:pPr>
            <a:r>
              <a:rPr lang="en-US" sz="2800" dirty="0" smtClean="0"/>
              <a:t>3 - The Apply sub-categories</a:t>
            </a:r>
          </a:p>
          <a:p>
            <a:pPr lvl="2">
              <a:buNone/>
            </a:pPr>
            <a:r>
              <a:rPr lang="en-US" sz="2800" dirty="0" smtClean="0"/>
              <a:t>4 - The Analyze sub-categories and examples are:</a:t>
            </a:r>
          </a:p>
          <a:p>
            <a:pPr lvl="3">
              <a:buNone/>
            </a:pPr>
            <a:r>
              <a:rPr lang="en-US" sz="2800" dirty="0" smtClean="0"/>
              <a:t>Analyze</a:t>
            </a:r>
          </a:p>
          <a:p>
            <a:pPr lvl="3">
              <a:buNone/>
            </a:pPr>
            <a:r>
              <a:rPr lang="en-US" sz="2800" b="1" dirty="0" smtClean="0"/>
              <a:t>   </a:t>
            </a:r>
            <a:r>
              <a:rPr lang="en-US" sz="2800" b="1" u="sng" dirty="0" smtClean="0"/>
              <a:t>Differentiating</a:t>
            </a:r>
            <a:r>
              <a:rPr lang="en-US" sz="2800" b="1" dirty="0" smtClean="0"/>
              <a:t> </a:t>
            </a:r>
            <a:r>
              <a:rPr lang="en-US" sz="2800" b="1" dirty="0" smtClean="0"/>
              <a:t>- </a:t>
            </a:r>
            <a:r>
              <a:rPr lang="en-US" sz="2800" dirty="0" smtClean="0"/>
              <a:t>Distinguish between relevant and irrelevant numbers in a mathematical word problem).</a:t>
            </a:r>
          </a:p>
          <a:p>
            <a:pPr lvl="3"/>
            <a:endParaRPr lang="en-US" sz="22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a:bodyPr>
          <a:lstStyle/>
          <a:p>
            <a:pPr lvl="0">
              <a:buNone/>
            </a:pPr>
            <a:r>
              <a:rPr lang="en-US" dirty="0" smtClean="0"/>
              <a:t>   </a:t>
            </a:r>
            <a:r>
              <a:rPr lang="en-US" sz="2800" dirty="0" smtClean="0"/>
              <a:t>The </a:t>
            </a:r>
            <a:r>
              <a:rPr lang="en-US" sz="2800" dirty="0" smtClean="0"/>
              <a:t>six levels of the Cognitive Process Dimension are divided into sub-categories.</a:t>
            </a:r>
          </a:p>
          <a:p>
            <a:pPr lvl="2">
              <a:buNone/>
            </a:pPr>
            <a:r>
              <a:rPr lang="en-US" sz="2800" dirty="0" smtClean="0"/>
              <a:t>1 - The Remember sub-categories </a:t>
            </a:r>
          </a:p>
          <a:p>
            <a:pPr lvl="2">
              <a:buNone/>
            </a:pPr>
            <a:r>
              <a:rPr lang="en-US" sz="2800" dirty="0" smtClean="0"/>
              <a:t>2 - The Understand sub-categories</a:t>
            </a:r>
          </a:p>
          <a:p>
            <a:pPr lvl="2">
              <a:buNone/>
            </a:pPr>
            <a:r>
              <a:rPr lang="en-US" sz="2800" dirty="0" smtClean="0"/>
              <a:t>3 - The Apply sub-categories</a:t>
            </a:r>
          </a:p>
          <a:p>
            <a:pPr lvl="2">
              <a:buNone/>
            </a:pPr>
            <a:r>
              <a:rPr lang="en-US" sz="2800" dirty="0" smtClean="0"/>
              <a:t>4 - The Analyze sub-categories and examples are:</a:t>
            </a:r>
          </a:p>
          <a:p>
            <a:pPr lvl="3">
              <a:buNone/>
            </a:pPr>
            <a:r>
              <a:rPr lang="en-US" sz="2800" dirty="0" smtClean="0"/>
              <a:t>Analyze</a:t>
            </a:r>
          </a:p>
          <a:p>
            <a:pPr lvl="3">
              <a:buNone/>
            </a:pPr>
            <a:r>
              <a:rPr lang="en-US" sz="2800" dirty="0" smtClean="0"/>
              <a:t>Differentiating</a:t>
            </a:r>
          </a:p>
          <a:p>
            <a:pPr lvl="3">
              <a:buNone/>
            </a:pPr>
            <a:r>
              <a:rPr lang="en-US" sz="2800" b="1" dirty="0" smtClean="0"/>
              <a:t>   </a:t>
            </a:r>
            <a:r>
              <a:rPr lang="en-US" sz="2800" b="1" u="sng" dirty="0" smtClean="0"/>
              <a:t>Organizing</a:t>
            </a:r>
            <a:r>
              <a:rPr lang="en-US" sz="2800" b="1" dirty="0" smtClean="0"/>
              <a:t> </a:t>
            </a:r>
            <a:r>
              <a:rPr lang="en-US" sz="2800" b="1" dirty="0" smtClean="0"/>
              <a:t>- </a:t>
            </a:r>
            <a:r>
              <a:rPr lang="en-US" sz="2800" dirty="0" smtClean="0"/>
              <a:t>Structure evidence in a historical description into evidence for or against a particular historical explanation</a:t>
            </a:r>
          </a:p>
          <a:p>
            <a:pPr lvl="3"/>
            <a:endParaRPr lang="en-US" sz="22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a:bodyPr>
          <a:lstStyle/>
          <a:p>
            <a:pPr lvl="0">
              <a:buNone/>
            </a:pPr>
            <a:r>
              <a:rPr lang="en-US" dirty="0" smtClean="0"/>
              <a:t>   </a:t>
            </a:r>
            <a:r>
              <a:rPr lang="en-US" sz="2400" dirty="0" smtClean="0"/>
              <a:t>The </a:t>
            </a:r>
            <a:r>
              <a:rPr lang="en-US" sz="2400" dirty="0" smtClean="0"/>
              <a:t>six levels of the Cognitive Process Dimension are divided into sub-categories.</a:t>
            </a:r>
          </a:p>
          <a:p>
            <a:pPr lvl="2">
              <a:buNone/>
            </a:pPr>
            <a:r>
              <a:rPr lang="en-US" sz="2400" dirty="0" smtClean="0"/>
              <a:t>1 - The Remember sub-categories </a:t>
            </a:r>
          </a:p>
          <a:p>
            <a:pPr lvl="2">
              <a:buNone/>
            </a:pPr>
            <a:r>
              <a:rPr lang="en-US" sz="2400" dirty="0" smtClean="0"/>
              <a:t>2 - The Understand sub-categories</a:t>
            </a:r>
          </a:p>
          <a:p>
            <a:pPr lvl="2">
              <a:buNone/>
            </a:pPr>
            <a:r>
              <a:rPr lang="en-US" sz="2400" dirty="0" smtClean="0"/>
              <a:t>3 - The Apply sub-categories</a:t>
            </a:r>
          </a:p>
          <a:p>
            <a:pPr lvl="2">
              <a:buNone/>
            </a:pPr>
            <a:r>
              <a:rPr lang="en-US" sz="2400" dirty="0" smtClean="0"/>
              <a:t>4 - The Analyze sub-categories and examples are:</a:t>
            </a:r>
          </a:p>
          <a:p>
            <a:pPr lvl="3">
              <a:buNone/>
            </a:pPr>
            <a:r>
              <a:rPr lang="en-US" sz="2400" dirty="0" smtClean="0"/>
              <a:t>Analyze</a:t>
            </a:r>
          </a:p>
          <a:p>
            <a:pPr lvl="3">
              <a:buNone/>
            </a:pPr>
            <a:r>
              <a:rPr lang="en-US" sz="2400" dirty="0" smtClean="0"/>
              <a:t>Differentiating</a:t>
            </a:r>
          </a:p>
          <a:p>
            <a:pPr lvl="3">
              <a:buNone/>
            </a:pPr>
            <a:r>
              <a:rPr lang="en-US" sz="2400" dirty="0" smtClean="0"/>
              <a:t>Organizing</a:t>
            </a:r>
          </a:p>
          <a:p>
            <a:pPr lvl="3">
              <a:buNone/>
            </a:pPr>
            <a:r>
              <a:rPr lang="en-US" sz="2400" b="1" dirty="0" smtClean="0"/>
              <a:t>   </a:t>
            </a:r>
            <a:r>
              <a:rPr lang="en-US" sz="2400" b="1" u="sng" dirty="0" smtClean="0"/>
              <a:t>Attributing</a:t>
            </a:r>
            <a:r>
              <a:rPr lang="en-US" sz="2400" b="1" dirty="0" smtClean="0"/>
              <a:t> </a:t>
            </a:r>
            <a:r>
              <a:rPr lang="en-US" sz="2400" b="1" dirty="0" smtClean="0"/>
              <a:t>- </a:t>
            </a:r>
            <a:r>
              <a:rPr lang="en-US" sz="2400" dirty="0" smtClean="0"/>
              <a:t>Determine the point of view of the author of an essay in terms of his or her political perspective</a:t>
            </a:r>
          </a:p>
          <a:p>
            <a:pPr lvl="3"/>
            <a:endParaRPr lang="en-US" sz="22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a:bodyPr>
          <a:lstStyle/>
          <a:p>
            <a:pPr lvl="0">
              <a:buNone/>
            </a:pPr>
            <a:r>
              <a:rPr lang="en-US" dirty="0" smtClean="0"/>
              <a:t>   </a:t>
            </a:r>
            <a:r>
              <a:rPr lang="en-US" sz="2800" dirty="0" smtClean="0"/>
              <a:t>The </a:t>
            </a:r>
            <a:r>
              <a:rPr lang="en-US" sz="2800" dirty="0" smtClean="0"/>
              <a:t>six levels of the Cognitive Process Dimension are divided into sub-categories.</a:t>
            </a:r>
          </a:p>
          <a:p>
            <a:pPr lvl="2">
              <a:buNone/>
            </a:pPr>
            <a:r>
              <a:rPr lang="en-US" sz="2800" dirty="0" smtClean="0"/>
              <a:t>1 - The Remember sub-categories </a:t>
            </a:r>
          </a:p>
          <a:p>
            <a:pPr lvl="2">
              <a:buNone/>
            </a:pPr>
            <a:r>
              <a:rPr lang="en-US" sz="2800" dirty="0" smtClean="0"/>
              <a:t>2 - The Understand sub-categories</a:t>
            </a:r>
          </a:p>
          <a:p>
            <a:pPr lvl="2">
              <a:buNone/>
            </a:pPr>
            <a:r>
              <a:rPr lang="en-US" sz="2800" dirty="0" smtClean="0"/>
              <a:t>3 - The Apply sub-categories</a:t>
            </a:r>
          </a:p>
          <a:p>
            <a:pPr lvl="2">
              <a:buNone/>
            </a:pPr>
            <a:r>
              <a:rPr lang="en-US" sz="2800" dirty="0" smtClean="0"/>
              <a:t>4 - The Analyze sub-categories</a:t>
            </a:r>
          </a:p>
          <a:p>
            <a:pPr lvl="2">
              <a:buNone/>
            </a:pPr>
            <a:r>
              <a:rPr lang="en-US" sz="2800" dirty="0" smtClean="0"/>
              <a:t>5 - The Evaluate sub-categories and examples are:</a:t>
            </a:r>
          </a:p>
          <a:p>
            <a:pPr lvl="3">
              <a:buNone/>
            </a:pPr>
            <a:r>
              <a:rPr lang="en-US" sz="2800" b="1" dirty="0" smtClean="0"/>
              <a:t>  </a:t>
            </a:r>
            <a:r>
              <a:rPr lang="en-US" sz="2800" b="1" u="sng" dirty="0" smtClean="0"/>
              <a:t>Evaluate</a:t>
            </a:r>
            <a:r>
              <a:rPr lang="en-US" sz="2800" b="1" dirty="0" smtClean="0"/>
              <a:t> </a:t>
            </a:r>
            <a:r>
              <a:rPr lang="en-US" sz="2800" b="1" dirty="0" smtClean="0"/>
              <a:t>- </a:t>
            </a:r>
            <a:r>
              <a:rPr lang="en-US" sz="2800" dirty="0" smtClean="0"/>
              <a:t>Make judgments based on criteria and standards. </a:t>
            </a:r>
          </a:p>
          <a:p>
            <a:pPr>
              <a:buNone/>
            </a:pPr>
            <a:endParaRPr lang="en-US" sz="2400" dirty="0" smtClean="0"/>
          </a:p>
          <a:p>
            <a:pPr lvl="3"/>
            <a:endParaRPr lang="en-US" sz="22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a:bodyPr>
          <a:lstStyle/>
          <a:p>
            <a:pPr lvl="0">
              <a:buNone/>
            </a:pPr>
            <a:r>
              <a:rPr lang="en-US" dirty="0" smtClean="0"/>
              <a:t>   </a:t>
            </a:r>
            <a:r>
              <a:rPr lang="en-US" sz="2800" dirty="0" smtClean="0"/>
              <a:t>The </a:t>
            </a:r>
            <a:r>
              <a:rPr lang="en-US" sz="2800" dirty="0" smtClean="0"/>
              <a:t>six levels of the Cognitive Process Dimension are divided into sub-categories.</a:t>
            </a:r>
          </a:p>
          <a:p>
            <a:pPr lvl="2">
              <a:buNone/>
            </a:pPr>
            <a:r>
              <a:rPr lang="en-US" sz="2800" dirty="0" smtClean="0"/>
              <a:t>1 - The Remember sub-categories </a:t>
            </a:r>
          </a:p>
          <a:p>
            <a:pPr lvl="2">
              <a:buNone/>
            </a:pPr>
            <a:r>
              <a:rPr lang="en-US" sz="2800" dirty="0" smtClean="0"/>
              <a:t>2 - The Understand sub-categories</a:t>
            </a:r>
          </a:p>
          <a:p>
            <a:pPr lvl="2">
              <a:buNone/>
            </a:pPr>
            <a:r>
              <a:rPr lang="en-US" sz="2800" dirty="0" smtClean="0"/>
              <a:t>3 - The Apply sub-categories</a:t>
            </a:r>
          </a:p>
          <a:p>
            <a:pPr lvl="2">
              <a:buNone/>
            </a:pPr>
            <a:r>
              <a:rPr lang="en-US" sz="2800" dirty="0" smtClean="0"/>
              <a:t>4 - The Analyze sub-categories</a:t>
            </a:r>
          </a:p>
          <a:p>
            <a:pPr lvl="2">
              <a:buNone/>
            </a:pPr>
            <a:r>
              <a:rPr lang="en-US" sz="2800" dirty="0" smtClean="0"/>
              <a:t>5 - The Evaluate sub-categories and examples are:</a:t>
            </a:r>
          </a:p>
          <a:p>
            <a:pPr lvl="3">
              <a:buNone/>
            </a:pPr>
            <a:r>
              <a:rPr lang="en-US" sz="2800" dirty="0" smtClean="0"/>
              <a:t>Evaluate </a:t>
            </a:r>
          </a:p>
          <a:p>
            <a:pPr lvl="3">
              <a:buNone/>
            </a:pPr>
            <a:r>
              <a:rPr lang="en-US" sz="2800" b="1" u="sng" dirty="0" smtClean="0"/>
              <a:t>Checking</a:t>
            </a:r>
            <a:r>
              <a:rPr lang="en-US" sz="2800" b="1" dirty="0" smtClean="0"/>
              <a:t> - </a:t>
            </a:r>
            <a:r>
              <a:rPr lang="en-US" sz="2800" dirty="0" smtClean="0"/>
              <a:t>determine whether a scientists' conclusions follow from observed data</a:t>
            </a:r>
          </a:p>
          <a:p>
            <a:pPr>
              <a:buNone/>
            </a:pPr>
            <a:endParaRPr lang="en-US" sz="22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a:bodyPr>
          <a:lstStyle/>
          <a:p>
            <a:pPr lvl="0">
              <a:buNone/>
            </a:pPr>
            <a:r>
              <a:rPr lang="en-US" sz="2800" dirty="0" smtClean="0"/>
              <a:t>   The </a:t>
            </a:r>
            <a:r>
              <a:rPr lang="en-US" sz="2800" dirty="0" smtClean="0"/>
              <a:t>six levels of the Cognitive Process Dimension are divided into sub-categories.</a:t>
            </a:r>
          </a:p>
          <a:p>
            <a:pPr lvl="2">
              <a:buNone/>
            </a:pPr>
            <a:r>
              <a:rPr lang="en-US" sz="2800" dirty="0" smtClean="0"/>
              <a:t>1 - The Remember sub-categories </a:t>
            </a:r>
          </a:p>
          <a:p>
            <a:pPr lvl="2">
              <a:buNone/>
            </a:pPr>
            <a:r>
              <a:rPr lang="en-US" sz="2800" dirty="0" smtClean="0"/>
              <a:t>2 - The Understand sub-categories</a:t>
            </a:r>
          </a:p>
          <a:p>
            <a:pPr lvl="2">
              <a:buNone/>
            </a:pPr>
            <a:r>
              <a:rPr lang="en-US" sz="2800" dirty="0" smtClean="0"/>
              <a:t>3 - The Apply sub-categories</a:t>
            </a:r>
          </a:p>
          <a:p>
            <a:pPr lvl="2">
              <a:buNone/>
            </a:pPr>
            <a:r>
              <a:rPr lang="en-US" sz="2800" dirty="0" smtClean="0"/>
              <a:t>4 - The Analyze sub-categories</a:t>
            </a:r>
          </a:p>
          <a:p>
            <a:pPr lvl="2">
              <a:buNone/>
            </a:pPr>
            <a:r>
              <a:rPr lang="en-US" sz="2800" dirty="0" smtClean="0"/>
              <a:t>5 - The Evaluate sub-categories and examples are:</a:t>
            </a:r>
          </a:p>
          <a:p>
            <a:pPr lvl="3">
              <a:buNone/>
            </a:pPr>
            <a:r>
              <a:rPr lang="en-US" sz="2800" dirty="0" smtClean="0"/>
              <a:t>Evaluate </a:t>
            </a:r>
          </a:p>
          <a:p>
            <a:pPr lvl="3">
              <a:buNone/>
            </a:pPr>
            <a:r>
              <a:rPr lang="en-US" sz="2800" dirty="0" smtClean="0"/>
              <a:t>Checking</a:t>
            </a:r>
          </a:p>
          <a:p>
            <a:pPr lvl="3">
              <a:buNone/>
            </a:pPr>
            <a:r>
              <a:rPr lang="en-US" sz="2800" b="1" dirty="0" smtClean="0"/>
              <a:t>   </a:t>
            </a:r>
            <a:r>
              <a:rPr lang="en-US" sz="2800" b="1" u="sng" dirty="0" smtClean="0"/>
              <a:t>Critiquing </a:t>
            </a:r>
            <a:r>
              <a:rPr lang="en-US" sz="2800" b="1" dirty="0" smtClean="0"/>
              <a:t>- </a:t>
            </a:r>
            <a:r>
              <a:rPr lang="en-US" sz="2800" dirty="0" smtClean="0"/>
              <a:t>Judge which of two methods is the best way to solve a given problem. </a:t>
            </a:r>
          </a:p>
          <a:p>
            <a:pPr lvl="3"/>
            <a:endParaRPr lang="en-US" sz="2400" dirty="0" smtClean="0"/>
          </a:p>
          <a:p>
            <a:pPr>
              <a:buNone/>
            </a:pPr>
            <a:endParaRPr lang="en-US" sz="2200" dirty="0" smtClean="0"/>
          </a:p>
          <a:p>
            <a:pPr>
              <a:buNone/>
            </a:pPr>
            <a:endParaRPr lang="en-US" sz="22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a:bodyPr>
          <a:lstStyle/>
          <a:p>
            <a:pPr lvl="0">
              <a:buNone/>
            </a:pPr>
            <a:r>
              <a:rPr lang="en-US" sz="2800" dirty="0" smtClean="0"/>
              <a:t>   The </a:t>
            </a:r>
            <a:r>
              <a:rPr lang="en-US" sz="2800" dirty="0" smtClean="0"/>
              <a:t>six levels of the Cognitive Process Dimension are divided into sub-categories.</a:t>
            </a:r>
          </a:p>
          <a:p>
            <a:pPr lvl="2">
              <a:buNone/>
            </a:pPr>
            <a:r>
              <a:rPr lang="en-US" sz="2800" dirty="0" smtClean="0"/>
              <a:t>1 - The Remember sub-categories </a:t>
            </a:r>
          </a:p>
          <a:p>
            <a:pPr lvl="2">
              <a:buNone/>
            </a:pPr>
            <a:r>
              <a:rPr lang="en-US" sz="2800" dirty="0" smtClean="0"/>
              <a:t>2 - The Understand sub-categories</a:t>
            </a:r>
          </a:p>
          <a:p>
            <a:pPr lvl="2">
              <a:buNone/>
            </a:pPr>
            <a:r>
              <a:rPr lang="en-US" sz="2800" dirty="0" smtClean="0"/>
              <a:t>3 - The Apply sub-categories</a:t>
            </a:r>
          </a:p>
          <a:p>
            <a:pPr lvl="2">
              <a:buNone/>
            </a:pPr>
            <a:r>
              <a:rPr lang="en-US" sz="2800" dirty="0" smtClean="0"/>
              <a:t>4 - The Analyze sub-categories</a:t>
            </a:r>
          </a:p>
          <a:p>
            <a:pPr lvl="2">
              <a:buNone/>
            </a:pPr>
            <a:r>
              <a:rPr lang="en-US" sz="2800" dirty="0" smtClean="0"/>
              <a:t>5 - The Evaluate sub-categories </a:t>
            </a:r>
          </a:p>
          <a:p>
            <a:pPr lvl="2">
              <a:buNone/>
            </a:pPr>
            <a:r>
              <a:rPr lang="en-US" sz="2800" dirty="0" smtClean="0"/>
              <a:t>6 - The Create sub-categories and examples are:</a:t>
            </a:r>
          </a:p>
          <a:p>
            <a:pPr lvl="3">
              <a:buNone/>
            </a:pPr>
            <a:r>
              <a:rPr lang="en-US" sz="2800" b="1" dirty="0" smtClean="0"/>
              <a:t>   </a:t>
            </a:r>
            <a:r>
              <a:rPr lang="en-US" sz="2800" b="1" u="sng" dirty="0" smtClean="0"/>
              <a:t>Create</a:t>
            </a:r>
            <a:r>
              <a:rPr lang="en-US" sz="2800" b="1" dirty="0" smtClean="0"/>
              <a:t> </a:t>
            </a:r>
            <a:r>
              <a:rPr lang="en-US" sz="2800" b="1" dirty="0" smtClean="0"/>
              <a:t>- </a:t>
            </a:r>
            <a:r>
              <a:rPr lang="en-US" sz="2800" dirty="0" smtClean="0"/>
              <a:t>Put elements together to form a coherent or functional whole; reorganize elements into a new pattern or structure.</a:t>
            </a:r>
          </a:p>
          <a:p>
            <a:pPr lvl="3"/>
            <a:endParaRPr lang="en-US" sz="2200" dirty="0" smtClean="0"/>
          </a:p>
          <a:p>
            <a:pPr lvl="3"/>
            <a:endParaRPr lang="en-US" sz="2400" dirty="0" smtClean="0"/>
          </a:p>
          <a:p>
            <a:pPr>
              <a:buNone/>
            </a:pPr>
            <a:endParaRPr lang="en-US" sz="2200" dirty="0" smtClean="0"/>
          </a:p>
          <a:p>
            <a:pPr>
              <a:buNone/>
            </a:pPr>
            <a:endParaRPr lang="en-US" sz="22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a:bodyPr>
          <a:lstStyle/>
          <a:p>
            <a:pPr lvl="0">
              <a:buNone/>
            </a:pPr>
            <a:r>
              <a:rPr lang="en-US" dirty="0" smtClean="0"/>
              <a:t>   </a:t>
            </a:r>
            <a:r>
              <a:rPr lang="en-US" sz="2800" dirty="0" smtClean="0"/>
              <a:t>The </a:t>
            </a:r>
            <a:r>
              <a:rPr lang="en-US" sz="2800" dirty="0" smtClean="0"/>
              <a:t>six levels of the Cognitive Process Dimension are divided into sub-categories.</a:t>
            </a:r>
          </a:p>
          <a:p>
            <a:pPr lvl="2">
              <a:buNone/>
            </a:pPr>
            <a:r>
              <a:rPr lang="en-US" sz="2800" dirty="0" smtClean="0"/>
              <a:t>1 - The Remember sub-categories </a:t>
            </a:r>
          </a:p>
          <a:p>
            <a:pPr lvl="2">
              <a:buNone/>
            </a:pPr>
            <a:r>
              <a:rPr lang="en-US" sz="2800" dirty="0" smtClean="0"/>
              <a:t>2 - The Understand sub-categories</a:t>
            </a:r>
          </a:p>
          <a:p>
            <a:pPr lvl="2">
              <a:buNone/>
            </a:pPr>
            <a:r>
              <a:rPr lang="en-US" sz="2800" dirty="0" smtClean="0"/>
              <a:t>3 - The Apply sub-categories</a:t>
            </a:r>
          </a:p>
          <a:p>
            <a:pPr lvl="2">
              <a:buNone/>
            </a:pPr>
            <a:r>
              <a:rPr lang="en-US" sz="2800" dirty="0" smtClean="0"/>
              <a:t>4 - The Analyze sub-categories</a:t>
            </a:r>
          </a:p>
          <a:p>
            <a:pPr lvl="2">
              <a:buNone/>
            </a:pPr>
            <a:r>
              <a:rPr lang="en-US" sz="2800" dirty="0" smtClean="0"/>
              <a:t>5 - The Evaluate sub-categories </a:t>
            </a:r>
          </a:p>
          <a:p>
            <a:pPr lvl="2">
              <a:buNone/>
            </a:pPr>
            <a:r>
              <a:rPr lang="en-US" sz="2800" dirty="0" smtClean="0"/>
              <a:t>6 - The Create sub-categories and examples are:</a:t>
            </a:r>
          </a:p>
          <a:p>
            <a:pPr lvl="3">
              <a:buNone/>
            </a:pPr>
            <a:r>
              <a:rPr lang="en-US" sz="2800" dirty="0" smtClean="0"/>
              <a:t>Create</a:t>
            </a:r>
          </a:p>
          <a:p>
            <a:pPr lvl="3">
              <a:buNone/>
            </a:pPr>
            <a:r>
              <a:rPr lang="en-US" sz="2800" b="1" dirty="0" smtClean="0"/>
              <a:t>   </a:t>
            </a:r>
            <a:r>
              <a:rPr lang="en-US" sz="2800" b="1" u="sng" dirty="0" smtClean="0"/>
              <a:t>Generating</a:t>
            </a:r>
            <a:r>
              <a:rPr lang="en-US" sz="2800" b="1" dirty="0" smtClean="0"/>
              <a:t> </a:t>
            </a:r>
            <a:r>
              <a:rPr lang="en-US" sz="2800" b="1" dirty="0" smtClean="0"/>
              <a:t>- </a:t>
            </a:r>
            <a:r>
              <a:rPr lang="en-US" sz="2800" dirty="0" smtClean="0"/>
              <a:t>Generate hypotheses to account for an observed phenomenon.</a:t>
            </a:r>
          </a:p>
          <a:p>
            <a:pPr lvl="3"/>
            <a:endParaRPr lang="en-US" sz="2400" dirty="0" smtClean="0"/>
          </a:p>
          <a:p>
            <a:pPr lvl="3"/>
            <a:endParaRPr lang="en-US" sz="2200" dirty="0" smtClean="0"/>
          </a:p>
          <a:p>
            <a:pPr lvl="3"/>
            <a:endParaRPr lang="en-US" sz="2400" dirty="0" smtClean="0"/>
          </a:p>
          <a:p>
            <a:pPr>
              <a:buNone/>
            </a:pPr>
            <a:endParaRPr lang="en-US" sz="2200" dirty="0" smtClean="0"/>
          </a:p>
          <a:p>
            <a:pPr>
              <a:buNone/>
            </a:pPr>
            <a:endParaRPr lang="en-US" sz="22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lnSpcReduction="10000"/>
          </a:bodyPr>
          <a:lstStyle/>
          <a:p>
            <a:pPr lvl="0">
              <a:buNone/>
            </a:pPr>
            <a:r>
              <a:rPr lang="en-US" sz="2800" dirty="0" smtClean="0"/>
              <a:t>   The </a:t>
            </a:r>
            <a:r>
              <a:rPr lang="en-US" sz="2800" dirty="0" smtClean="0"/>
              <a:t>six levels of the Cognitive Process Dimension are divided into sub-categories.</a:t>
            </a:r>
          </a:p>
          <a:p>
            <a:pPr lvl="2">
              <a:buNone/>
            </a:pPr>
            <a:r>
              <a:rPr lang="en-US" sz="2800" dirty="0" smtClean="0"/>
              <a:t>1 - The Remember sub-categories </a:t>
            </a:r>
          </a:p>
          <a:p>
            <a:pPr lvl="2">
              <a:buNone/>
            </a:pPr>
            <a:r>
              <a:rPr lang="en-US" sz="2800" dirty="0" smtClean="0"/>
              <a:t>2 - The Understand sub-categories</a:t>
            </a:r>
          </a:p>
          <a:p>
            <a:pPr lvl="2">
              <a:buNone/>
            </a:pPr>
            <a:r>
              <a:rPr lang="en-US" sz="2800" dirty="0" smtClean="0"/>
              <a:t>3 - The Apply sub-categories</a:t>
            </a:r>
          </a:p>
          <a:p>
            <a:pPr lvl="2">
              <a:buNone/>
            </a:pPr>
            <a:r>
              <a:rPr lang="en-US" sz="2800" dirty="0" smtClean="0"/>
              <a:t>4 - The Analyze sub-categories</a:t>
            </a:r>
          </a:p>
          <a:p>
            <a:pPr lvl="2">
              <a:buNone/>
            </a:pPr>
            <a:r>
              <a:rPr lang="en-US" sz="2800" dirty="0" smtClean="0"/>
              <a:t>5 - The Evaluate sub-categories </a:t>
            </a:r>
          </a:p>
          <a:p>
            <a:pPr lvl="2">
              <a:buNone/>
            </a:pPr>
            <a:r>
              <a:rPr lang="en-US" sz="2800" dirty="0" smtClean="0"/>
              <a:t>6 - The Create sub-categories and examples are:</a:t>
            </a:r>
          </a:p>
          <a:p>
            <a:pPr lvl="3">
              <a:buNone/>
            </a:pPr>
            <a:r>
              <a:rPr lang="en-US" sz="2800" dirty="0" smtClean="0"/>
              <a:t>Create</a:t>
            </a:r>
          </a:p>
          <a:p>
            <a:pPr lvl="3">
              <a:buNone/>
            </a:pPr>
            <a:r>
              <a:rPr lang="en-US" sz="2800" dirty="0" smtClean="0"/>
              <a:t>Generating</a:t>
            </a:r>
          </a:p>
          <a:p>
            <a:pPr lvl="3">
              <a:buNone/>
            </a:pPr>
            <a:r>
              <a:rPr lang="en-US" sz="2800" b="1" dirty="0" smtClean="0"/>
              <a:t>   </a:t>
            </a:r>
            <a:r>
              <a:rPr lang="en-US" sz="2800" b="1" u="sng" dirty="0" smtClean="0"/>
              <a:t>Planning</a:t>
            </a:r>
            <a:r>
              <a:rPr lang="en-US" sz="2800" b="1" dirty="0" smtClean="0"/>
              <a:t> </a:t>
            </a:r>
            <a:r>
              <a:rPr lang="en-US" sz="2800" b="1" dirty="0" smtClean="0"/>
              <a:t>- </a:t>
            </a:r>
            <a:r>
              <a:rPr lang="en-US" sz="2800" dirty="0" smtClean="0"/>
              <a:t>Plan a research paper on a given historical topic.</a:t>
            </a:r>
          </a:p>
          <a:p>
            <a:pPr lvl="3"/>
            <a:endParaRPr lang="en-US" sz="2400" dirty="0" smtClean="0"/>
          </a:p>
          <a:p>
            <a:pPr lvl="3"/>
            <a:endParaRPr lang="en-US" sz="2400" dirty="0" smtClean="0"/>
          </a:p>
          <a:p>
            <a:pPr lvl="3"/>
            <a:endParaRPr lang="en-US" sz="2200" dirty="0" smtClean="0"/>
          </a:p>
          <a:p>
            <a:pPr lvl="3"/>
            <a:endParaRPr lang="en-US" sz="2400" dirty="0" smtClean="0"/>
          </a:p>
          <a:p>
            <a:pPr>
              <a:buNone/>
            </a:pPr>
            <a:endParaRPr lang="en-US" sz="2200" dirty="0" smtClean="0"/>
          </a:p>
          <a:p>
            <a:pPr>
              <a:buNone/>
            </a:pPr>
            <a:endParaRPr lang="en-US" sz="22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4267200"/>
          </a:xfrm>
          <a:effectLst>
            <a:outerShdw blurRad="50800" dist="38100" dir="2700000" algn="tl" rotWithShape="0">
              <a:prstClr val="black">
                <a:alpha val="40000"/>
              </a:prstClr>
            </a:outerShdw>
          </a:effectLst>
        </p:spPr>
        <p:txBody>
          <a:bodyPr/>
          <a:lstStyle/>
          <a:p>
            <a:pPr lvl="0">
              <a:buNone/>
            </a:pPr>
            <a:r>
              <a:rPr lang="en-US" dirty="0" smtClean="0"/>
              <a:t>   Taxonomy and classification are synonymous.</a:t>
            </a:r>
          </a:p>
          <a:p>
            <a:pPr>
              <a:buNone/>
            </a:pPr>
            <a:endParaRPr lang="en-US" dirty="0" smtClean="0"/>
          </a:p>
          <a:p>
            <a:pPr lvl="0">
              <a:buNone/>
            </a:pPr>
            <a:r>
              <a:rPr lang="en-US" dirty="0" smtClean="0"/>
              <a:t>   Bloom’s Taxonomy is a classification of learning objectives within education.</a:t>
            </a:r>
          </a:p>
          <a:p>
            <a:endParaRPr lang="en-US" dirty="0"/>
          </a:p>
        </p:txBody>
      </p:sp>
      <p:sp>
        <p:nvSpPr>
          <p:cNvPr id="3" name="Title 2"/>
          <p:cNvSpPr>
            <a:spLocks noGrp="1"/>
          </p:cNvSpPr>
          <p:nvPr>
            <p:ph type="title"/>
          </p:nvPr>
        </p:nvSpPr>
        <p:spPr>
          <a:effectLst>
            <a:outerShdw blurRad="50800" dist="38100" dir="2700000" algn="tl" rotWithShape="0">
              <a:prstClr val="black">
                <a:alpha val="40000"/>
              </a:prstClr>
            </a:outerShdw>
          </a:effectLst>
        </p:spPr>
        <p:txBody>
          <a:bodyPr/>
          <a:lstStyle/>
          <a:p>
            <a:pPr algn="ctr"/>
            <a:r>
              <a:rPr lang="en-US" dirty="0" smtClean="0"/>
              <a:t>What is Bloom’s Taxonomy</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a:bodyPr>
          <a:lstStyle/>
          <a:p>
            <a:pPr lvl="0">
              <a:buNone/>
            </a:pPr>
            <a:r>
              <a:rPr lang="en-US" dirty="0" smtClean="0"/>
              <a:t>   </a:t>
            </a:r>
            <a:r>
              <a:rPr lang="en-US" sz="2400" dirty="0" smtClean="0"/>
              <a:t>The </a:t>
            </a:r>
            <a:r>
              <a:rPr lang="en-US" sz="2400" dirty="0" smtClean="0"/>
              <a:t>six levels of the Cognitive Process Dimension are divided into sub-categories.</a:t>
            </a:r>
          </a:p>
          <a:p>
            <a:pPr lvl="2">
              <a:buNone/>
            </a:pPr>
            <a:r>
              <a:rPr lang="en-US" sz="2400" dirty="0" smtClean="0"/>
              <a:t>1 - The Remember sub-categories </a:t>
            </a:r>
          </a:p>
          <a:p>
            <a:pPr lvl="2">
              <a:buNone/>
            </a:pPr>
            <a:r>
              <a:rPr lang="en-US" sz="2400" dirty="0" smtClean="0"/>
              <a:t>2 - The Understand sub-categories</a:t>
            </a:r>
          </a:p>
          <a:p>
            <a:pPr lvl="2">
              <a:buNone/>
            </a:pPr>
            <a:r>
              <a:rPr lang="en-US" sz="2400" dirty="0" smtClean="0"/>
              <a:t>3 - The Apply sub-categories</a:t>
            </a:r>
          </a:p>
          <a:p>
            <a:pPr lvl="2">
              <a:buNone/>
            </a:pPr>
            <a:r>
              <a:rPr lang="en-US" sz="2400" dirty="0" smtClean="0"/>
              <a:t>4 - The Analyze sub-categories</a:t>
            </a:r>
          </a:p>
          <a:p>
            <a:pPr lvl="2">
              <a:buNone/>
            </a:pPr>
            <a:r>
              <a:rPr lang="en-US" sz="2400" dirty="0" smtClean="0"/>
              <a:t>5 - The Evaluate sub-categories </a:t>
            </a:r>
          </a:p>
          <a:p>
            <a:pPr lvl="2">
              <a:buNone/>
            </a:pPr>
            <a:r>
              <a:rPr lang="en-US" sz="2400" dirty="0" smtClean="0"/>
              <a:t>6 - The Create sub-categories and examples are:</a:t>
            </a:r>
          </a:p>
          <a:p>
            <a:pPr lvl="3">
              <a:buNone/>
            </a:pPr>
            <a:r>
              <a:rPr lang="en-US" sz="2400" dirty="0" smtClean="0"/>
              <a:t>Create</a:t>
            </a:r>
          </a:p>
          <a:p>
            <a:pPr lvl="3">
              <a:buNone/>
            </a:pPr>
            <a:r>
              <a:rPr lang="en-US" sz="2400" dirty="0" smtClean="0"/>
              <a:t>Generating</a:t>
            </a:r>
          </a:p>
          <a:p>
            <a:pPr lvl="3">
              <a:buNone/>
            </a:pPr>
            <a:r>
              <a:rPr lang="en-US" sz="2400" dirty="0" smtClean="0"/>
              <a:t>Planning</a:t>
            </a:r>
          </a:p>
          <a:p>
            <a:pPr lvl="3">
              <a:buNone/>
            </a:pPr>
            <a:r>
              <a:rPr lang="en-US" sz="2400" b="1" dirty="0" smtClean="0"/>
              <a:t>   </a:t>
            </a:r>
            <a:r>
              <a:rPr lang="en-US" sz="2400" b="1" u="sng" dirty="0" smtClean="0"/>
              <a:t>Producing</a:t>
            </a:r>
            <a:r>
              <a:rPr lang="en-US" sz="2400" b="1" dirty="0" smtClean="0"/>
              <a:t> </a:t>
            </a:r>
            <a:r>
              <a:rPr lang="en-US" sz="2400" b="1" dirty="0" smtClean="0"/>
              <a:t>- </a:t>
            </a:r>
            <a:r>
              <a:rPr lang="en-US" sz="2400" dirty="0" smtClean="0"/>
              <a:t>Build habitats for certain species for certain purposes.</a:t>
            </a:r>
          </a:p>
          <a:p>
            <a:pPr lvl="3"/>
            <a:endParaRPr lang="en-US" sz="2400" dirty="0" smtClean="0"/>
          </a:p>
          <a:p>
            <a:pPr lvl="3"/>
            <a:endParaRPr lang="en-US" sz="2400" dirty="0" smtClean="0"/>
          </a:p>
          <a:p>
            <a:pPr lvl="3"/>
            <a:endParaRPr lang="en-US" sz="2200" dirty="0" smtClean="0"/>
          </a:p>
          <a:p>
            <a:pPr lvl="3"/>
            <a:endParaRPr lang="en-US" sz="2400" dirty="0" smtClean="0"/>
          </a:p>
          <a:p>
            <a:pPr>
              <a:buNone/>
            </a:pPr>
            <a:endParaRPr lang="en-US" sz="2200" dirty="0" smtClean="0"/>
          </a:p>
          <a:p>
            <a:pPr>
              <a:buNone/>
            </a:pPr>
            <a:endParaRPr lang="en-US" sz="2200" dirty="0" smtClean="0"/>
          </a:p>
          <a:p>
            <a:pPr lvl="3"/>
            <a:endParaRPr lang="en-US" sz="2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Changes to Bloom’s Taxonomy </a:t>
            </a:r>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effectLst>
            <a:outerShdw blurRad="50800" dist="38100" dir="2700000" algn="tl" rotWithShape="0">
              <a:prstClr val="black">
                <a:alpha val="40000"/>
              </a:prstClr>
            </a:outerShdw>
          </a:effectLst>
        </p:spPr>
        <p:txBody>
          <a:bodyPr/>
          <a:lstStyle/>
          <a:p>
            <a:pPr>
              <a:buNone/>
            </a:pPr>
            <a:r>
              <a:rPr lang="en-US" dirty="0" smtClean="0"/>
              <a:t>   </a:t>
            </a:r>
            <a:r>
              <a:rPr lang="en-US" sz="2800" dirty="0" smtClean="0"/>
              <a:t>The </a:t>
            </a:r>
            <a:r>
              <a:rPr lang="en-US" sz="2800" dirty="0" smtClean="0"/>
              <a:t>new version of Bloom’s Taxonomy changes the emphasis in its use.</a:t>
            </a:r>
          </a:p>
          <a:p>
            <a:pPr>
              <a:buNone/>
            </a:pPr>
            <a:endParaRPr lang="en-US" sz="2800" dirty="0" smtClean="0"/>
          </a:p>
          <a:p>
            <a:pPr lvl="0">
              <a:buNone/>
            </a:pPr>
            <a:r>
              <a:rPr lang="en-US" sz="2800" dirty="0" smtClean="0"/>
              <a:t>   Bloom’s </a:t>
            </a:r>
            <a:r>
              <a:rPr lang="en-US" sz="2800" dirty="0" smtClean="0"/>
              <a:t>original taxonomy was used by groups never considered as an audience.</a:t>
            </a:r>
          </a:p>
          <a:p>
            <a:pPr lvl="0">
              <a:buNone/>
            </a:pPr>
            <a:r>
              <a:rPr lang="en-US" sz="2800" dirty="0" smtClean="0"/>
              <a:t> </a:t>
            </a:r>
          </a:p>
          <a:p>
            <a:pPr lvl="0">
              <a:buNone/>
            </a:pPr>
            <a:r>
              <a:rPr lang="en-US" sz="2800" dirty="0" smtClean="0"/>
              <a:t>   The </a:t>
            </a:r>
            <a:r>
              <a:rPr lang="en-US" sz="2800" dirty="0" smtClean="0"/>
              <a:t>new Bloom’s Taxonomy is a more authentic tool for curriculum planning, instruction delivery and assessment of training.</a:t>
            </a:r>
          </a:p>
          <a:p>
            <a:endParaRPr lang="en-US" dirty="0"/>
          </a:p>
        </p:txBody>
      </p:sp>
      <p:sp>
        <p:nvSpPr>
          <p:cNvPr id="3" name="Title 2"/>
          <p:cNvSpPr>
            <a:spLocks noGrp="1"/>
          </p:cNvSpPr>
          <p:nvPr>
            <p:ph type="title"/>
          </p:nvPr>
        </p:nvSpPr>
        <p:spPr>
          <a:xfrm>
            <a:off x="457200" y="152400"/>
            <a:ext cx="8229600" cy="762000"/>
          </a:xfrm>
        </p:spPr>
        <p:txBody>
          <a:bodyPr/>
          <a:lstStyle/>
          <a:p>
            <a:pPr algn="ctr"/>
            <a:r>
              <a:rPr lang="en-US" dirty="0" smtClean="0"/>
              <a:t>Changes to Bloom’s Taxonomy </a:t>
            </a:r>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67000"/>
            <a:ext cx="7924800" cy="2209800"/>
          </a:xfrm>
        </p:spPr>
        <p:txBody>
          <a:bodyPr anchor="ctr"/>
          <a:lstStyle/>
          <a:p>
            <a:r>
              <a:rPr lang="en-US" sz="3600" dirty="0" smtClean="0"/>
              <a:t>The student will be able to list the reasons why Bloom’s Taxonomy is important and effective to use in classroom instruction</a:t>
            </a:r>
            <a:endParaRPr lang="en-US" sz="3600" dirty="0"/>
          </a:p>
        </p:txBody>
      </p:sp>
      <p:sp>
        <p:nvSpPr>
          <p:cNvPr id="3" name="Text Placeholder 2"/>
          <p:cNvSpPr>
            <a:spLocks noGrp="1"/>
          </p:cNvSpPr>
          <p:nvPr>
            <p:ph type="body" idx="1"/>
          </p:nvPr>
        </p:nvSpPr>
        <p:spPr>
          <a:effectLst>
            <a:outerShdw blurRad="50800" dist="38100" dir="2700000" algn="tl" rotWithShape="0">
              <a:prstClr val="black">
                <a:alpha val="40000"/>
              </a:prstClr>
            </a:outerShdw>
          </a:effectLst>
        </p:spPr>
        <p:txBody>
          <a:bodyPr/>
          <a:lstStyle/>
          <a:p>
            <a:r>
              <a:rPr lang="en-US" dirty="0" smtClean="0">
                <a:solidFill>
                  <a:schemeClr val="accent2"/>
                </a:solidFill>
              </a:rPr>
              <a:t>Learning Objective 7.3</a:t>
            </a:r>
            <a:endParaRPr lang="en-US" dirty="0">
              <a:solidFill>
                <a:schemeClr val="accent2"/>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a:bodyPr>
          <a:lstStyle/>
          <a:p>
            <a:pPr>
              <a:buNone/>
            </a:pPr>
            <a:r>
              <a:rPr lang="en-US" sz="3100" dirty="0" smtClean="0"/>
              <a:t>  </a:t>
            </a:r>
            <a:r>
              <a:rPr lang="en-US" sz="2800" dirty="0" smtClean="0"/>
              <a:t>Bloom’s </a:t>
            </a:r>
            <a:r>
              <a:rPr lang="en-US" sz="2800" dirty="0" smtClean="0"/>
              <a:t>Taxonomy and its impact on the learning process has been proven by its continued use by educators.</a:t>
            </a:r>
          </a:p>
          <a:p>
            <a:endParaRPr lang="en-US" sz="2800" dirty="0" smtClean="0"/>
          </a:p>
          <a:p>
            <a:pPr lvl="0">
              <a:buNone/>
            </a:pPr>
            <a:r>
              <a:rPr lang="en-US" sz="2800" dirty="0" smtClean="0"/>
              <a:t>  Bloom’s </a:t>
            </a:r>
            <a:r>
              <a:rPr lang="en-US" sz="2800" dirty="0" smtClean="0"/>
              <a:t>Taxonomy filled a void and provided educators with one of the first systematic classifications of the processes of thinking and learning.</a:t>
            </a:r>
          </a:p>
          <a:p>
            <a:pPr>
              <a:buNone/>
            </a:pPr>
            <a:endParaRPr lang="en-US" sz="31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Importance of Bloom’s Taxonomy </a:t>
            </a:r>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fontScale="92500" lnSpcReduction="20000"/>
          </a:bodyPr>
          <a:lstStyle/>
          <a:p>
            <a:pPr lvl="0">
              <a:buNone/>
            </a:pPr>
            <a:r>
              <a:rPr lang="en-US" sz="3200" dirty="0" smtClean="0"/>
              <a:t>   </a:t>
            </a:r>
            <a:r>
              <a:rPr lang="en-US" sz="2800" dirty="0" smtClean="0"/>
              <a:t>The </a:t>
            </a:r>
            <a:r>
              <a:rPr lang="en-US" sz="2800" dirty="0" smtClean="0"/>
              <a:t>cumulative hierarchical framework requires achievement of the prior skill or ability before the next, more complex, one, remains easy to understand.</a:t>
            </a:r>
          </a:p>
          <a:p>
            <a:pPr>
              <a:buNone/>
            </a:pPr>
            <a:endParaRPr lang="en-US" sz="2800" dirty="0" smtClean="0"/>
          </a:p>
          <a:p>
            <a:pPr lvl="0">
              <a:buNone/>
            </a:pPr>
            <a:r>
              <a:rPr lang="en-US" sz="2800" dirty="0" smtClean="0"/>
              <a:t>   Out </a:t>
            </a:r>
            <a:r>
              <a:rPr lang="en-US" sz="2800" dirty="0" smtClean="0"/>
              <a:t>of necessity, teachers must measure their students' ability.</a:t>
            </a:r>
          </a:p>
          <a:p>
            <a:pPr>
              <a:buNone/>
            </a:pPr>
            <a:endParaRPr lang="en-US" sz="2800" dirty="0" smtClean="0"/>
          </a:p>
          <a:p>
            <a:pPr lvl="1">
              <a:buNone/>
            </a:pPr>
            <a:r>
              <a:rPr lang="en-US" sz="2800" dirty="0" smtClean="0">
                <a:solidFill>
                  <a:schemeClr val="tx1"/>
                </a:solidFill>
              </a:rPr>
              <a:t>   1</a:t>
            </a:r>
            <a:r>
              <a:rPr lang="en-US" sz="2800" dirty="0" smtClean="0">
                <a:solidFill>
                  <a:schemeClr val="tx1"/>
                </a:solidFill>
              </a:rPr>
              <a:t>. Accurately doing so requires a classification of levels of intellectual behavior important in learning. Bloom's Taxonomy provided the measurement tool for thinking.</a:t>
            </a:r>
          </a:p>
          <a:p>
            <a:pPr lvl="1"/>
            <a:endParaRPr lang="en-US" sz="2800" dirty="0" smtClean="0">
              <a:solidFill>
                <a:schemeClr val="tx1"/>
              </a:solidFill>
            </a:endParaRPr>
          </a:p>
          <a:p>
            <a:pPr>
              <a:buNone/>
            </a:pPr>
            <a:r>
              <a:rPr lang="en-US" sz="2800" dirty="0" smtClean="0"/>
              <a:t>  The </a:t>
            </a:r>
            <a:r>
              <a:rPr lang="en-US" sz="2800" dirty="0" smtClean="0"/>
              <a:t>Revised Bloom's Taxonomy provides an even more powerful tool to fit today's teachers' needs</a:t>
            </a:r>
          </a:p>
        </p:txBody>
      </p:sp>
      <p:sp>
        <p:nvSpPr>
          <p:cNvPr id="3" name="Title 2"/>
          <p:cNvSpPr>
            <a:spLocks noGrp="1"/>
          </p:cNvSpPr>
          <p:nvPr>
            <p:ph type="title"/>
          </p:nvPr>
        </p:nvSpPr>
        <p:spPr>
          <a:xfrm>
            <a:off x="457200" y="152400"/>
            <a:ext cx="8229600" cy="838200"/>
          </a:xfrm>
        </p:spPr>
        <p:txBody>
          <a:bodyPr/>
          <a:lstStyle/>
          <a:p>
            <a:pPr algn="ctr"/>
            <a:r>
              <a:rPr lang="en-US" dirty="0" smtClean="0"/>
              <a:t>Importance of Bloom’s Taxonomy </a:t>
            </a:r>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371600"/>
            <a:ext cx="8534400" cy="5486400"/>
          </a:xfrm>
          <a:effectLst>
            <a:outerShdw blurRad="50800" dist="38100" dir="2700000" algn="tl" rotWithShape="0">
              <a:prstClr val="black">
                <a:alpha val="40000"/>
              </a:prstClr>
            </a:outerShdw>
          </a:effectLst>
        </p:spPr>
        <p:txBody>
          <a:bodyPr>
            <a:normAutofit/>
          </a:bodyPr>
          <a:lstStyle/>
          <a:p>
            <a:pPr lvl="0">
              <a:buNone/>
            </a:pPr>
            <a:r>
              <a:rPr lang="en-US" sz="2800" dirty="0" smtClean="0"/>
              <a:t>  The </a:t>
            </a:r>
            <a:r>
              <a:rPr lang="en-US" sz="2800" dirty="0" smtClean="0"/>
              <a:t>revised Bloom’s Taxonomy meets the needs of today’s classroom.</a:t>
            </a:r>
          </a:p>
          <a:p>
            <a:pPr lvl="0">
              <a:buNone/>
            </a:pPr>
            <a:endParaRPr lang="en-US" sz="2800" dirty="0" smtClean="0"/>
          </a:p>
          <a:p>
            <a:pPr>
              <a:buNone/>
            </a:pPr>
            <a:r>
              <a:rPr lang="en-US" sz="2800" dirty="0" smtClean="0"/>
              <a:t>  The </a:t>
            </a:r>
            <a:r>
              <a:rPr lang="en-US" sz="2800" dirty="0" smtClean="0"/>
              <a:t>Revised Bloom’s Taxonomy Table provides a clear, concise visual representation of the alignment between standards and educational goals, objectives, products, and activities.</a:t>
            </a:r>
          </a:p>
          <a:p>
            <a:pPr lvl="0"/>
            <a:endParaRPr lang="en-US" sz="2800" dirty="0" smtClean="0"/>
          </a:p>
          <a:p>
            <a:pPr>
              <a:buNone/>
            </a:pPr>
            <a:r>
              <a:rPr lang="en-US" sz="2800" dirty="0" smtClean="0"/>
              <a:t>   Today's </a:t>
            </a:r>
            <a:r>
              <a:rPr lang="en-US" sz="2800" dirty="0" smtClean="0"/>
              <a:t>teachers must make tough decisions with clear alignment of educational objectives </a:t>
            </a:r>
            <a:r>
              <a:rPr lang="en-US" dirty="0" smtClean="0"/>
              <a:t>meeting local, state, and national standards. </a:t>
            </a:r>
          </a:p>
          <a:p>
            <a:pPr lvl="0"/>
            <a:endParaRPr lang="en-US" sz="3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Importance of Bloom’s Taxonomy </a:t>
            </a:r>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133600"/>
            <a:ext cx="8534400" cy="2133600"/>
          </a:xfrm>
          <a:effectLst>
            <a:outerShdw blurRad="50800" dist="38100" dir="2700000" algn="tl" rotWithShape="0">
              <a:prstClr val="black">
                <a:alpha val="40000"/>
              </a:prstClr>
            </a:outerShdw>
          </a:effectLst>
        </p:spPr>
        <p:txBody>
          <a:bodyPr>
            <a:normAutofit/>
          </a:bodyPr>
          <a:lstStyle/>
          <a:p>
            <a:pPr lvl="0">
              <a:buNone/>
            </a:pPr>
            <a:r>
              <a:rPr lang="en-US" sz="2800" dirty="0" smtClean="0"/>
              <a:t>   Practical </a:t>
            </a:r>
            <a:r>
              <a:rPr lang="en-US" sz="2800" dirty="0" smtClean="0"/>
              <a:t>example of how to use the six levels of the Revised Bloom’s Taxonomy can be applied to the story of Goldilocks and the Three Bears.</a:t>
            </a:r>
          </a:p>
          <a:p>
            <a:pPr lvl="0">
              <a:buNone/>
            </a:pPr>
            <a:endParaRPr lang="en-US" sz="2800" dirty="0" smtClean="0"/>
          </a:p>
          <a:p>
            <a:pPr lvl="1"/>
            <a:endParaRPr lang="en-US" dirty="0" smtClean="0"/>
          </a:p>
          <a:p>
            <a:pPr lvl="0">
              <a:buNone/>
            </a:pPr>
            <a:endParaRPr lang="en-US" sz="3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Importance of Bloom’s Taxonomy </a:t>
            </a:r>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133600"/>
            <a:ext cx="8534400" cy="2133600"/>
          </a:xfrm>
          <a:effectLst>
            <a:outerShdw blurRad="50800" dist="38100" dir="2700000" algn="tl" rotWithShape="0">
              <a:prstClr val="black">
                <a:alpha val="40000"/>
              </a:prstClr>
            </a:outerShdw>
          </a:effectLst>
        </p:spPr>
        <p:txBody>
          <a:bodyPr>
            <a:normAutofit/>
          </a:bodyPr>
          <a:lstStyle/>
          <a:p>
            <a:pPr lvl="0">
              <a:buNone/>
            </a:pPr>
            <a:r>
              <a:rPr lang="en-US" sz="2800" dirty="0" smtClean="0"/>
              <a:t>   Practical </a:t>
            </a:r>
            <a:r>
              <a:rPr lang="en-US" sz="2800" dirty="0" smtClean="0"/>
              <a:t>example of how to use the six levels of the Revised Bloom’s Taxonomy can be applied to the story of Goldilocks and the Three Bears.</a:t>
            </a:r>
          </a:p>
          <a:p>
            <a:pPr lvl="0">
              <a:buNone/>
            </a:pPr>
            <a:endParaRPr lang="en-US" sz="2800" dirty="0" smtClean="0"/>
          </a:p>
          <a:p>
            <a:pPr lvl="1"/>
            <a:endParaRPr lang="en-US" dirty="0" smtClean="0"/>
          </a:p>
          <a:p>
            <a:pPr lvl="0">
              <a:buNone/>
            </a:pPr>
            <a:endParaRPr lang="en-US" sz="3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Importance of Bloom’s Taxonomy </a:t>
            </a:r>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219200"/>
            <a:ext cx="8534400" cy="4800600"/>
          </a:xfrm>
          <a:effectLst>
            <a:outerShdw blurRad="50800" dist="38100" dir="2700000" algn="tl" rotWithShape="0">
              <a:prstClr val="black">
                <a:alpha val="40000"/>
              </a:prstClr>
            </a:outerShdw>
          </a:effectLst>
        </p:spPr>
        <p:txBody>
          <a:bodyPr>
            <a:normAutofit fontScale="62500" lnSpcReduction="20000"/>
          </a:bodyPr>
          <a:lstStyle/>
          <a:p>
            <a:pPr lvl="0">
              <a:buNone/>
            </a:pPr>
            <a:endParaRPr lang="en-US" sz="2800" dirty="0" smtClean="0"/>
          </a:p>
          <a:p>
            <a:r>
              <a:rPr lang="en-US" sz="3400" b="1" dirty="0" smtClean="0"/>
              <a:t>Remember</a:t>
            </a:r>
            <a:r>
              <a:rPr lang="en-US" sz="3400" dirty="0" smtClean="0"/>
              <a:t>: Describe where Goldilocks lived.</a:t>
            </a:r>
          </a:p>
          <a:p>
            <a:pPr>
              <a:buNone/>
            </a:pPr>
            <a:r>
              <a:rPr lang="en-US" sz="3400" dirty="0" smtClean="0"/>
              <a:t> </a:t>
            </a:r>
          </a:p>
          <a:p>
            <a:r>
              <a:rPr lang="en-US" sz="3400" b="1" dirty="0" smtClean="0"/>
              <a:t>Understand</a:t>
            </a:r>
            <a:r>
              <a:rPr lang="en-US" sz="3400" dirty="0" smtClean="0"/>
              <a:t>: Summarize what the Goldilocks story was about. </a:t>
            </a:r>
          </a:p>
          <a:p>
            <a:pPr>
              <a:buNone/>
            </a:pPr>
            <a:endParaRPr lang="en-US" sz="3400" dirty="0" smtClean="0"/>
          </a:p>
          <a:p>
            <a:r>
              <a:rPr lang="en-US" sz="3400" b="1" dirty="0" smtClean="0"/>
              <a:t>Apply</a:t>
            </a:r>
            <a:r>
              <a:rPr lang="en-US" sz="3400" dirty="0" smtClean="0"/>
              <a:t>: Construct a theory as to why Goldilocks went into the house. </a:t>
            </a:r>
          </a:p>
          <a:p>
            <a:pPr>
              <a:buNone/>
            </a:pPr>
            <a:endParaRPr lang="en-US" sz="3400" dirty="0" smtClean="0"/>
          </a:p>
          <a:p>
            <a:r>
              <a:rPr lang="en-US" sz="3400" b="1" dirty="0" smtClean="0"/>
              <a:t>Analyze</a:t>
            </a:r>
            <a:r>
              <a:rPr lang="en-US" sz="3400" dirty="0" smtClean="0"/>
              <a:t>: Differentiate between how Goldilocks reacted and how you would react in each story event. </a:t>
            </a:r>
          </a:p>
          <a:p>
            <a:pPr>
              <a:buNone/>
            </a:pPr>
            <a:endParaRPr lang="en-US" sz="3400" dirty="0" smtClean="0"/>
          </a:p>
          <a:p>
            <a:r>
              <a:rPr lang="en-US" sz="3400" b="1" dirty="0" smtClean="0"/>
              <a:t>Evaluate</a:t>
            </a:r>
            <a:r>
              <a:rPr lang="en-US" sz="3400" dirty="0" smtClean="0"/>
              <a:t>: Assess whether or not you think this really happened to Goldilocks. </a:t>
            </a:r>
          </a:p>
          <a:p>
            <a:pPr>
              <a:buNone/>
            </a:pPr>
            <a:endParaRPr lang="en-US" sz="3400" dirty="0" smtClean="0"/>
          </a:p>
          <a:p>
            <a:r>
              <a:rPr lang="en-US" sz="3400" b="1" dirty="0" smtClean="0"/>
              <a:t>Create</a:t>
            </a:r>
            <a:r>
              <a:rPr lang="en-US" sz="3400" dirty="0" smtClean="0"/>
              <a:t>: Compose a song, skit, poem, or rap to convey the Goldilocks story in a new form. </a:t>
            </a:r>
          </a:p>
          <a:p>
            <a:pPr lvl="1"/>
            <a:endParaRPr lang="en-US" dirty="0" smtClean="0"/>
          </a:p>
          <a:p>
            <a:pPr lvl="0">
              <a:buNone/>
            </a:pPr>
            <a:endParaRPr lang="en-US" sz="3200" dirty="0" smtClean="0"/>
          </a:p>
        </p:txBody>
      </p:sp>
      <p:sp>
        <p:nvSpPr>
          <p:cNvPr id="3" name="Title 2"/>
          <p:cNvSpPr>
            <a:spLocks noGrp="1"/>
          </p:cNvSpPr>
          <p:nvPr>
            <p:ph type="title"/>
          </p:nvPr>
        </p:nvSpPr>
        <p:spPr>
          <a:xfrm>
            <a:off x="457200" y="152400"/>
            <a:ext cx="8229600" cy="838200"/>
          </a:xfrm>
        </p:spPr>
        <p:txBody>
          <a:bodyPr/>
          <a:lstStyle/>
          <a:p>
            <a:pPr algn="ctr"/>
            <a:r>
              <a:rPr lang="en-US" dirty="0" smtClean="0"/>
              <a:t>Importance of Bloom’s Taxonomy </a:t>
            </a:r>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p:txBody>
      </p:sp>
      <p:sp>
        <p:nvSpPr>
          <p:cNvPr id="3" name="Title 2"/>
          <p:cNvSpPr>
            <a:spLocks noGrp="1"/>
          </p:cNvSpPr>
          <p:nvPr>
            <p:ph type="ctrTitle"/>
          </p:nvPr>
        </p:nvSpPr>
        <p:spPr>
          <a:effectLst>
            <a:outerShdw blurRad="50800" dist="38100" dir="2700000" algn="tl" rotWithShape="0">
              <a:prstClr val="black">
                <a:alpha val="40000"/>
              </a:prstClr>
            </a:outerShdw>
          </a:effectLst>
        </p:spPr>
        <p:txBody>
          <a:bodyPr/>
          <a:lstStyle/>
          <a:p>
            <a:r>
              <a:rPr lang="en-US" dirty="0" smtClean="0"/>
              <a:t>Review</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effectLst>
            <a:outerShdw blurRad="50800" dist="38100" dir="2700000" algn="tl" rotWithShape="0">
              <a:prstClr val="black">
                <a:alpha val="40000"/>
              </a:prstClr>
            </a:outerShdw>
          </a:effectLst>
        </p:spPr>
        <p:txBody>
          <a:bodyPr>
            <a:normAutofit fontScale="92500" lnSpcReduction="10000"/>
          </a:bodyPr>
          <a:lstStyle/>
          <a:p>
            <a:pPr lvl="0">
              <a:buNone/>
            </a:pPr>
            <a:r>
              <a:rPr lang="en-US" dirty="0" smtClean="0"/>
              <a:t>    Bloom's Taxonomy divides educational objectives into three "domains:" Affective, Psychomotor, and Cognitive.</a:t>
            </a:r>
          </a:p>
          <a:p>
            <a:pPr>
              <a:buNone/>
            </a:pPr>
            <a:endParaRPr lang="en-US" dirty="0" smtClean="0"/>
          </a:p>
          <a:p>
            <a:pPr lvl="1">
              <a:buNone/>
            </a:pPr>
            <a:r>
              <a:rPr lang="en-US" dirty="0" smtClean="0"/>
              <a:t>    </a:t>
            </a:r>
            <a:r>
              <a:rPr lang="en-US" dirty="0" smtClean="0">
                <a:solidFill>
                  <a:schemeClr val="tx1"/>
                </a:solidFill>
              </a:rPr>
              <a:t>Skills in the </a:t>
            </a:r>
            <a:r>
              <a:rPr lang="en-US" b="1" i="1" u="sng" dirty="0" smtClean="0">
                <a:solidFill>
                  <a:schemeClr val="tx1"/>
                </a:solidFill>
              </a:rPr>
              <a:t>affective domain </a:t>
            </a:r>
            <a:r>
              <a:rPr lang="en-US" dirty="0" smtClean="0">
                <a:solidFill>
                  <a:schemeClr val="tx1"/>
                </a:solidFill>
              </a:rPr>
              <a:t>describe the way people react emotionally and their ability to feel another living thing's pain or joy.</a:t>
            </a:r>
          </a:p>
          <a:p>
            <a:pPr lvl="1">
              <a:buNone/>
            </a:pPr>
            <a:endParaRPr lang="en-US" dirty="0" smtClean="0">
              <a:solidFill>
                <a:schemeClr val="tx1"/>
              </a:solidFill>
            </a:endParaRPr>
          </a:p>
          <a:p>
            <a:pPr lvl="1">
              <a:buNone/>
            </a:pPr>
            <a:r>
              <a:rPr lang="en-US" dirty="0" smtClean="0">
                <a:solidFill>
                  <a:schemeClr val="tx1"/>
                </a:solidFill>
              </a:rPr>
              <a:t>    Skills in the </a:t>
            </a:r>
            <a:r>
              <a:rPr lang="en-US" i="1" u="sng" dirty="0" smtClean="0">
                <a:solidFill>
                  <a:schemeClr val="tx1"/>
                </a:solidFill>
              </a:rPr>
              <a:t>psychomotor domain </a:t>
            </a:r>
            <a:r>
              <a:rPr lang="en-US" dirty="0" smtClean="0">
                <a:solidFill>
                  <a:schemeClr val="tx1"/>
                </a:solidFill>
              </a:rPr>
              <a:t>describe the ability to physically manipulate a tool or instrument like a hand or a hammer.</a:t>
            </a:r>
          </a:p>
          <a:p>
            <a:pPr lvl="1">
              <a:buNone/>
            </a:pPr>
            <a:endParaRPr lang="en-US" dirty="0" smtClean="0">
              <a:solidFill>
                <a:schemeClr val="tx1"/>
              </a:solidFill>
            </a:endParaRPr>
          </a:p>
          <a:p>
            <a:pPr lvl="1">
              <a:buNone/>
            </a:pPr>
            <a:r>
              <a:rPr lang="en-US" dirty="0" smtClean="0">
                <a:solidFill>
                  <a:schemeClr val="tx1"/>
                </a:solidFill>
              </a:rPr>
              <a:t>    Skills in the </a:t>
            </a:r>
            <a:r>
              <a:rPr lang="en-US" b="1" i="1" u="sng" dirty="0" smtClean="0">
                <a:solidFill>
                  <a:schemeClr val="tx1"/>
                </a:solidFill>
              </a:rPr>
              <a:t>cognitive domain </a:t>
            </a:r>
            <a:r>
              <a:rPr lang="en-US" dirty="0" smtClean="0">
                <a:solidFill>
                  <a:schemeClr val="tx1"/>
                </a:solidFill>
              </a:rPr>
              <a:t>revolve around knowledge, comprehension, and critical thinking of a particular topic.</a:t>
            </a:r>
          </a:p>
          <a:p>
            <a:endParaRPr lang="en-US" dirty="0"/>
          </a:p>
        </p:txBody>
      </p:sp>
      <p:sp>
        <p:nvSpPr>
          <p:cNvPr id="3" name="Title 2"/>
          <p:cNvSpPr>
            <a:spLocks noGrp="1"/>
          </p:cNvSpPr>
          <p:nvPr>
            <p:ph type="title"/>
          </p:nvPr>
        </p:nvSpPr>
        <p:spPr>
          <a:effectLst>
            <a:outerShdw blurRad="50800" dist="38100" dir="2700000" algn="tl" rotWithShape="0">
              <a:prstClr val="black">
                <a:alpha val="40000"/>
              </a:prstClr>
            </a:outerShdw>
          </a:effectLst>
        </p:spPr>
        <p:txBody>
          <a:bodyPr/>
          <a:lstStyle/>
          <a:p>
            <a:pPr algn="ctr"/>
            <a:r>
              <a:rPr lang="en-US" dirty="0" smtClean="0"/>
              <a:t>What is Bloom’s Taxonomy</a:t>
            </a:r>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09600" y="990600"/>
            <a:ext cx="7772400" cy="1143000"/>
          </a:xfrm>
          <a:effectLst>
            <a:outerShdw blurRad="50800" dist="38100" dir="2700000" algn="tl" rotWithShape="0">
              <a:prstClr val="black">
                <a:alpha val="40000"/>
              </a:prstClr>
            </a:outerShdw>
          </a:effectLst>
        </p:spPr>
        <p:txBody>
          <a:bodyPr>
            <a:normAutofit fontScale="90000"/>
          </a:bodyPr>
          <a:lstStyle/>
          <a:p>
            <a:r>
              <a:rPr lang="en-US" sz="4000" dirty="0"/>
              <a:t>What was the central focus of Bloom’s life work?</a:t>
            </a:r>
          </a:p>
        </p:txBody>
      </p:sp>
      <p:sp>
        <p:nvSpPr>
          <p:cNvPr id="3075" name="Rectangle 3"/>
          <p:cNvSpPr>
            <a:spLocks noGrp="1" noChangeArrowheads="1"/>
          </p:cNvSpPr>
          <p:nvPr>
            <p:ph type="body" idx="1"/>
          </p:nvPr>
        </p:nvSpPr>
        <p:spPr>
          <a:xfrm>
            <a:off x="533400" y="2362200"/>
            <a:ext cx="7772400" cy="4114800"/>
          </a:xfrm>
          <a:noFill/>
        </p:spPr>
        <p:txBody>
          <a:bodyPr/>
          <a:lstStyle/>
          <a:p>
            <a:pPr marL="609600" indent="-609600">
              <a:buFont typeface="Arial" charset="0"/>
              <a:buAutoNum type="alphaLcPeriod"/>
            </a:pPr>
            <a:r>
              <a:rPr lang="en-US" sz="3400" dirty="0">
                <a:solidFill>
                  <a:schemeClr val="tx2"/>
                </a:solidFill>
                <a:hlinkClick r:id="rId3" action="ppaction://hlinksldjump"/>
              </a:rPr>
              <a:t>Creating a diagram to organize his six levels of thought</a:t>
            </a:r>
            <a:endParaRPr lang="en-US" sz="3400" dirty="0">
              <a:solidFill>
                <a:schemeClr val="tx2"/>
              </a:solidFill>
            </a:endParaRPr>
          </a:p>
          <a:p>
            <a:pPr marL="609600" indent="-609600">
              <a:buFont typeface="Arial" charset="0"/>
              <a:buAutoNum type="alphaLcPeriod"/>
            </a:pPr>
            <a:r>
              <a:rPr lang="en-US" sz="3400" dirty="0">
                <a:solidFill>
                  <a:schemeClr val="tx2"/>
                </a:solidFill>
                <a:hlinkClick r:id="rId4" action="ppaction://hlinksldjump"/>
              </a:rPr>
              <a:t>Improving student learning</a:t>
            </a:r>
            <a:endParaRPr lang="en-US" sz="3400" dirty="0">
              <a:solidFill>
                <a:schemeClr val="tx2"/>
              </a:solidFill>
            </a:endParaRPr>
          </a:p>
          <a:p>
            <a:pPr marL="609600" indent="-609600">
              <a:buFont typeface="Arial" charset="0"/>
              <a:buAutoNum type="alphaLcPeriod"/>
            </a:pPr>
            <a:r>
              <a:rPr lang="en-US" sz="3400" dirty="0">
                <a:solidFill>
                  <a:schemeClr val="tx2"/>
                </a:solidFill>
                <a:hlinkClick r:id="rId3" action="ppaction://hlinksldjump"/>
              </a:rPr>
              <a:t>Classifying the affective and psychomotor domains</a:t>
            </a:r>
            <a:endParaRPr lang="en-US" sz="3400" dirty="0">
              <a:solidFill>
                <a:schemeClr val="tx2"/>
              </a:solidFill>
            </a:endParaRPr>
          </a:p>
          <a:p>
            <a:pPr marL="609600" indent="-609600"/>
            <a:endParaRPr lang="en-US" dirty="0"/>
          </a:p>
        </p:txBody>
      </p:sp>
      <p:pic>
        <p:nvPicPr>
          <p:cNvPr id="3076" name="Picture 4" descr="MCj02332640000[1]"/>
          <p:cNvPicPr>
            <a:picLocks noChangeAspect="1" noChangeArrowheads="1"/>
          </p:cNvPicPr>
          <p:nvPr/>
        </p:nvPicPr>
        <p:blipFill>
          <a:blip r:embed="rId5" cstate="print"/>
          <a:srcRect/>
          <a:stretch>
            <a:fillRect/>
          </a:stretch>
        </p:blipFill>
        <p:spPr bwMode="auto">
          <a:xfrm>
            <a:off x="6019800" y="4800600"/>
            <a:ext cx="2566988" cy="1812925"/>
          </a:xfrm>
          <a:prstGeom prst="rect">
            <a:avLst/>
          </a:prstGeom>
          <a:noFill/>
        </p:spPr>
      </p:pic>
      <p:sp>
        <p:nvSpPr>
          <p:cNvPr id="3077" name="Text Box 5"/>
          <p:cNvSpPr txBox="1">
            <a:spLocks noChangeArrowheads="1"/>
          </p:cNvSpPr>
          <p:nvPr/>
        </p:nvSpPr>
        <p:spPr bwMode="auto">
          <a:xfrm>
            <a:off x="3870325" y="268288"/>
            <a:ext cx="1006475" cy="457200"/>
          </a:xfrm>
          <a:prstGeom prst="rect">
            <a:avLst/>
          </a:prstGeom>
          <a:noFill/>
          <a:ln w="9525">
            <a:noFill/>
            <a:miter lim="800000"/>
            <a:headEnd/>
            <a:tailEnd/>
          </a:ln>
        </p:spPr>
        <p:txBody>
          <a:bodyPr>
            <a:spAutoFit/>
          </a:bodyPr>
          <a:lstStyle/>
          <a:p>
            <a:endParaRPr lang="en-US" dirty="0"/>
          </a:p>
        </p:txBody>
      </p:sp>
      <p:sp>
        <p:nvSpPr>
          <p:cNvPr id="3078" name="WordArt 6"/>
          <p:cNvSpPr>
            <a:spLocks noChangeArrowheads="1" noChangeShapeType="1" noTextEdit="1"/>
          </p:cNvSpPr>
          <p:nvPr/>
        </p:nvSpPr>
        <p:spPr bwMode="auto">
          <a:xfrm>
            <a:off x="4343400" y="381000"/>
            <a:ext cx="203200" cy="635000"/>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solidFill>
                  <a:schemeClr val="bg2"/>
                </a:solidFill>
                <a:effectLst>
                  <a:outerShdw dist="45791" dir="2021404" algn="ctr" rotWithShape="0">
                    <a:srgbClr val="C0C0C0"/>
                  </a:outerShdw>
                </a:effectLst>
                <a:latin typeface="Comic Sans MS"/>
              </a:rPr>
              <a:t>1</a:t>
            </a:r>
          </a:p>
        </p:txBody>
      </p:sp>
    </p:spTree>
  </p:cSld>
  <p:clrMapOvr>
    <a:masterClrMapping/>
  </p:clrMapOvr>
  <p:transition advClick="0"/>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MCj02330200000[1]"/>
          <p:cNvPicPr>
            <a:picLocks noChangeAspect="1" noChangeArrowheads="1"/>
          </p:cNvPicPr>
          <p:nvPr/>
        </p:nvPicPr>
        <p:blipFill>
          <a:blip r:embed="rId3" cstate="print"/>
          <a:srcRect/>
          <a:stretch>
            <a:fillRect/>
          </a:stretch>
        </p:blipFill>
        <p:spPr bwMode="auto">
          <a:xfrm>
            <a:off x="6019800" y="5181600"/>
            <a:ext cx="1452563" cy="1476375"/>
          </a:xfrm>
          <a:prstGeom prst="rect">
            <a:avLst/>
          </a:prstGeom>
          <a:noFill/>
        </p:spPr>
      </p:pic>
      <p:sp>
        <p:nvSpPr>
          <p:cNvPr id="4098" name="Rectangle 2"/>
          <p:cNvSpPr>
            <a:spLocks noGrp="1" noChangeArrowheads="1"/>
          </p:cNvSpPr>
          <p:nvPr>
            <p:ph type="title"/>
          </p:nvPr>
        </p:nvSpPr>
        <p:spPr>
          <a:xfrm>
            <a:off x="762000" y="1371600"/>
            <a:ext cx="7772400" cy="1143000"/>
          </a:xfrm>
        </p:spPr>
        <p:txBody>
          <a:bodyPr>
            <a:normAutofit fontScale="90000"/>
          </a:bodyPr>
          <a:lstStyle/>
          <a:p>
            <a:r>
              <a:rPr lang="en-US" altLang="zh-CN" sz="3600" dirty="0">
                <a:solidFill>
                  <a:schemeClr val="tx1"/>
                </a:solidFill>
                <a:ea typeface="宋体" pitchFamily="2" charset="-122"/>
              </a:rPr>
              <a:t>Which of the following is NOT a benefit of Bloom’s Taxonomy?</a:t>
            </a:r>
            <a:endParaRPr lang="en-US" sz="4000" dirty="0">
              <a:solidFill>
                <a:schemeClr val="tx1"/>
              </a:solidFill>
              <a:ea typeface="宋体" pitchFamily="2" charset="-122"/>
            </a:endParaRPr>
          </a:p>
        </p:txBody>
      </p:sp>
      <p:sp>
        <p:nvSpPr>
          <p:cNvPr id="4099" name="Rectangle 3"/>
          <p:cNvSpPr>
            <a:spLocks noGrp="1" noChangeArrowheads="1"/>
          </p:cNvSpPr>
          <p:nvPr>
            <p:ph type="body" idx="1"/>
          </p:nvPr>
        </p:nvSpPr>
        <p:spPr>
          <a:xfrm>
            <a:off x="381000" y="2667000"/>
            <a:ext cx="8153400" cy="3352800"/>
          </a:xfrm>
          <a:noFill/>
        </p:spPr>
        <p:txBody>
          <a:bodyPr/>
          <a:lstStyle/>
          <a:p>
            <a:pPr marL="533400" indent="-533400">
              <a:lnSpc>
                <a:spcPct val="90000"/>
              </a:lnSpc>
              <a:buFont typeface="Arial" charset="0"/>
              <a:buAutoNum type="alphaLcPeriod"/>
            </a:pPr>
            <a:r>
              <a:rPr lang="en-US" sz="2800" dirty="0">
                <a:hlinkClick r:id="rId4" action="ppaction://hlinksldjump"/>
              </a:rPr>
              <a:t>It creates common ground for discussions about educational goals and objectives.</a:t>
            </a:r>
            <a:endParaRPr lang="en-US" sz="2800" dirty="0"/>
          </a:p>
          <a:p>
            <a:pPr marL="533400" indent="-533400">
              <a:lnSpc>
                <a:spcPct val="90000"/>
              </a:lnSpc>
              <a:buFont typeface="Arial" charset="0"/>
              <a:buAutoNum type="alphaLcPeriod"/>
            </a:pPr>
            <a:r>
              <a:rPr lang="en-US" sz="2800" dirty="0">
                <a:hlinkClick r:id="rId4" action="ppaction://hlinksldjump"/>
              </a:rPr>
              <a:t>It helps ensure the alignment of objectives with standards and assessments.</a:t>
            </a:r>
            <a:endParaRPr lang="en-US" sz="2800" dirty="0"/>
          </a:p>
          <a:p>
            <a:pPr marL="533400" indent="-533400">
              <a:lnSpc>
                <a:spcPct val="90000"/>
              </a:lnSpc>
              <a:buFont typeface="Arial" charset="0"/>
              <a:buAutoNum type="alphaLcPeriod"/>
            </a:pPr>
            <a:r>
              <a:rPr lang="en-US" sz="2800" dirty="0">
                <a:hlinkClick r:id="rId5" action="ppaction://hlinksldjump"/>
              </a:rPr>
              <a:t>It is sufficient as the only model teachers need to use to be successful</a:t>
            </a:r>
            <a:r>
              <a:rPr lang="en-US" sz="3000" dirty="0">
                <a:hlinkClick r:id="rId5" action="ppaction://hlinksldjump"/>
              </a:rPr>
              <a:t>.</a:t>
            </a:r>
            <a:endParaRPr lang="en-US" sz="3000" dirty="0"/>
          </a:p>
          <a:p>
            <a:pPr marL="533400" indent="-533400">
              <a:lnSpc>
                <a:spcPct val="90000"/>
              </a:lnSpc>
            </a:pPr>
            <a:endParaRPr lang="en-US" sz="3000" dirty="0"/>
          </a:p>
        </p:txBody>
      </p:sp>
      <p:sp>
        <p:nvSpPr>
          <p:cNvPr id="4101" name="WordArt 5"/>
          <p:cNvSpPr>
            <a:spLocks noChangeArrowheads="1" noChangeShapeType="1" noTextEdit="1"/>
          </p:cNvSpPr>
          <p:nvPr/>
        </p:nvSpPr>
        <p:spPr bwMode="auto">
          <a:xfrm>
            <a:off x="4343400" y="381000"/>
            <a:ext cx="457200" cy="609600"/>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solidFill>
                  <a:srgbClr val="808080"/>
                </a:solidFill>
                <a:effectLst>
                  <a:outerShdw dist="45791" dir="2021404" algn="ctr" rotWithShape="0">
                    <a:srgbClr val="C0C0C0"/>
                  </a:outerShdw>
                </a:effectLst>
                <a:latin typeface="Comic Sans MS"/>
              </a:rPr>
              <a:t>2</a:t>
            </a:r>
          </a:p>
        </p:txBody>
      </p:sp>
    </p:spTree>
  </p:cSld>
  <p:clrMapOvr>
    <a:masterClrMapping/>
  </p:clrMapOvr>
  <p:transition advClick="0"/>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533400" y="1295400"/>
            <a:ext cx="7772400" cy="3048000"/>
          </a:xfrm>
          <a:noFill/>
          <a:effectLst>
            <a:outerShdw blurRad="50800" dist="38100" dir="2700000" algn="tl" rotWithShape="0">
              <a:prstClr val="black">
                <a:alpha val="40000"/>
              </a:prstClr>
            </a:outerShdw>
          </a:effectLst>
        </p:spPr>
        <p:txBody>
          <a:bodyPr/>
          <a:lstStyle/>
          <a:p>
            <a:r>
              <a:rPr lang="en-US" sz="2800" dirty="0">
                <a:solidFill>
                  <a:schemeClr val="tx1"/>
                </a:solidFill>
              </a:rPr>
              <a:t>Mrs. Macintosh wants her students to compare and contrast two Native American folktales and the cultures each represents. At which level of thought is Mrs. Macintosh asking her students to work according to Bloom’s Taxonomy?</a:t>
            </a:r>
            <a:r>
              <a:rPr lang="en-US" sz="2600" dirty="0">
                <a:solidFill>
                  <a:schemeClr val="tx1"/>
                </a:solidFill>
              </a:rPr>
              <a:t/>
            </a:r>
            <a:br>
              <a:rPr lang="en-US" sz="2600" dirty="0">
                <a:solidFill>
                  <a:schemeClr val="tx1"/>
                </a:solidFill>
              </a:rPr>
            </a:br>
            <a:endParaRPr lang="en-US" sz="3200" dirty="0">
              <a:solidFill>
                <a:schemeClr val="tx1"/>
              </a:solidFill>
            </a:endParaRPr>
          </a:p>
        </p:txBody>
      </p:sp>
      <p:sp>
        <p:nvSpPr>
          <p:cNvPr id="5123" name="Rectangle 3"/>
          <p:cNvSpPr>
            <a:spLocks noGrp="1" noChangeArrowheads="1"/>
          </p:cNvSpPr>
          <p:nvPr>
            <p:ph type="body" idx="1"/>
          </p:nvPr>
        </p:nvSpPr>
        <p:spPr>
          <a:xfrm>
            <a:off x="685800" y="3962400"/>
            <a:ext cx="4800600" cy="2590800"/>
          </a:xfrm>
          <a:noFill/>
        </p:spPr>
        <p:txBody>
          <a:bodyPr/>
          <a:lstStyle/>
          <a:p>
            <a:pPr marL="609600" indent="-609600">
              <a:lnSpc>
                <a:spcPct val="90000"/>
              </a:lnSpc>
              <a:spcBef>
                <a:spcPct val="50000"/>
              </a:spcBef>
              <a:buFontTx/>
              <a:buAutoNum type="alphaLcPeriod"/>
            </a:pPr>
            <a:r>
              <a:rPr lang="en-US" sz="2800" dirty="0">
                <a:hlinkClick r:id="rId3" action="ppaction://hlinksldjump"/>
              </a:rPr>
              <a:t>Remembering</a:t>
            </a:r>
            <a:endParaRPr lang="en-US" sz="2800" dirty="0"/>
          </a:p>
          <a:p>
            <a:pPr marL="609600" indent="-609600">
              <a:lnSpc>
                <a:spcPct val="90000"/>
              </a:lnSpc>
              <a:spcBef>
                <a:spcPct val="50000"/>
              </a:spcBef>
              <a:buFontTx/>
              <a:buAutoNum type="alphaLcPeriod"/>
            </a:pPr>
            <a:r>
              <a:rPr lang="en-US" sz="2800" dirty="0">
                <a:hlinkClick r:id="rId3" action="ppaction://hlinksldjump"/>
              </a:rPr>
              <a:t>Understanding</a:t>
            </a:r>
            <a:endParaRPr lang="en-US" sz="2800" dirty="0"/>
          </a:p>
          <a:p>
            <a:pPr marL="609600" indent="-609600">
              <a:lnSpc>
                <a:spcPct val="90000"/>
              </a:lnSpc>
              <a:spcBef>
                <a:spcPct val="50000"/>
              </a:spcBef>
              <a:buFontTx/>
              <a:buAutoNum type="alphaLcPeriod"/>
            </a:pPr>
            <a:r>
              <a:rPr lang="en-US" sz="2800" dirty="0">
                <a:hlinkClick r:id="rId4" action="ppaction://hlinksldjump"/>
              </a:rPr>
              <a:t>Analyzing</a:t>
            </a:r>
            <a:endParaRPr lang="en-US" sz="2800" dirty="0"/>
          </a:p>
          <a:p>
            <a:pPr marL="609600" indent="-609600">
              <a:lnSpc>
                <a:spcPct val="90000"/>
              </a:lnSpc>
            </a:pPr>
            <a:endParaRPr lang="en-US" dirty="0"/>
          </a:p>
        </p:txBody>
      </p:sp>
      <p:pic>
        <p:nvPicPr>
          <p:cNvPr id="5124" name="Picture 4" descr="MCDD01881_0000[1]"/>
          <p:cNvPicPr>
            <a:picLocks noChangeAspect="1" noChangeArrowheads="1"/>
          </p:cNvPicPr>
          <p:nvPr/>
        </p:nvPicPr>
        <p:blipFill>
          <a:blip r:embed="rId5" cstate="print"/>
          <a:srcRect/>
          <a:stretch>
            <a:fillRect/>
          </a:stretch>
        </p:blipFill>
        <p:spPr bwMode="auto">
          <a:xfrm>
            <a:off x="5715000" y="4038600"/>
            <a:ext cx="1743075" cy="2217738"/>
          </a:xfrm>
          <a:prstGeom prst="rect">
            <a:avLst/>
          </a:prstGeom>
          <a:noFill/>
        </p:spPr>
      </p:pic>
      <p:sp>
        <p:nvSpPr>
          <p:cNvPr id="5125" name="WordArt 5"/>
          <p:cNvSpPr>
            <a:spLocks noChangeArrowheads="1" noChangeShapeType="1" noTextEdit="1"/>
          </p:cNvSpPr>
          <p:nvPr/>
        </p:nvSpPr>
        <p:spPr bwMode="auto">
          <a:xfrm>
            <a:off x="4343400" y="381000"/>
            <a:ext cx="381000" cy="685800"/>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solidFill>
                  <a:schemeClr val="bg2"/>
                </a:solidFill>
                <a:effectLst>
                  <a:outerShdw dist="45791" dir="2021404" algn="ctr" rotWithShape="0">
                    <a:srgbClr val="C0C0C0"/>
                  </a:outerShdw>
                </a:effectLst>
                <a:latin typeface="Comic Sans MS"/>
              </a:rPr>
              <a:t>3</a:t>
            </a:r>
          </a:p>
        </p:txBody>
      </p:sp>
    </p:spTree>
  </p:cSld>
  <p:clrMapOvr>
    <a:masterClrMapping/>
  </p:clrMapOvr>
  <p:transition advClick="0"/>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1371600"/>
            <a:ext cx="7772400" cy="2667000"/>
          </a:xfrm>
          <a:effectLst>
            <a:outerShdw blurRad="50800" dist="38100" dir="2700000" algn="tl" rotWithShape="0">
              <a:prstClr val="black">
                <a:alpha val="40000"/>
              </a:prstClr>
            </a:outerShdw>
          </a:effectLst>
        </p:spPr>
        <p:txBody>
          <a:bodyPr/>
          <a:lstStyle/>
          <a:p>
            <a:r>
              <a:rPr lang="en-US" sz="3000" dirty="0">
                <a:solidFill>
                  <a:schemeClr val="tx1"/>
                </a:solidFill>
              </a:rPr>
              <a:t>Mrs. Smith has asked her students to classify the items in a diagram as living or nonliving. At what level of Bloom’s Taxonomy is she having her students think?</a:t>
            </a:r>
            <a:br>
              <a:rPr lang="en-US" sz="3000" dirty="0">
                <a:solidFill>
                  <a:schemeClr val="tx1"/>
                </a:solidFill>
              </a:rPr>
            </a:br>
            <a:endParaRPr lang="en-US" sz="3000" dirty="0">
              <a:solidFill>
                <a:schemeClr val="tx1"/>
              </a:solidFill>
            </a:endParaRPr>
          </a:p>
        </p:txBody>
      </p:sp>
      <p:sp>
        <p:nvSpPr>
          <p:cNvPr id="6147" name="Rectangle 3"/>
          <p:cNvSpPr>
            <a:spLocks noGrp="1" noChangeArrowheads="1"/>
          </p:cNvSpPr>
          <p:nvPr>
            <p:ph type="body" idx="1"/>
          </p:nvPr>
        </p:nvSpPr>
        <p:spPr>
          <a:xfrm>
            <a:off x="685800" y="3733800"/>
            <a:ext cx="4572000" cy="2514600"/>
          </a:xfrm>
        </p:spPr>
        <p:txBody>
          <a:bodyPr/>
          <a:lstStyle/>
          <a:p>
            <a:pPr marL="609600" indent="-609600" eaLnBrk="0" hangingPunct="0">
              <a:lnSpc>
                <a:spcPct val="90000"/>
              </a:lnSpc>
              <a:spcBef>
                <a:spcPct val="50000"/>
              </a:spcBef>
              <a:buFont typeface="Arial" charset="0"/>
              <a:buAutoNum type="alphaLcPeriod"/>
            </a:pPr>
            <a:r>
              <a:rPr lang="en-US" sz="3000" dirty="0">
                <a:hlinkClick r:id="rId3" action="ppaction://hlinksldjump"/>
              </a:rPr>
              <a:t>Understanding</a:t>
            </a:r>
            <a:endParaRPr lang="en-US" sz="3000" dirty="0"/>
          </a:p>
          <a:p>
            <a:pPr marL="609600" indent="-609600" eaLnBrk="0" hangingPunct="0">
              <a:lnSpc>
                <a:spcPct val="90000"/>
              </a:lnSpc>
              <a:spcBef>
                <a:spcPct val="50000"/>
              </a:spcBef>
              <a:buFont typeface="Arial" charset="0"/>
              <a:buAutoNum type="alphaLcPeriod"/>
            </a:pPr>
            <a:r>
              <a:rPr lang="en-US" sz="3000" dirty="0">
                <a:hlinkClick r:id="rId4" action="ppaction://hlinksldjump"/>
              </a:rPr>
              <a:t>Applying</a:t>
            </a:r>
            <a:endParaRPr lang="en-US" sz="3000" dirty="0">
              <a:solidFill>
                <a:srgbClr val="FF5050"/>
              </a:solidFill>
            </a:endParaRPr>
          </a:p>
          <a:p>
            <a:pPr marL="609600" indent="-609600" eaLnBrk="0" hangingPunct="0">
              <a:lnSpc>
                <a:spcPct val="90000"/>
              </a:lnSpc>
              <a:spcBef>
                <a:spcPct val="50000"/>
              </a:spcBef>
              <a:buFont typeface="Arial" charset="0"/>
              <a:buAutoNum type="alphaLcPeriod"/>
            </a:pPr>
            <a:r>
              <a:rPr lang="en-US" sz="3000" dirty="0">
                <a:hlinkClick r:id="rId3" action="ppaction://hlinksldjump"/>
              </a:rPr>
              <a:t>Evaluating</a:t>
            </a:r>
            <a:endParaRPr lang="en-US" sz="3000" dirty="0"/>
          </a:p>
          <a:p>
            <a:pPr marL="609600" indent="-609600">
              <a:lnSpc>
                <a:spcPct val="90000"/>
              </a:lnSpc>
            </a:pPr>
            <a:endParaRPr lang="en-US" sz="2600" dirty="0"/>
          </a:p>
        </p:txBody>
      </p:sp>
      <p:pic>
        <p:nvPicPr>
          <p:cNvPr id="6148" name="Picture 4" descr="MCj02957680000[1]"/>
          <p:cNvPicPr>
            <a:picLocks noChangeAspect="1" noChangeArrowheads="1"/>
          </p:cNvPicPr>
          <p:nvPr/>
        </p:nvPicPr>
        <p:blipFill>
          <a:blip r:embed="rId5" cstate="print"/>
          <a:srcRect/>
          <a:stretch>
            <a:fillRect/>
          </a:stretch>
        </p:blipFill>
        <p:spPr bwMode="auto">
          <a:xfrm>
            <a:off x="5562600" y="3962400"/>
            <a:ext cx="2208213" cy="2232025"/>
          </a:xfrm>
          <a:prstGeom prst="rect">
            <a:avLst/>
          </a:prstGeom>
          <a:noFill/>
        </p:spPr>
      </p:pic>
      <p:sp>
        <p:nvSpPr>
          <p:cNvPr id="6149" name="WordArt 5"/>
          <p:cNvSpPr>
            <a:spLocks noChangeArrowheads="1" noChangeShapeType="1" noTextEdit="1"/>
          </p:cNvSpPr>
          <p:nvPr/>
        </p:nvSpPr>
        <p:spPr bwMode="auto">
          <a:xfrm>
            <a:off x="4343400" y="381000"/>
            <a:ext cx="457200" cy="685800"/>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solidFill>
                  <a:srgbClr val="808080"/>
                </a:solidFill>
                <a:effectLst>
                  <a:outerShdw dist="45791" dir="2021404" algn="ctr" rotWithShape="0">
                    <a:srgbClr val="C0C0C0"/>
                  </a:outerShdw>
                </a:effectLst>
                <a:latin typeface="Comic Sans MS"/>
              </a:rPr>
              <a:t>4</a:t>
            </a:r>
          </a:p>
        </p:txBody>
      </p:sp>
    </p:spTree>
  </p:cSld>
  <p:clrMapOvr>
    <a:masterClrMapping/>
  </p:clrMapOvr>
  <p:transition advClick="0"/>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1219200"/>
            <a:ext cx="8458200" cy="1143000"/>
          </a:xfrm>
          <a:effectLst>
            <a:outerShdw blurRad="50800" dist="38100" dir="2700000" algn="tl" rotWithShape="0">
              <a:prstClr val="black">
                <a:alpha val="40000"/>
              </a:prstClr>
            </a:outerShdw>
          </a:effectLst>
        </p:spPr>
        <p:txBody>
          <a:bodyPr/>
          <a:lstStyle/>
          <a:p>
            <a:r>
              <a:rPr lang="en-US" altLang="zh-CN" sz="3200" dirty="0">
                <a:solidFill>
                  <a:schemeClr val="tx1"/>
                </a:solidFill>
                <a:ea typeface="宋体" pitchFamily="2" charset="-122"/>
              </a:rPr>
              <a:t>How has Bloom’s Taxonomy changed from its original version to the revised version?</a:t>
            </a:r>
            <a:endParaRPr lang="en-US" sz="4000" dirty="0">
              <a:solidFill>
                <a:schemeClr val="tx1"/>
              </a:solidFill>
              <a:ea typeface="宋体" pitchFamily="2" charset="-122"/>
            </a:endParaRPr>
          </a:p>
        </p:txBody>
      </p:sp>
      <p:sp>
        <p:nvSpPr>
          <p:cNvPr id="8195" name="Rectangle 3"/>
          <p:cNvSpPr>
            <a:spLocks noGrp="1" noChangeArrowheads="1"/>
          </p:cNvSpPr>
          <p:nvPr>
            <p:ph type="body" idx="1"/>
          </p:nvPr>
        </p:nvSpPr>
        <p:spPr>
          <a:xfrm>
            <a:off x="685800" y="2514600"/>
            <a:ext cx="7772400" cy="2895600"/>
          </a:xfrm>
        </p:spPr>
        <p:txBody>
          <a:bodyPr/>
          <a:lstStyle/>
          <a:p>
            <a:pPr marL="533400" indent="-533400">
              <a:buFont typeface="Arial" charset="0"/>
              <a:buAutoNum type="alphaLcPeriod"/>
            </a:pPr>
            <a:r>
              <a:rPr lang="en-US" sz="2800" dirty="0">
                <a:hlinkClick r:id="rId3" action="ppaction://hlinksldjump"/>
              </a:rPr>
              <a:t>New uses, terminology, and domain</a:t>
            </a:r>
            <a:endParaRPr lang="en-US" sz="2800" dirty="0"/>
          </a:p>
          <a:p>
            <a:pPr marL="533400" indent="-533400">
              <a:buFont typeface="Arial" charset="0"/>
              <a:buAutoNum type="alphaLcPeriod"/>
            </a:pPr>
            <a:r>
              <a:rPr lang="en-US" sz="2800" dirty="0">
                <a:hlinkClick r:id="rId4" action="ppaction://hlinksldjump"/>
              </a:rPr>
              <a:t>New terminology, structure, and emphasis</a:t>
            </a:r>
            <a:endParaRPr lang="en-US" sz="2800" dirty="0"/>
          </a:p>
          <a:p>
            <a:pPr marL="533400" indent="-533400">
              <a:buFont typeface="Arial" charset="0"/>
              <a:buAutoNum type="alphaLcPeriod"/>
            </a:pPr>
            <a:r>
              <a:rPr lang="en-US" sz="2800" dirty="0">
                <a:hlinkClick r:id="rId3" action="ppaction://hlinksldjump"/>
              </a:rPr>
              <a:t>New examples, categories, and classifications</a:t>
            </a:r>
            <a:endParaRPr lang="en-US" sz="2800" dirty="0">
              <a:solidFill>
                <a:schemeClr val="accent2"/>
              </a:solidFill>
            </a:endParaRPr>
          </a:p>
          <a:p>
            <a:pPr marL="533400" indent="-533400"/>
            <a:endParaRPr lang="en-US" sz="2800" dirty="0"/>
          </a:p>
        </p:txBody>
      </p:sp>
      <p:sp>
        <p:nvSpPr>
          <p:cNvPr id="8196" name="WordArt 4"/>
          <p:cNvSpPr>
            <a:spLocks noChangeArrowheads="1" noChangeShapeType="1" noTextEdit="1"/>
          </p:cNvSpPr>
          <p:nvPr/>
        </p:nvSpPr>
        <p:spPr bwMode="auto">
          <a:xfrm>
            <a:off x="4343400" y="381000"/>
            <a:ext cx="381000" cy="685800"/>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solidFill>
                  <a:srgbClr val="808080"/>
                </a:solidFill>
                <a:effectLst>
                  <a:outerShdw dist="45791" dir="2021404" algn="ctr" rotWithShape="0">
                    <a:srgbClr val="C0C0C0"/>
                  </a:outerShdw>
                </a:effectLst>
                <a:latin typeface="Comic Sans MS"/>
              </a:rPr>
              <a:t>5</a:t>
            </a:r>
          </a:p>
        </p:txBody>
      </p:sp>
      <p:pic>
        <p:nvPicPr>
          <p:cNvPr id="8197" name="Picture 5" descr="MCj02871480000[1]"/>
          <p:cNvPicPr>
            <a:picLocks noChangeAspect="1" noChangeArrowheads="1"/>
          </p:cNvPicPr>
          <p:nvPr/>
        </p:nvPicPr>
        <p:blipFill>
          <a:blip r:embed="rId5" cstate="print"/>
          <a:srcRect/>
          <a:stretch>
            <a:fillRect/>
          </a:stretch>
        </p:blipFill>
        <p:spPr bwMode="auto">
          <a:xfrm>
            <a:off x="5791200" y="4953000"/>
            <a:ext cx="1527175" cy="1209675"/>
          </a:xfrm>
          <a:prstGeom prst="rect">
            <a:avLst/>
          </a:prstGeom>
          <a:noFill/>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819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28600" y="1219200"/>
            <a:ext cx="8610600" cy="2667000"/>
          </a:xfrm>
          <a:effectLst>
            <a:outerShdw blurRad="50800" dist="38100" dir="2700000" algn="tl" rotWithShape="0">
              <a:prstClr val="black">
                <a:alpha val="40000"/>
              </a:prstClr>
            </a:outerShdw>
          </a:effectLst>
        </p:spPr>
        <p:txBody>
          <a:bodyPr/>
          <a:lstStyle/>
          <a:p>
            <a:r>
              <a:rPr lang="en-US" sz="2800" dirty="0">
                <a:solidFill>
                  <a:schemeClr val="tx1"/>
                </a:solidFill>
              </a:rPr>
              <a:t>Students in Mrs. McElveen’s class have been asked to read a research article and summarize it in their own words.  At which level of Bloom’s Taxonomy is she asking them to think?</a:t>
            </a:r>
            <a:br>
              <a:rPr lang="en-US" sz="2800" dirty="0">
                <a:solidFill>
                  <a:schemeClr val="tx1"/>
                </a:solidFill>
              </a:rPr>
            </a:br>
            <a:endParaRPr lang="en-US" sz="3200" dirty="0">
              <a:solidFill>
                <a:schemeClr val="tx1"/>
              </a:solidFill>
            </a:endParaRPr>
          </a:p>
        </p:txBody>
      </p:sp>
      <p:sp>
        <p:nvSpPr>
          <p:cNvPr id="9219" name="Rectangle 3"/>
          <p:cNvSpPr>
            <a:spLocks noGrp="1" noChangeArrowheads="1"/>
          </p:cNvSpPr>
          <p:nvPr>
            <p:ph type="body" idx="1"/>
          </p:nvPr>
        </p:nvSpPr>
        <p:spPr>
          <a:xfrm>
            <a:off x="685800" y="3352800"/>
            <a:ext cx="8153400" cy="2286000"/>
          </a:xfrm>
        </p:spPr>
        <p:txBody>
          <a:bodyPr/>
          <a:lstStyle/>
          <a:p>
            <a:pPr marL="533400" indent="-533400">
              <a:buFont typeface="Arial" charset="0"/>
              <a:buAutoNum type="alphaLcPeriod"/>
            </a:pPr>
            <a:r>
              <a:rPr lang="en-US" sz="2800" dirty="0">
                <a:hlinkClick r:id="rId3" action="ppaction://hlinksldjump"/>
              </a:rPr>
              <a:t>Understanding</a:t>
            </a:r>
            <a:endParaRPr lang="en-US" sz="2800" dirty="0"/>
          </a:p>
          <a:p>
            <a:pPr marL="533400" indent="-533400">
              <a:buFont typeface="Arial" charset="0"/>
              <a:buAutoNum type="alphaLcPeriod"/>
            </a:pPr>
            <a:r>
              <a:rPr lang="en-US" sz="2800" dirty="0">
                <a:hlinkClick r:id="rId4" action="ppaction://hlinksldjump"/>
              </a:rPr>
              <a:t>Remembering</a:t>
            </a:r>
            <a:endParaRPr lang="en-US" sz="2800" dirty="0"/>
          </a:p>
          <a:p>
            <a:pPr marL="533400" indent="-533400">
              <a:buFont typeface="Arial" charset="0"/>
              <a:buAutoNum type="alphaLcPeriod"/>
            </a:pPr>
            <a:r>
              <a:rPr lang="en-US" sz="2800" dirty="0">
                <a:hlinkClick r:id="rId4" action="ppaction://hlinksldjump"/>
              </a:rPr>
              <a:t>Applying</a:t>
            </a:r>
            <a:endParaRPr lang="en-US" sz="2800" dirty="0"/>
          </a:p>
        </p:txBody>
      </p:sp>
      <p:sp>
        <p:nvSpPr>
          <p:cNvPr id="9220" name="WordArt 4"/>
          <p:cNvSpPr>
            <a:spLocks noChangeArrowheads="1" noChangeShapeType="1" noTextEdit="1"/>
          </p:cNvSpPr>
          <p:nvPr/>
        </p:nvSpPr>
        <p:spPr bwMode="auto">
          <a:xfrm>
            <a:off x="4343400" y="381000"/>
            <a:ext cx="381000" cy="685800"/>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solidFill>
                  <a:schemeClr val="bg2"/>
                </a:solidFill>
                <a:effectLst>
                  <a:outerShdw dist="45791" dir="2021404" algn="ctr" rotWithShape="0">
                    <a:srgbClr val="C0C0C0"/>
                  </a:outerShdw>
                </a:effectLst>
                <a:latin typeface="Comic Sans MS"/>
              </a:rPr>
              <a:t>6</a:t>
            </a:r>
          </a:p>
        </p:txBody>
      </p:sp>
      <p:pic>
        <p:nvPicPr>
          <p:cNvPr id="9230" name="Picture 14" descr="j0236382"/>
          <p:cNvPicPr>
            <a:picLocks noChangeAspect="1" noChangeArrowheads="1" noCrop="1"/>
          </p:cNvPicPr>
          <p:nvPr/>
        </p:nvPicPr>
        <p:blipFill>
          <a:blip r:embed="rId5" cstate="print"/>
          <a:srcRect/>
          <a:stretch>
            <a:fillRect/>
          </a:stretch>
        </p:blipFill>
        <p:spPr bwMode="auto">
          <a:xfrm>
            <a:off x="6324600" y="4648200"/>
            <a:ext cx="2011363" cy="1892300"/>
          </a:xfrm>
          <a:prstGeom prst="rect">
            <a:avLst/>
          </a:prstGeom>
          <a:noFill/>
        </p:spPr>
      </p:pic>
    </p:spTree>
  </p:cSld>
  <p:clrMapOvr>
    <a:masterClrMapping/>
  </p:clrMapOvr>
  <p:transition advClick="0"/>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81000" y="990600"/>
            <a:ext cx="8305800" cy="3505200"/>
          </a:xfrm>
          <a:effectLst>
            <a:outerShdw blurRad="50800" dist="38100" dir="2700000" algn="tl" rotWithShape="0">
              <a:prstClr val="black">
                <a:alpha val="40000"/>
              </a:prstClr>
            </a:outerShdw>
          </a:effectLst>
        </p:spPr>
        <p:txBody>
          <a:bodyPr/>
          <a:lstStyle/>
          <a:p>
            <a:r>
              <a:rPr lang="en-US" sz="2800" dirty="0">
                <a:solidFill>
                  <a:schemeClr val="tx1"/>
                </a:solidFill>
              </a:rPr>
              <a:t>Mrs. Hodge has asked students to list every possible way to answer the math word problem on the board.  Then she asks them to choose the best method for solving the problem and to defend their answers. At which level of Bloom’s Taxonomy is she asking them to think?</a:t>
            </a:r>
            <a:br>
              <a:rPr lang="en-US" sz="2800" dirty="0">
                <a:solidFill>
                  <a:schemeClr val="tx1"/>
                </a:solidFill>
              </a:rPr>
            </a:br>
            <a:endParaRPr lang="en-US" sz="2800" dirty="0">
              <a:solidFill>
                <a:schemeClr val="tx1"/>
              </a:solidFill>
            </a:endParaRPr>
          </a:p>
        </p:txBody>
      </p:sp>
      <p:sp>
        <p:nvSpPr>
          <p:cNvPr id="10243" name="Rectangle 3"/>
          <p:cNvSpPr>
            <a:spLocks noGrp="1" noChangeArrowheads="1"/>
          </p:cNvSpPr>
          <p:nvPr>
            <p:ph type="body" idx="1"/>
          </p:nvPr>
        </p:nvSpPr>
        <p:spPr>
          <a:xfrm>
            <a:off x="533400" y="4267200"/>
            <a:ext cx="3962400" cy="2133600"/>
          </a:xfrm>
        </p:spPr>
        <p:txBody>
          <a:bodyPr/>
          <a:lstStyle/>
          <a:p>
            <a:pPr marL="609600" indent="-609600" eaLnBrk="0" hangingPunct="0">
              <a:spcBef>
                <a:spcPct val="50000"/>
              </a:spcBef>
              <a:buFont typeface="Arial" charset="0"/>
              <a:buAutoNum type="alphaLcPeriod"/>
            </a:pPr>
            <a:r>
              <a:rPr lang="en-US" sz="2800" dirty="0">
                <a:hlinkClick r:id="rId3" action="ppaction://hlinksldjump"/>
              </a:rPr>
              <a:t>Creating</a:t>
            </a:r>
            <a:endParaRPr lang="en-US" sz="2800" dirty="0"/>
          </a:p>
          <a:p>
            <a:pPr marL="609600" indent="-609600" eaLnBrk="0" hangingPunct="0">
              <a:spcBef>
                <a:spcPct val="50000"/>
              </a:spcBef>
              <a:buFont typeface="Arial" charset="0"/>
              <a:buAutoNum type="alphaLcPeriod"/>
            </a:pPr>
            <a:r>
              <a:rPr lang="en-US" sz="2800" dirty="0">
                <a:hlinkClick r:id="rId3" action="ppaction://hlinksldjump"/>
              </a:rPr>
              <a:t>Analyzing</a:t>
            </a:r>
            <a:endParaRPr lang="en-US" sz="2800" dirty="0"/>
          </a:p>
          <a:p>
            <a:pPr marL="609600" indent="-609600" eaLnBrk="0" hangingPunct="0">
              <a:spcBef>
                <a:spcPct val="50000"/>
              </a:spcBef>
              <a:buFont typeface="Arial" charset="0"/>
              <a:buAutoNum type="alphaLcPeriod"/>
            </a:pPr>
            <a:r>
              <a:rPr lang="en-US" sz="2800" dirty="0">
                <a:hlinkClick r:id="rId4" action="ppaction://hlinksldjump"/>
              </a:rPr>
              <a:t>Evaluating</a:t>
            </a:r>
            <a:endParaRPr lang="en-US" sz="2800" dirty="0">
              <a:solidFill>
                <a:srgbClr val="FF5050"/>
              </a:solidFill>
            </a:endParaRPr>
          </a:p>
        </p:txBody>
      </p:sp>
      <p:sp>
        <p:nvSpPr>
          <p:cNvPr id="10244" name="WordArt 4"/>
          <p:cNvSpPr>
            <a:spLocks noChangeArrowheads="1" noChangeShapeType="1" noTextEdit="1"/>
          </p:cNvSpPr>
          <p:nvPr/>
        </p:nvSpPr>
        <p:spPr bwMode="auto">
          <a:xfrm>
            <a:off x="4343400" y="457200"/>
            <a:ext cx="381000" cy="685800"/>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solidFill>
                  <a:schemeClr val="bg2"/>
                </a:solidFill>
                <a:effectLst>
                  <a:outerShdw dist="45791" dir="2021404" algn="ctr" rotWithShape="0">
                    <a:srgbClr val="C0C0C0"/>
                  </a:outerShdw>
                </a:effectLst>
                <a:latin typeface="Comic Sans MS"/>
              </a:rPr>
              <a:t>7</a:t>
            </a:r>
          </a:p>
        </p:txBody>
      </p:sp>
      <p:pic>
        <p:nvPicPr>
          <p:cNvPr id="10245" name="Picture 5" descr="j0198594"/>
          <p:cNvPicPr>
            <a:picLocks noChangeAspect="1" noChangeArrowheads="1"/>
          </p:cNvPicPr>
          <p:nvPr/>
        </p:nvPicPr>
        <p:blipFill>
          <a:blip r:embed="rId5" cstate="print"/>
          <a:srcRect/>
          <a:stretch>
            <a:fillRect/>
          </a:stretch>
        </p:blipFill>
        <p:spPr bwMode="auto">
          <a:xfrm>
            <a:off x="4572000" y="4114800"/>
            <a:ext cx="2654300" cy="2012950"/>
          </a:xfrm>
          <a:prstGeom prst="rect">
            <a:avLst/>
          </a:prstGeom>
          <a:noFill/>
        </p:spPr>
      </p:pic>
    </p:spTree>
  </p:cSld>
  <p:clrMapOvr>
    <a:masterClrMapping/>
  </p:clrMapOvr>
  <p:transition advClick="0"/>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09600" y="1295400"/>
            <a:ext cx="7772400" cy="1143000"/>
          </a:xfrm>
          <a:effectLst>
            <a:outerShdw blurRad="50800" dist="38100" dir="2700000" algn="tl" rotWithShape="0">
              <a:prstClr val="black">
                <a:alpha val="40000"/>
              </a:prstClr>
            </a:outerShdw>
          </a:effectLst>
        </p:spPr>
        <p:txBody>
          <a:bodyPr>
            <a:normAutofit fontScale="90000"/>
          </a:bodyPr>
          <a:lstStyle/>
          <a:p>
            <a:r>
              <a:rPr lang="en-US" sz="4000" dirty="0"/>
              <a:t>Which two dimensions are used in the Taxonomy Table?</a:t>
            </a:r>
          </a:p>
        </p:txBody>
      </p:sp>
      <p:sp>
        <p:nvSpPr>
          <p:cNvPr id="11267" name="Rectangle 3"/>
          <p:cNvSpPr>
            <a:spLocks noGrp="1" noChangeArrowheads="1"/>
          </p:cNvSpPr>
          <p:nvPr>
            <p:ph type="body" idx="1"/>
          </p:nvPr>
        </p:nvSpPr>
        <p:spPr>
          <a:xfrm>
            <a:off x="457200" y="2743200"/>
            <a:ext cx="8458200" cy="2438400"/>
          </a:xfrm>
        </p:spPr>
        <p:txBody>
          <a:bodyPr/>
          <a:lstStyle/>
          <a:p>
            <a:pPr marL="533400" indent="-533400">
              <a:buFont typeface="Arial" charset="0"/>
              <a:buAutoNum type="alphaLcPeriod"/>
            </a:pPr>
            <a:r>
              <a:rPr lang="en-US" sz="3000" dirty="0">
                <a:hlinkClick r:id="rId3" action="ppaction://hlinksldjump"/>
              </a:rPr>
              <a:t>Knowledge and Cognitive Process</a:t>
            </a:r>
            <a:endParaRPr lang="en-US" sz="3000" dirty="0">
              <a:solidFill>
                <a:srgbClr val="FF5050"/>
              </a:solidFill>
            </a:endParaRPr>
          </a:p>
          <a:p>
            <a:pPr marL="533400" indent="-533400">
              <a:buFont typeface="Arial" charset="0"/>
              <a:buAutoNum type="alphaLcPeriod"/>
            </a:pPr>
            <a:r>
              <a:rPr lang="en-US" sz="3000" dirty="0">
                <a:hlinkClick r:id="rId4" action="ppaction://hlinksldjump"/>
              </a:rPr>
              <a:t>Meta-cognitive Process and Understanding</a:t>
            </a:r>
            <a:endParaRPr lang="en-US" sz="3000" dirty="0"/>
          </a:p>
          <a:p>
            <a:pPr marL="533400" indent="-533400">
              <a:buFont typeface="Arial" charset="0"/>
              <a:buAutoNum type="alphaLcPeriod"/>
            </a:pPr>
            <a:r>
              <a:rPr lang="en-US" sz="3000" dirty="0">
                <a:hlinkClick r:id="rId4" action="ppaction://hlinksldjump"/>
              </a:rPr>
              <a:t>Knowledge and Classification</a:t>
            </a:r>
            <a:endParaRPr lang="en-US" sz="3000" dirty="0"/>
          </a:p>
        </p:txBody>
      </p:sp>
      <p:sp>
        <p:nvSpPr>
          <p:cNvPr id="11268" name="WordArt 4"/>
          <p:cNvSpPr>
            <a:spLocks noChangeArrowheads="1" noChangeShapeType="1" noTextEdit="1"/>
          </p:cNvSpPr>
          <p:nvPr/>
        </p:nvSpPr>
        <p:spPr bwMode="auto">
          <a:xfrm>
            <a:off x="4343400" y="381000"/>
            <a:ext cx="381000" cy="685800"/>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solidFill>
                  <a:schemeClr val="bg2"/>
                </a:solidFill>
                <a:effectLst>
                  <a:outerShdw dist="45791" dir="2021404" algn="ctr" rotWithShape="0">
                    <a:srgbClr val="C0C0C0"/>
                  </a:outerShdw>
                </a:effectLst>
                <a:latin typeface="Comic Sans MS"/>
              </a:rPr>
              <a:t>8</a:t>
            </a:r>
          </a:p>
        </p:txBody>
      </p:sp>
      <p:pic>
        <p:nvPicPr>
          <p:cNvPr id="11270" name="Picture 6" descr="j0318212"/>
          <p:cNvPicPr>
            <a:picLocks noChangeAspect="1" noChangeArrowheads="1"/>
          </p:cNvPicPr>
          <p:nvPr/>
        </p:nvPicPr>
        <p:blipFill>
          <a:blip r:embed="rId5" cstate="print"/>
          <a:srcRect/>
          <a:stretch>
            <a:fillRect/>
          </a:stretch>
        </p:blipFill>
        <p:spPr bwMode="auto">
          <a:xfrm>
            <a:off x="1371600" y="5097463"/>
            <a:ext cx="1524000" cy="1403350"/>
          </a:xfrm>
          <a:prstGeom prst="rect">
            <a:avLst/>
          </a:prstGeom>
          <a:noFill/>
        </p:spPr>
      </p:pic>
      <p:sp>
        <p:nvSpPr>
          <p:cNvPr id="11271" name="WordArt 7"/>
          <p:cNvSpPr>
            <a:spLocks noChangeArrowheads="1" noChangeShapeType="1" noTextEdit="1"/>
          </p:cNvSpPr>
          <p:nvPr/>
        </p:nvSpPr>
        <p:spPr bwMode="auto">
          <a:xfrm>
            <a:off x="3505200" y="5491163"/>
            <a:ext cx="1685925" cy="1009650"/>
          </a:xfrm>
          <a:prstGeom prst="rect">
            <a:avLst/>
          </a:prstGeom>
        </p:spPr>
        <p:txBody>
          <a:bodyPr wrap="none" fromWordArt="1">
            <a:prstTxWarp prst="textPlain">
              <a:avLst>
                <a:gd name="adj" fmla="val 50000"/>
              </a:avLst>
            </a:prstTxWarp>
          </a:bodyPr>
          <a:lstStyle/>
          <a:p>
            <a:pPr algn="ctr"/>
            <a:r>
              <a:rPr lang="en-US" sz="4400" kern="10" dirty="0">
                <a:ln w="12700">
                  <a:solidFill>
                    <a:srgbClr val="3333CC"/>
                  </a:solidFill>
                  <a:round/>
                  <a:headEnd/>
                  <a:tailEnd/>
                </a:ln>
                <a:solidFill>
                  <a:srgbClr val="B2B2B2">
                    <a:alpha val="50000"/>
                  </a:srgbClr>
                </a:solidFill>
                <a:effectLst>
                  <a:outerShdw dist="45791" dir="2021404" algn="ctr" rotWithShape="0">
                    <a:srgbClr val="9999FF"/>
                  </a:outerShdw>
                </a:effectLst>
                <a:latin typeface="Comic Sans MS"/>
              </a:rPr>
              <a:t>Bloom</a:t>
            </a:r>
          </a:p>
        </p:txBody>
      </p:sp>
      <p:grpSp>
        <p:nvGrpSpPr>
          <p:cNvPr id="2" name="Group 8"/>
          <p:cNvGrpSpPr>
            <a:grpSpLocks/>
          </p:cNvGrpSpPr>
          <p:nvPr/>
        </p:nvGrpSpPr>
        <p:grpSpPr bwMode="auto">
          <a:xfrm>
            <a:off x="5867400" y="5129213"/>
            <a:ext cx="1371600" cy="1371600"/>
            <a:chOff x="1248" y="240"/>
            <a:chExt cx="4176" cy="3600"/>
          </a:xfrm>
        </p:grpSpPr>
        <p:sp>
          <p:nvSpPr>
            <p:cNvPr id="11273" name="Pyr1"/>
            <p:cNvSpPr>
              <a:spLocks noEditPoints="1" noChangeArrowheads="1"/>
            </p:cNvSpPr>
            <p:nvPr/>
          </p:nvSpPr>
          <p:spPr bwMode="auto">
            <a:xfrm>
              <a:off x="2873" y="240"/>
              <a:ext cx="936" cy="798"/>
            </a:xfrm>
            <a:custGeom>
              <a:avLst/>
              <a:gdLst>
                <a:gd name="T0" fmla="*/ 10800 w 21600"/>
                <a:gd name="T1" fmla="*/ 0 h 21600"/>
                <a:gd name="T2" fmla="*/ 21600 w 21600"/>
                <a:gd name="T3" fmla="*/ 21600 h 21600"/>
                <a:gd name="T4" fmla="*/ 0 w 21600"/>
                <a:gd name="T5" fmla="*/ 21600 h 21600"/>
                <a:gd name="T6" fmla="*/ 5400 w 21600"/>
                <a:gd name="T7" fmla="*/ 11800 h 21600"/>
                <a:gd name="T8" fmla="*/ 16200 w 21600"/>
                <a:gd name="T9" fmla="*/ 20600 h 21600"/>
              </a:gdLst>
              <a:ahLst/>
              <a:cxnLst>
                <a:cxn ang="0">
                  <a:pos x="T0" y="T1"/>
                </a:cxn>
                <a:cxn ang="0">
                  <a:pos x="T2" y="T3"/>
                </a:cxn>
                <a:cxn ang="0">
                  <a:pos x="T4" y="T5"/>
                </a:cxn>
              </a:cxnLst>
              <a:rect l="T6" t="T7" r="T8" b="T9"/>
              <a:pathLst>
                <a:path w="21600" h="21600">
                  <a:moveTo>
                    <a:pt x="10800" y="0"/>
                  </a:moveTo>
                  <a:lnTo>
                    <a:pt x="21600" y="21600"/>
                  </a:lnTo>
                  <a:lnTo>
                    <a:pt x="0" y="21600"/>
                  </a:lnTo>
                  <a:lnTo>
                    <a:pt x="10800" y="0"/>
                  </a:lnTo>
                  <a:close/>
                </a:path>
              </a:pathLst>
            </a:custGeom>
            <a:solidFill>
              <a:srgbClr val="D8EBB3"/>
            </a:solidFill>
            <a:ln w="9525">
              <a:solidFill>
                <a:srgbClr val="000000"/>
              </a:solidFill>
              <a:miter lim="800000"/>
              <a:headEnd/>
              <a:tailEnd/>
            </a:ln>
          </p:spPr>
          <p:txBody>
            <a:bodyPr/>
            <a:lstStyle/>
            <a:p>
              <a:endParaRPr lang="en-US" dirty="0"/>
            </a:p>
          </p:txBody>
        </p:sp>
        <p:sp>
          <p:nvSpPr>
            <p:cNvPr id="11274" name="Pyr2"/>
            <p:cNvSpPr>
              <a:spLocks noEditPoints="1" noChangeArrowheads="1"/>
            </p:cNvSpPr>
            <p:nvPr/>
          </p:nvSpPr>
          <p:spPr bwMode="auto">
            <a:xfrm>
              <a:off x="2331" y="1038"/>
              <a:ext cx="2015" cy="936"/>
            </a:xfrm>
            <a:custGeom>
              <a:avLst/>
              <a:gdLst>
                <a:gd name="T0" fmla="*/ 5787 w 21600"/>
                <a:gd name="T1" fmla="*/ 0 h 21600"/>
                <a:gd name="T2" fmla="*/ 15812 w 21600"/>
                <a:gd name="T3" fmla="*/ 0 h 21600"/>
                <a:gd name="T4" fmla="*/ 21600 w 21600"/>
                <a:gd name="T5" fmla="*/ 21600 h 21600"/>
                <a:gd name="T6" fmla="*/ 0 w 21600"/>
                <a:gd name="T7" fmla="*/ 21600 h 21600"/>
                <a:gd name="T8" fmla="*/ 5787 w 21600"/>
                <a:gd name="T9" fmla="*/ 500 h 21600"/>
                <a:gd name="T10" fmla="*/ 15812 w 21600"/>
                <a:gd name="T11" fmla="*/ 21100 h 21600"/>
              </a:gdLst>
              <a:ahLst/>
              <a:cxnLst>
                <a:cxn ang="0">
                  <a:pos x="T0" y="T1"/>
                </a:cxn>
                <a:cxn ang="0">
                  <a:pos x="T2" y="T3"/>
                </a:cxn>
                <a:cxn ang="0">
                  <a:pos x="T4" y="T5"/>
                </a:cxn>
                <a:cxn ang="0">
                  <a:pos x="T6" y="T7"/>
                </a:cxn>
              </a:cxnLst>
              <a:rect l="T8" t="T9" r="T10" b="T11"/>
              <a:pathLst>
                <a:path w="21600" h="21600">
                  <a:moveTo>
                    <a:pt x="5787" y="0"/>
                  </a:moveTo>
                  <a:lnTo>
                    <a:pt x="15812" y="0"/>
                  </a:lnTo>
                  <a:lnTo>
                    <a:pt x="21600" y="21600"/>
                  </a:lnTo>
                  <a:lnTo>
                    <a:pt x="0" y="21600"/>
                  </a:lnTo>
                  <a:lnTo>
                    <a:pt x="5787" y="0"/>
                  </a:lnTo>
                  <a:close/>
                </a:path>
              </a:pathLst>
            </a:custGeom>
            <a:solidFill>
              <a:srgbClr val="CCCCFF"/>
            </a:solidFill>
            <a:ln w="9525">
              <a:solidFill>
                <a:srgbClr val="000000"/>
              </a:solidFill>
              <a:miter lim="800000"/>
              <a:headEnd/>
              <a:tailEnd/>
            </a:ln>
          </p:spPr>
          <p:txBody>
            <a:bodyPr/>
            <a:lstStyle/>
            <a:p>
              <a:endParaRPr lang="en-US" dirty="0"/>
            </a:p>
          </p:txBody>
        </p:sp>
        <p:sp>
          <p:nvSpPr>
            <p:cNvPr id="11275" name="Pyr3"/>
            <p:cNvSpPr>
              <a:spLocks noEditPoints="1" noChangeArrowheads="1"/>
            </p:cNvSpPr>
            <p:nvPr/>
          </p:nvSpPr>
          <p:spPr bwMode="auto">
            <a:xfrm>
              <a:off x="1795" y="1974"/>
              <a:ext cx="3087" cy="935"/>
            </a:xfrm>
            <a:custGeom>
              <a:avLst/>
              <a:gdLst>
                <a:gd name="T0" fmla="*/ 3768 w 21600"/>
                <a:gd name="T1" fmla="*/ 0 h 21600"/>
                <a:gd name="T2" fmla="*/ 17831 w 21600"/>
                <a:gd name="T3" fmla="*/ 0 h 21600"/>
                <a:gd name="T4" fmla="*/ 21600 w 21600"/>
                <a:gd name="T5" fmla="*/ 21600 h 21600"/>
                <a:gd name="T6" fmla="*/ 0 w 21600"/>
                <a:gd name="T7" fmla="*/ 21600 h 21600"/>
                <a:gd name="T8" fmla="*/ 5287 w 21600"/>
                <a:gd name="T9" fmla="*/ 500 h 21600"/>
                <a:gd name="T10" fmla="*/ 16312 w 21600"/>
                <a:gd name="T11" fmla="*/ 21100 h 21600"/>
              </a:gdLst>
              <a:ahLst/>
              <a:cxnLst>
                <a:cxn ang="0">
                  <a:pos x="T0" y="T1"/>
                </a:cxn>
                <a:cxn ang="0">
                  <a:pos x="T2" y="T3"/>
                </a:cxn>
                <a:cxn ang="0">
                  <a:pos x="T4" y="T5"/>
                </a:cxn>
                <a:cxn ang="0">
                  <a:pos x="T6" y="T7"/>
                </a:cxn>
              </a:cxnLst>
              <a:rect l="T8" t="T9" r="T10" b="T11"/>
              <a:pathLst>
                <a:path w="21600" h="21600">
                  <a:moveTo>
                    <a:pt x="3768" y="0"/>
                  </a:moveTo>
                  <a:lnTo>
                    <a:pt x="17831" y="0"/>
                  </a:lnTo>
                  <a:lnTo>
                    <a:pt x="21600" y="21600"/>
                  </a:lnTo>
                  <a:lnTo>
                    <a:pt x="0" y="21600"/>
                  </a:lnTo>
                  <a:lnTo>
                    <a:pt x="3768" y="0"/>
                  </a:lnTo>
                  <a:close/>
                </a:path>
              </a:pathLst>
            </a:custGeom>
            <a:solidFill>
              <a:srgbClr val="FFBE7D"/>
            </a:solidFill>
            <a:ln w="9525">
              <a:solidFill>
                <a:srgbClr val="000000"/>
              </a:solidFill>
              <a:miter lim="800000"/>
              <a:headEnd/>
              <a:tailEnd/>
            </a:ln>
          </p:spPr>
          <p:txBody>
            <a:bodyPr/>
            <a:lstStyle/>
            <a:p>
              <a:endParaRPr lang="en-US" dirty="0"/>
            </a:p>
          </p:txBody>
        </p:sp>
        <p:sp>
          <p:nvSpPr>
            <p:cNvPr id="11276" name="Pyr4"/>
            <p:cNvSpPr>
              <a:spLocks noEditPoints="1" noChangeArrowheads="1"/>
            </p:cNvSpPr>
            <p:nvPr/>
          </p:nvSpPr>
          <p:spPr bwMode="auto">
            <a:xfrm>
              <a:off x="1248" y="2904"/>
              <a:ext cx="4176" cy="936"/>
            </a:xfrm>
            <a:custGeom>
              <a:avLst/>
              <a:gdLst>
                <a:gd name="T0" fmla="*/ 2793 w 21600"/>
                <a:gd name="T1" fmla="*/ 0 h 21600"/>
                <a:gd name="T2" fmla="*/ 18806 w 21600"/>
                <a:gd name="T3" fmla="*/ 0 h 21600"/>
                <a:gd name="T4" fmla="*/ 21600 w 21600"/>
                <a:gd name="T5" fmla="*/ 21600 h 21600"/>
                <a:gd name="T6" fmla="*/ 0 w 21600"/>
                <a:gd name="T7" fmla="*/ 21600 h 21600"/>
                <a:gd name="T8" fmla="*/ 3287 w 21600"/>
                <a:gd name="T9" fmla="*/ 500 h 21600"/>
                <a:gd name="T10" fmla="*/ 17312 w 21600"/>
                <a:gd name="T11" fmla="*/ 21100 h 21600"/>
              </a:gdLst>
              <a:ahLst/>
              <a:cxnLst>
                <a:cxn ang="0">
                  <a:pos x="T0" y="T1"/>
                </a:cxn>
                <a:cxn ang="0">
                  <a:pos x="T2" y="T3"/>
                </a:cxn>
                <a:cxn ang="0">
                  <a:pos x="T4" y="T5"/>
                </a:cxn>
                <a:cxn ang="0">
                  <a:pos x="T6" y="T7"/>
                </a:cxn>
              </a:cxnLst>
              <a:rect l="T8" t="T9" r="T10" b="T11"/>
              <a:pathLst>
                <a:path w="21600" h="21600">
                  <a:moveTo>
                    <a:pt x="2793" y="0"/>
                  </a:moveTo>
                  <a:lnTo>
                    <a:pt x="18806" y="0"/>
                  </a:lnTo>
                  <a:lnTo>
                    <a:pt x="21600" y="21600"/>
                  </a:lnTo>
                  <a:lnTo>
                    <a:pt x="0" y="21600"/>
                  </a:lnTo>
                  <a:lnTo>
                    <a:pt x="2793" y="0"/>
                  </a:lnTo>
                  <a:close/>
                </a:path>
              </a:pathLst>
            </a:custGeom>
            <a:solidFill>
              <a:srgbClr val="FFFFCC"/>
            </a:solidFill>
            <a:ln w="9525">
              <a:solidFill>
                <a:srgbClr val="000000"/>
              </a:solidFill>
              <a:miter lim="800000"/>
              <a:headEnd/>
              <a:tailEnd/>
            </a:ln>
          </p:spPr>
          <p:txBody>
            <a:bodyPr/>
            <a:lstStyle/>
            <a:p>
              <a:endParaRPr lang="en-US" dirty="0"/>
            </a:p>
          </p:txBody>
        </p:sp>
      </p:grpSp>
    </p:spTree>
  </p:cSld>
  <p:clrMapOvr>
    <a:masterClrMapping/>
  </p:clrMapOvr>
  <p:transition advClick="0"/>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304800" y="3276600"/>
            <a:ext cx="7543800" cy="2209800"/>
          </a:xfrm>
        </p:spPr>
        <p:txBody>
          <a:bodyPr/>
          <a:lstStyle/>
          <a:p>
            <a:pPr marL="609600" indent="-609600">
              <a:lnSpc>
                <a:spcPct val="90000"/>
              </a:lnSpc>
              <a:buFont typeface="Arial" charset="0"/>
              <a:buAutoNum type="arabicPeriod"/>
            </a:pPr>
            <a:r>
              <a:rPr lang="en-US" sz="2400" dirty="0"/>
              <a:t>Place the events of the story in chronological order. </a:t>
            </a:r>
          </a:p>
          <a:p>
            <a:pPr marL="609600" indent="-609600">
              <a:lnSpc>
                <a:spcPct val="90000"/>
              </a:lnSpc>
              <a:buFont typeface="Arial" charset="0"/>
              <a:buAutoNum type="arabicPeriod"/>
            </a:pPr>
            <a:r>
              <a:rPr lang="en-US" sz="2400" dirty="0"/>
              <a:t>Write a new ending for the story. </a:t>
            </a:r>
          </a:p>
          <a:p>
            <a:pPr marL="609600" indent="-609600">
              <a:lnSpc>
                <a:spcPct val="90000"/>
              </a:lnSpc>
              <a:buFont typeface="Arial" charset="0"/>
              <a:buAutoNum type="arabicPeriod"/>
            </a:pPr>
            <a:r>
              <a:rPr lang="en-US" sz="2400" dirty="0"/>
              <a:t>Choose one of the story’s characters as a “best friend” and justify your choice. </a:t>
            </a:r>
          </a:p>
          <a:p>
            <a:pPr marL="609600" indent="-609600">
              <a:lnSpc>
                <a:spcPct val="90000"/>
              </a:lnSpc>
              <a:buFont typeface="Arial" charset="0"/>
              <a:buAutoNum type="arabicPeriod"/>
            </a:pPr>
            <a:r>
              <a:rPr lang="en-US" sz="2400" dirty="0"/>
              <a:t>On what date did this story begin? </a:t>
            </a:r>
          </a:p>
          <a:p>
            <a:pPr marL="609600" indent="-609600">
              <a:lnSpc>
                <a:spcPct val="90000"/>
              </a:lnSpc>
              <a:buFontTx/>
              <a:buNone/>
            </a:pPr>
            <a:endParaRPr lang="en-US" sz="2800" dirty="0"/>
          </a:p>
        </p:txBody>
      </p:sp>
      <p:sp>
        <p:nvSpPr>
          <p:cNvPr id="12292" name="WordArt 4"/>
          <p:cNvSpPr>
            <a:spLocks noChangeArrowheads="1" noChangeShapeType="1" noTextEdit="1"/>
          </p:cNvSpPr>
          <p:nvPr/>
        </p:nvSpPr>
        <p:spPr bwMode="auto">
          <a:xfrm>
            <a:off x="4419600" y="457200"/>
            <a:ext cx="304800" cy="609600"/>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solidFill>
                  <a:schemeClr val="bg2"/>
                </a:solidFill>
                <a:effectLst>
                  <a:outerShdw dist="45791" dir="2021404" algn="ctr" rotWithShape="0">
                    <a:srgbClr val="C0C0C0"/>
                  </a:outerShdw>
                </a:effectLst>
                <a:latin typeface="Comic Sans MS"/>
              </a:rPr>
              <a:t>9</a:t>
            </a:r>
          </a:p>
        </p:txBody>
      </p:sp>
      <p:sp>
        <p:nvSpPr>
          <p:cNvPr id="12296" name="Text Box 8"/>
          <p:cNvSpPr txBox="1">
            <a:spLocks noChangeArrowheads="1"/>
          </p:cNvSpPr>
          <p:nvPr/>
        </p:nvSpPr>
        <p:spPr bwMode="auto">
          <a:xfrm>
            <a:off x="457200" y="1066800"/>
            <a:ext cx="8229600" cy="1800225"/>
          </a:xfrm>
          <a:prstGeom prst="rect">
            <a:avLst/>
          </a:prstGeom>
          <a:noFill/>
          <a:ln w="9525">
            <a:noFill/>
            <a:miter lim="800000"/>
            <a:headEnd/>
            <a:tailEnd/>
          </a:ln>
          <a:effectLst>
            <a:outerShdw blurRad="50800" dist="38100" dir="2700000" algn="tl" rotWithShape="0">
              <a:prstClr val="black">
                <a:alpha val="40000"/>
              </a:prstClr>
            </a:outerShdw>
          </a:effectLst>
        </p:spPr>
        <p:txBody>
          <a:bodyPr>
            <a:spAutoFit/>
          </a:bodyPr>
          <a:lstStyle/>
          <a:p>
            <a:pPr algn="ctr">
              <a:spcBef>
                <a:spcPct val="50000"/>
              </a:spcBef>
            </a:pPr>
            <a:r>
              <a:rPr lang="en-US" sz="2800" dirty="0"/>
              <a:t>Mrs. Andrews assigned the following tasks as part of a reading lesson.  Place them in order of their location on the revised Bloom’s Taxonomy from </a:t>
            </a:r>
            <a:r>
              <a:rPr lang="en-US" sz="2800" i="1" dirty="0"/>
              <a:t>lowest</a:t>
            </a:r>
            <a:r>
              <a:rPr lang="en-US" sz="2800" dirty="0"/>
              <a:t> to </a:t>
            </a:r>
            <a:r>
              <a:rPr lang="en-US" sz="2800" i="1" dirty="0"/>
              <a:t>highest.</a:t>
            </a:r>
          </a:p>
        </p:txBody>
      </p:sp>
      <p:pic>
        <p:nvPicPr>
          <p:cNvPr id="12297" name="Picture 9" descr="j0359575"/>
          <p:cNvPicPr>
            <a:picLocks noChangeAspect="1" noChangeArrowheads="1"/>
          </p:cNvPicPr>
          <p:nvPr/>
        </p:nvPicPr>
        <p:blipFill>
          <a:blip r:embed="rId3" cstate="print"/>
          <a:srcRect/>
          <a:stretch>
            <a:fillRect/>
          </a:stretch>
        </p:blipFill>
        <p:spPr bwMode="auto">
          <a:xfrm>
            <a:off x="6858000" y="2590800"/>
            <a:ext cx="1833563" cy="1641475"/>
          </a:xfrm>
          <a:prstGeom prst="rect">
            <a:avLst/>
          </a:prstGeom>
          <a:noFill/>
        </p:spPr>
      </p:pic>
      <p:sp>
        <p:nvSpPr>
          <p:cNvPr id="12300" name="Text Box 12"/>
          <p:cNvSpPr txBox="1">
            <a:spLocks noChangeArrowheads="1"/>
          </p:cNvSpPr>
          <p:nvPr/>
        </p:nvSpPr>
        <p:spPr bwMode="auto">
          <a:xfrm>
            <a:off x="685800" y="5335588"/>
            <a:ext cx="2971800" cy="1370012"/>
          </a:xfrm>
          <a:prstGeom prst="rect">
            <a:avLst/>
          </a:prstGeom>
          <a:noFill/>
          <a:ln w="9525">
            <a:noFill/>
            <a:miter lim="800000"/>
            <a:headEnd/>
            <a:tailEnd/>
          </a:ln>
        </p:spPr>
        <p:txBody>
          <a:bodyPr>
            <a:spAutoFit/>
          </a:bodyPr>
          <a:lstStyle/>
          <a:p>
            <a:pPr marL="1371600" lvl="2" indent="-457200">
              <a:buFont typeface="Arial" charset="0"/>
              <a:buNone/>
            </a:pPr>
            <a:r>
              <a:rPr lang="en-US" dirty="0">
                <a:latin typeface="Comic Sans MS" pitchFamily="66" charset="0"/>
                <a:cs typeface="Times New Roman" pitchFamily="18" charset="0"/>
              </a:rPr>
              <a:t>a.	</a:t>
            </a:r>
            <a:r>
              <a:rPr lang="en-US" dirty="0">
                <a:latin typeface="Comic Sans MS" pitchFamily="66" charset="0"/>
                <a:hlinkClick r:id="rId4" action="ppaction://hlinksldjump"/>
              </a:rPr>
              <a:t>1, 2, 3, 4</a:t>
            </a:r>
            <a:endParaRPr lang="en-US" dirty="0">
              <a:latin typeface="Comic Sans MS" pitchFamily="66" charset="0"/>
            </a:endParaRPr>
          </a:p>
          <a:p>
            <a:pPr marL="1371600" lvl="2" indent="-457200">
              <a:buFont typeface="Arial" charset="0"/>
              <a:buNone/>
            </a:pPr>
            <a:r>
              <a:rPr lang="en-US" dirty="0">
                <a:latin typeface="Comic Sans MS" pitchFamily="66" charset="0"/>
                <a:cs typeface="Times New Roman" pitchFamily="18" charset="0"/>
              </a:rPr>
              <a:t>b.	</a:t>
            </a:r>
            <a:r>
              <a:rPr lang="en-US" dirty="0">
                <a:latin typeface="Comic Sans MS" pitchFamily="66" charset="0"/>
                <a:hlinkClick r:id="rId5" action="ppaction://hlinksldjump"/>
              </a:rPr>
              <a:t>4, 1, 3, 2</a:t>
            </a:r>
            <a:endParaRPr lang="en-US" dirty="0">
              <a:latin typeface="Comic Sans MS" pitchFamily="66" charset="0"/>
            </a:endParaRPr>
          </a:p>
          <a:p>
            <a:pPr marL="457200" indent="-457200">
              <a:spcBef>
                <a:spcPct val="50000"/>
              </a:spcBef>
              <a:buFont typeface="Arial" charset="0"/>
              <a:buNone/>
            </a:pPr>
            <a:endParaRPr lang="en-US" dirty="0"/>
          </a:p>
        </p:txBody>
      </p:sp>
      <p:sp>
        <p:nvSpPr>
          <p:cNvPr id="12301" name="Text Box 13"/>
          <p:cNvSpPr txBox="1">
            <a:spLocks noChangeArrowheads="1"/>
          </p:cNvSpPr>
          <p:nvPr/>
        </p:nvSpPr>
        <p:spPr bwMode="auto">
          <a:xfrm>
            <a:off x="4114800" y="5335588"/>
            <a:ext cx="3276600" cy="822325"/>
          </a:xfrm>
          <a:prstGeom prst="rect">
            <a:avLst/>
          </a:prstGeom>
          <a:noFill/>
          <a:ln w="9525">
            <a:noFill/>
            <a:miter lim="800000"/>
            <a:headEnd/>
            <a:tailEnd/>
          </a:ln>
        </p:spPr>
        <p:txBody>
          <a:bodyPr>
            <a:spAutoFit/>
          </a:bodyPr>
          <a:lstStyle/>
          <a:p>
            <a:pPr lvl="2">
              <a:buFont typeface="Arial" charset="0"/>
              <a:buNone/>
            </a:pPr>
            <a:r>
              <a:rPr lang="en-US" dirty="0">
                <a:latin typeface="Comic Sans MS" pitchFamily="66" charset="0"/>
                <a:cs typeface="Times New Roman" pitchFamily="18" charset="0"/>
              </a:rPr>
              <a:t>c.  </a:t>
            </a:r>
            <a:r>
              <a:rPr lang="en-US" dirty="0">
                <a:latin typeface="Comic Sans MS" pitchFamily="66" charset="0"/>
                <a:hlinkClick r:id="rId4" action="ppaction://hlinksldjump"/>
              </a:rPr>
              <a:t>4, 1, 2, 3</a:t>
            </a:r>
            <a:endParaRPr lang="en-US" dirty="0">
              <a:latin typeface="Comic Sans MS" pitchFamily="66" charset="0"/>
            </a:endParaRPr>
          </a:p>
          <a:p>
            <a:pPr lvl="2">
              <a:buFont typeface="Arial" charset="0"/>
              <a:buNone/>
            </a:pPr>
            <a:r>
              <a:rPr lang="en-US" dirty="0">
                <a:latin typeface="Comic Sans MS" pitchFamily="66" charset="0"/>
                <a:cs typeface="Times New Roman" pitchFamily="18" charset="0"/>
              </a:rPr>
              <a:t>d.  </a:t>
            </a:r>
            <a:r>
              <a:rPr lang="en-US" dirty="0">
                <a:latin typeface="Comic Sans MS" pitchFamily="66" charset="0"/>
                <a:hlinkClick r:id="rId4" action="ppaction://hlinksldjump"/>
              </a:rPr>
              <a:t>1, 4, 3, 2</a:t>
            </a:r>
            <a:endParaRPr lang="en-US" dirty="0">
              <a:latin typeface="Comic Sans MS" pitchFamily="66" charset="0"/>
            </a:endParaRPr>
          </a:p>
        </p:txBody>
      </p:sp>
    </p:spTree>
  </p:cSld>
  <p:clrMapOvr>
    <a:masterClrMapping/>
  </p:clrMapOvr>
  <p:transition advClick="0"/>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09600" y="1447800"/>
            <a:ext cx="7772400" cy="1143000"/>
          </a:xfrm>
          <a:effectLst>
            <a:outerShdw blurRad="50800" dist="38100" dir="2700000" algn="tl" rotWithShape="0">
              <a:prstClr val="black">
                <a:alpha val="40000"/>
              </a:prstClr>
            </a:outerShdw>
          </a:effectLst>
        </p:spPr>
        <p:txBody>
          <a:bodyPr/>
          <a:lstStyle/>
          <a:p>
            <a:r>
              <a:rPr lang="en-US" sz="2800" dirty="0">
                <a:solidFill>
                  <a:schemeClr val="tx1"/>
                </a:solidFill>
              </a:rPr>
              <a:t>Which of the following statements describes how the revised Bloom’s Taxonomy differs from the original?</a:t>
            </a:r>
            <a:endParaRPr lang="en-US" dirty="0">
              <a:solidFill>
                <a:schemeClr val="tx1"/>
              </a:solidFill>
            </a:endParaRPr>
          </a:p>
        </p:txBody>
      </p:sp>
      <p:sp>
        <p:nvSpPr>
          <p:cNvPr id="13315" name="Rectangle 3"/>
          <p:cNvSpPr>
            <a:spLocks noGrp="1" noChangeArrowheads="1"/>
          </p:cNvSpPr>
          <p:nvPr>
            <p:ph type="body" idx="1"/>
          </p:nvPr>
        </p:nvSpPr>
        <p:spPr>
          <a:xfrm>
            <a:off x="609600" y="2895600"/>
            <a:ext cx="7772400" cy="2743200"/>
          </a:xfrm>
        </p:spPr>
        <p:txBody>
          <a:bodyPr/>
          <a:lstStyle/>
          <a:p>
            <a:pPr marL="533400" indent="-533400">
              <a:lnSpc>
                <a:spcPct val="90000"/>
              </a:lnSpc>
              <a:buFont typeface="Arial" charset="0"/>
              <a:buAutoNum type="alphaLcPeriod"/>
            </a:pPr>
            <a:r>
              <a:rPr lang="en-US" sz="2800" dirty="0">
                <a:hlinkClick r:id="rId3" action="ppaction://hlinksldjump"/>
              </a:rPr>
              <a:t>It uses verbs instead of nouns.</a:t>
            </a:r>
            <a:endParaRPr lang="en-US" sz="2800" dirty="0"/>
          </a:p>
          <a:p>
            <a:pPr marL="533400" indent="-533400">
              <a:lnSpc>
                <a:spcPct val="90000"/>
              </a:lnSpc>
              <a:buFont typeface="Arial" charset="0"/>
              <a:buAutoNum type="alphaLcPeriod"/>
            </a:pPr>
            <a:r>
              <a:rPr lang="en-US" sz="2800" dirty="0">
                <a:hlinkClick r:id="rId3" action="ppaction://hlinksldjump"/>
              </a:rPr>
              <a:t>Creating has replaced Evaluation as the highest level.</a:t>
            </a:r>
            <a:endParaRPr lang="en-US" sz="2800" dirty="0"/>
          </a:p>
          <a:p>
            <a:pPr marL="533400" indent="-533400">
              <a:lnSpc>
                <a:spcPct val="90000"/>
              </a:lnSpc>
              <a:buFont typeface="Arial" charset="0"/>
              <a:buAutoNum type="alphaLcPeriod"/>
            </a:pPr>
            <a:r>
              <a:rPr lang="en-US" sz="2800" dirty="0">
                <a:hlinkClick r:id="rId3" action="ppaction://hlinksldjump"/>
              </a:rPr>
              <a:t>The taxonomy is two-dimensional.</a:t>
            </a:r>
            <a:endParaRPr lang="en-US" sz="2800" dirty="0"/>
          </a:p>
          <a:p>
            <a:pPr marL="533400" indent="-533400">
              <a:lnSpc>
                <a:spcPct val="90000"/>
              </a:lnSpc>
              <a:buFont typeface="Arial" charset="0"/>
              <a:buAutoNum type="alphaLcPeriod"/>
            </a:pPr>
            <a:r>
              <a:rPr lang="en-US" sz="2800" dirty="0">
                <a:hlinkClick r:id="rId4" action="ppaction://hlinksldjump"/>
              </a:rPr>
              <a:t>All of the above</a:t>
            </a:r>
            <a:endParaRPr lang="en-US" sz="2800" dirty="0">
              <a:solidFill>
                <a:srgbClr val="FF0000"/>
              </a:solidFill>
            </a:endParaRPr>
          </a:p>
          <a:p>
            <a:pPr marL="533400" indent="-533400">
              <a:lnSpc>
                <a:spcPct val="90000"/>
              </a:lnSpc>
              <a:buFontTx/>
              <a:buNone/>
            </a:pPr>
            <a:endParaRPr lang="en-US" sz="2800" dirty="0"/>
          </a:p>
        </p:txBody>
      </p:sp>
      <p:sp>
        <p:nvSpPr>
          <p:cNvPr id="13316" name="WordArt 4"/>
          <p:cNvSpPr>
            <a:spLocks noChangeArrowheads="1" noChangeShapeType="1" noTextEdit="1"/>
          </p:cNvSpPr>
          <p:nvPr/>
        </p:nvSpPr>
        <p:spPr bwMode="auto">
          <a:xfrm>
            <a:off x="4343400" y="381000"/>
            <a:ext cx="762000" cy="685800"/>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solidFill>
                  <a:schemeClr val="bg2"/>
                </a:solidFill>
                <a:effectLst>
                  <a:outerShdw dist="45791" dir="2021404" algn="ctr" rotWithShape="0">
                    <a:srgbClr val="C0C0C0"/>
                  </a:outerShdw>
                </a:effectLst>
                <a:latin typeface="Comic Sans MS"/>
              </a:rPr>
              <a:t>10</a:t>
            </a:r>
          </a:p>
        </p:txBody>
      </p:sp>
      <p:pic>
        <p:nvPicPr>
          <p:cNvPr id="13318" name="Picture 6"/>
          <p:cNvPicPr>
            <a:picLocks noChangeAspect="1" noChangeArrowheads="1"/>
          </p:cNvPicPr>
          <p:nvPr/>
        </p:nvPicPr>
        <p:blipFill>
          <a:blip r:embed="rId5" cstate="print"/>
          <a:srcRect/>
          <a:stretch>
            <a:fillRect/>
          </a:stretch>
        </p:blipFill>
        <p:spPr bwMode="auto">
          <a:xfrm>
            <a:off x="6248400" y="5029200"/>
            <a:ext cx="2209800" cy="1576388"/>
          </a:xfrm>
          <a:prstGeom prst="rect">
            <a:avLst/>
          </a:prstGeom>
          <a:noFill/>
        </p:spPr>
      </p:pic>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0"/>
            <a:ext cx="8229600" cy="1981200"/>
          </a:xfrm>
          <a:effectLst>
            <a:outerShdw blurRad="50800" dist="38100" dir="2700000" algn="tl" rotWithShape="0">
              <a:prstClr val="black">
                <a:alpha val="40000"/>
              </a:prstClr>
            </a:outerShdw>
          </a:effectLst>
        </p:spPr>
        <p:txBody>
          <a:bodyPr/>
          <a:lstStyle/>
          <a:p>
            <a:pPr lvl="0">
              <a:buNone/>
            </a:pPr>
            <a:r>
              <a:rPr lang="en-US" dirty="0" smtClean="0"/>
              <a:t>   Traditional education tends to emphasize the skills in the cognitive domain, particularly the lower-order objectives.</a:t>
            </a:r>
          </a:p>
          <a:p>
            <a:endParaRPr lang="en-US" dirty="0"/>
          </a:p>
        </p:txBody>
      </p:sp>
      <p:sp>
        <p:nvSpPr>
          <p:cNvPr id="3" name="Title 2"/>
          <p:cNvSpPr>
            <a:spLocks noGrp="1"/>
          </p:cNvSpPr>
          <p:nvPr>
            <p:ph type="title"/>
          </p:nvPr>
        </p:nvSpPr>
        <p:spPr>
          <a:effectLst>
            <a:outerShdw blurRad="50800" dist="38100" dir="2700000" algn="tl" rotWithShape="0">
              <a:prstClr val="black">
                <a:alpha val="40000"/>
              </a:prstClr>
            </a:outerShdw>
          </a:effectLst>
        </p:spPr>
        <p:txBody>
          <a:bodyPr/>
          <a:lstStyle/>
          <a:p>
            <a:pPr algn="ctr"/>
            <a:r>
              <a:rPr lang="en-US" dirty="0" smtClean="0"/>
              <a:t>What is Bloom’s Taxonomy</a:t>
            </a:r>
            <a:endParaRPr lang="en-US"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8600" y="1676400"/>
            <a:ext cx="8686800" cy="2209800"/>
          </a:xfrm>
        </p:spPr>
        <p:txBody>
          <a:bodyPr>
            <a:normAutofit fontScale="90000"/>
          </a:bodyPr>
          <a:lstStyle/>
          <a:p>
            <a:r>
              <a:rPr lang="en-US" sz="3100" dirty="0">
                <a:solidFill>
                  <a:schemeClr val="tx1"/>
                </a:solidFill>
              </a:rPr>
              <a:t>Mr. Jones knows that the new Bloom’s Taxonomy Table can help him write better lesson objectives.  He wants to write one that will require his students to </a:t>
            </a:r>
            <a:r>
              <a:rPr lang="en-US" sz="3100" u="sng" dirty="0">
                <a:solidFill>
                  <a:schemeClr val="tx1"/>
                </a:solidFill>
              </a:rPr>
              <a:t>apply</a:t>
            </a:r>
            <a:r>
              <a:rPr lang="en-US" sz="3100" dirty="0">
                <a:solidFill>
                  <a:schemeClr val="tx1"/>
                </a:solidFill>
              </a:rPr>
              <a:t> the </a:t>
            </a:r>
            <a:r>
              <a:rPr lang="en-US" sz="3100" u="sng" dirty="0">
                <a:solidFill>
                  <a:schemeClr val="tx1"/>
                </a:solidFill>
              </a:rPr>
              <a:t>factual knowledge</a:t>
            </a:r>
            <a:r>
              <a:rPr lang="en-US" sz="3100" dirty="0">
                <a:solidFill>
                  <a:schemeClr val="tx1"/>
                </a:solidFill>
              </a:rPr>
              <a:t> they have learned. According to the table, what verb might he use in an assignment that will accomplish this?</a:t>
            </a:r>
            <a:r>
              <a:rPr lang="en-US" sz="2800" dirty="0">
                <a:solidFill>
                  <a:schemeClr val="tx1"/>
                </a:solidFill>
              </a:rPr>
              <a:t/>
            </a:r>
            <a:br>
              <a:rPr lang="en-US" sz="2800" dirty="0">
                <a:solidFill>
                  <a:schemeClr val="tx1"/>
                </a:solidFill>
              </a:rPr>
            </a:br>
            <a:endParaRPr lang="en-US" sz="2800" dirty="0">
              <a:solidFill>
                <a:schemeClr val="tx1"/>
              </a:solidFill>
            </a:endParaRPr>
          </a:p>
        </p:txBody>
      </p:sp>
      <p:sp>
        <p:nvSpPr>
          <p:cNvPr id="14339" name="Rectangle 3"/>
          <p:cNvSpPr>
            <a:spLocks noGrp="1" noChangeArrowheads="1"/>
          </p:cNvSpPr>
          <p:nvPr>
            <p:ph type="body" idx="1"/>
          </p:nvPr>
        </p:nvSpPr>
        <p:spPr>
          <a:xfrm>
            <a:off x="2514600" y="4572000"/>
            <a:ext cx="5791200" cy="1676400"/>
          </a:xfrm>
        </p:spPr>
        <p:txBody>
          <a:bodyPr/>
          <a:lstStyle/>
          <a:p>
            <a:pPr marL="609600" indent="-609600">
              <a:lnSpc>
                <a:spcPct val="90000"/>
              </a:lnSpc>
              <a:buFontTx/>
              <a:buNone/>
            </a:pPr>
            <a:r>
              <a:rPr lang="en-US" sz="2800" dirty="0"/>
              <a:t>a.  </a:t>
            </a:r>
            <a:r>
              <a:rPr lang="en-US" sz="2800" dirty="0">
                <a:hlinkClick r:id="rId3" action="ppaction://hlinksldjump"/>
              </a:rPr>
              <a:t>Describe</a:t>
            </a:r>
            <a:r>
              <a:rPr lang="en-US" sz="2800" dirty="0"/>
              <a:t>         b.  </a:t>
            </a:r>
            <a:r>
              <a:rPr lang="en-US" sz="2800" dirty="0">
                <a:hlinkClick r:id="rId3" action="ppaction://hlinksldjump"/>
              </a:rPr>
              <a:t>Summarize</a:t>
            </a:r>
            <a:endParaRPr lang="en-US" sz="2800" dirty="0"/>
          </a:p>
          <a:p>
            <a:pPr marL="609600" indent="-609600">
              <a:lnSpc>
                <a:spcPct val="90000"/>
              </a:lnSpc>
              <a:buFontTx/>
              <a:buNone/>
            </a:pPr>
            <a:r>
              <a:rPr lang="en-US" sz="2800" dirty="0"/>
              <a:t>c.  </a:t>
            </a:r>
            <a:r>
              <a:rPr lang="en-US" sz="2800" dirty="0">
                <a:hlinkClick r:id="rId3" action="ppaction://hlinksldjump"/>
              </a:rPr>
              <a:t>Assess</a:t>
            </a:r>
            <a:r>
              <a:rPr lang="en-US" sz="2800" dirty="0"/>
              <a:t>            d.  </a:t>
            </a:r>
            <a:r>
              <a:rPr lang="en-US" sz="2800" dirty="0">
                <a:solidFill>
                  <a:srgbClr val="FF0000"/>
                </a:solidFill>
                <a:hlinkClick r:id="rId4" action="ppaction://hlinksldjump"/>
              </a:rPr>
              <a:t>Classify</a:t>
            </a:r>
            <a:endParaRPr lang="en-US" sz="2800" dirty="0">
              <a:solidFill>
                <a:srgbClr val="FF0000"/>
              </a:solidFill>
            </a:endParaRPr>
          </a:p>
          <a:p>
            <a:pPr marL="609600" indent="-609600">
              <a:lnSpc>
                <a:spcPct val="90000"/>
              </a:lnSpc>
            </a:pPr>
            <a:endParaRPr lang="en-US" dirty="0"/>
          </a:p>
        </p:txBody>
      </p:sp>
      <p:sp>
        <p:nvSpPr>
          <p:cNvPr id="14340" name="WordArt 4"/>
          <p:cNvSpPr>
            <a:spLocks noChangeArrowheads="1" noChangeShapeType="1" noTextEdit="1"/>
          </p:cNvSpPr>
          <p:nvPr/>
        </p:nvSpPr>
        <p:spPr bwMode="auto">
          <a:xfrm>
            <a:off x="4419600" y="228600"/>
            <a:ext cx="533400" cy="685800"/>
          </a:xfrm>
          <a:prstGeom prst="rect">
            <a:avLst/>
          </a:prstGeom>
        </p:spPr>
        <p:txBody>
          <a:bodyPr wrap="none" fromWordArt="1">
            <a:prstTxWarp prst="textPlain">
              <a:avLst>
                <a:gd name="adj" fmla="val 46226"/>
              </a:avLst>
            </a:prstTxWarp>
          </a:bodyPr>
          <a:lstStyle/>
          <a:p>
            <a:pPr algn="ctr"/>
            <a:r>
              <a:rPr lang="en-US" sz="3600" kern="10" dirty="0">
                <a:ln w="9525">
                  <a:noFill/>
                  <a:round/>
                  <a:headEnd/>
                  <a:tailEnd/>
                </a:ln>
                <a:solidFill>
                  <a:schemeClr val="bg2"/>
                </a:solidFill>
                <a:effectLst>
                  <a:outerShdw dist="45791" dir="2021404" algn="ctr" rotWithShape="0">
                    <a:srgbClr val="C0C0C0"/>
                  </a:outerShdw>
                </a:effectLst>
                <a:latin typeface="Comic Sans MS"/>
              </a:rPr>
              <a:t>11</a:t>
            </a:r>
          </a:p>
        </p:txBody>
      </p:sp>
      <p:pic>
        <p:nvPicPr>
          <p:cNvPr id="14343" name="Picture 7" descr="j0233510"/>
          <p:cNvPicPr>
            <a:picLocks noChangeAspect="1" noChangeArrowheads="1"/>
          </p:cNvPicPr>
          <p:nvPr/>
        </p:nvPicPr>
        <p:blipFill>
          <a:blip r:embed="rId5" cstate="print"/>
          <a:srcRect/>
          <a:stretch>
            <a:fillRect/>
          </a:stretch>
        </p:blipFill>
        <p:spPr bwMode="auto">
          <a:xfrm>
            <a:off x="762000" y="4419600"/>
            <a:ext cx="1565275" cy="1582738"/>
          </a:xfrm>
          <a:prstGeom prst="rect">
            <a:avLst/>
          </a:prstGeom>
          <a:noFill/>
        </p:spPr>
      </p:pic>
    </p:spTree>
  </p:cSld>
  <p:clrMapOvr>
    <a:masterClrMapping/>
  </p:clrMapOvr>
  <p:transition advClick="0"/>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33400" y="838200"/>
            <a:ext cx="8458200" cy="1295400"/>
          </a:xfrm>
          <a:effectLst>
            <a:outerShdw blurRad="50800" dist="38100" dir="2700000" algn="tl" rotWithShape="0">
              <a:prstClr val="black">
                <a:alpha val="40000"/>
              </a:prstClr>
            </a:outerShdw>
          </a:effectLst>
        </p:spPr>
        <p:txBody>
          <a:bodyPr/>
          <a:lstStyle/>
          <a:p>
            <a:r>
              <a:rPr lang="en-US" sz="3200" dirty="0">
                <a:solidFill>
                  <a:schemeClr val="tx1"/>
                </a:solidFill>
              </a:rPr>
              <a:t>The original Bloom group met for the </a:t>
            </a:r>
            <a:br>
              <a:rPr lang="en-US" sz="3200" dirty="0">
                <a:solidFill>
                  <a:schemeClr val="tx1"/>
                </a:solidFill>
              </a:rPr>
            </a:br>
            <a:r>
              <a:rPr lang="en-US" sz="3200" dirty="0">
                <a:solidFill>
                  <a:schemeClr val="tx1"/>
                </a:solidFill>
              </a:rPr>
              <a:t>purpose of helping</a:t>
            </a:r>
          </a:p>
        </p:txBody>
      </p:sp>
      <p:sp>
        <p:nvSpPr>
          <p:cNvPr id="15363" name="Rectangle 3"/>
          <p:cNvSpPr>
            <a:spLocks noGrp="1" noChangeArrowheads="1"/>
          </p:cNvSpPr>
          <p:nvPr>
            <p:ph type="body" idx="1"/>
          </p:nvPr>
        </p:nvSpPr>
        <p:spPr>
          <a:xfrm>
            <a:off x="304800" y="2209800"/>
            <a:ext cx="8382000" cy="3733800"/>
          </a:xfrm>
        </p:spPr>
        <p:txBody>
          <a:bodyPr/>
          <a:lstStyle/>
          <a:p>
            <a:pPr marL="533400" indent="-533400">
              <a:lnSpc>
                <a:spcPct val="90000"/>
              </a:lnSpc>
              <a:buFont typeface="Arial" charset="0"/>
              <a:buAutoNum type="alphaLcPeriod"/>
            </a:pPr>
            <a:r>
              <a:rPr lang="en-US" sz="2800" dirty="0">
                <a:hlinkClick r:id="rId3" action="ppaction://hlinksldjump"/>
              </a:rPr>
              <a:t>university professors who wanted to classify objectives, experiences, processes, and evaluation questions.</a:t>
            </a:r>
            <a:endParaRPr lang="en-US" sz="2800" dirty="0"/>
          </a:p>
          <a:p>
            <a:pPr marL="533400" indent="-533400">
              <a:lnSpc>
                <a:spcPct val="90000"/>
              </a:lnSpc>
              <a:buFont typeface="Arial" charset="0"/>
              <a:buAutoNum type="alphaLcPeriod"/>
            </a:pPr>
            <a:r>
              <a:rPr lang="en-US" sz="2800" dirty="0">
                <a:hlinkClick r:id="rId4" action="ppaction://hlinksldjump"/>
              </a:rPr>
              <a:t>classroom teachers who had been criticized by education experts for focusing on low-level student tasks.</a:t>
            </a:r>
            <a:endParaRPr lang="en-US" sz="2800" dirty="0"/>
          </a:p>
          <a:p>
            <a:pPr marL="533400" indent="-533400">
              <a:lnSpc>
                <a:spcPct val="90000"/>
              </a:lnSpc>
              <a:buFont typeface="Arial" charset="0"/>
              <a:buAutoNum type="alphaLcPeriod"/>
            </a:pPr>
            <a:r>
              <a:rPr lang="en-US" sz="2800" dirty="0">
                <a:hlinkClick r:id="rId4" action="ppaction://hlinksldjump"/>
              </a:rPr>
              <a:t>business trainers who wanted their employees to be more imaginative.</a:t>
            </a:r>
            <a:endParaRPr lang="en-US" sz="2800" dirty="0"/>
          </a:p>
          <a:p>
            <a:pPr marL="533400" indent="-533400">
              <a:lnSpc>
                <a:spcPct val="90000"/>
              </a:lnSpc>
              <a:buFontTx/>
              <a:buNone/>
            </a:pPr>
            <a:endParaRPr lang="en-US" sz="2800" dirty="0"/>
          </a:p>
        </p:txBody>
      </p:sp>
      <p:sp>
        <p:nvSpPr>
          <p:cNvPr id="15364" name="WordArt 4"/>
          <p:cNvSpPr>
            <a:spLocks noChangeArrowheads="1" noChangeShapeType="1" noTextEdit="1"/>
          </p:cNvSpPr>
          <p:nvPr/>
        </p:nvSpPr>
        <p:spPr bwMode="auto">
          <a:xfrm>
            <a:off x="4343400" y="381000"/>
            <a:ext cx="685800" cy="533400"/>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solidFill>
                  <a:schemeClr val="bg2"/>
                </a:solidFill>
                <a:effectLst>
                  <a:outerShdw dist="45791" dir="2021404" algn="ctr" rotWithShape="0">
                    <a:srgbClr val="C0C0C0"/>
                  </a:outerShdw>
                </a:effectLst>
                <a:latin typeface="Comic Sans MS"/>
              </a:rPr>
              <a:t>12</a:t>
            </a:r>
          </a:p>
        </p:txBody>
      </p:sp>
      <p:pic>
        <p:nvPicPr>
          <p:cNvPr id="15367" name="Picture 7" descr="j0290795"/>
          <p:cNvPicPr>
            <a:picLocks noChangeAspect="1" noChangeArrowheads="1"/>
          </p:cNvPicPr>
          <p:nvPr/>
        </p:nvPicPr>
        <p:blipFill>
          <a:blip r:embed="rId5" cstate="print"/>
          <a:srcRect/>
          <a:stretch>
            <a:fillRect/>
          </a:stretch>
        </p:blipFill>
        <p:spPr bwMode="auto">
          <a:xfrm>
            <a:off x="5257800" y="5334000"/>
            <a:ext cx="1374775" cy="1254125"/>
          </a:xfrm>
          <a:prstGeom prst="rect">
            <a:avLst/>
          </a:prstGeom>
          <a:noFill/>
        </p:spPr>
      </p:pic>
    </p:spTree>
  </p:cSld>
  <p:clrMapOvr>
    <a:masterClrMapping/>
  </p:clrMapOvr>
  <p:transition advClick="0"/>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650</TotalTime>
  <Words>4537</Words>
  <Application>Microsoft Office PowerPoint</Application>
  <PresentationFormat>On-screen Show (4:3)</PresentationFormat>
  <Paragraphs>686</Paragraphs>
  <Slides>91</Slides>
  <Notes>13</Notes>
  <HiddenSlides>0</HiddenSlides>
  <MMClips>0</MMClips>
  <ScaleCrop>false</ScaleCrop>
  <HeadingPairs>
    <vt:vector size="4" baseType="variant">
      <vt:variant>
        <vt:lpstr>Theme</vt:lpstr>
      </vt:variant>
      <vt:variant>
        <vt:i4>1</vt:i4>
      </vt:variant>
      <vt:variant>
        <vt:lpstr>Slide Titles</vt:lpstr>
      </vt:variant>
      <vt:variant>
        <vt:i4>91</vt:i4>
      </vt:variant>
    </vt:vector>
  </HeadingPairs>
  <TitlesOfParts>
    <vt:vector size="92" baseType="lpstr">
      <vt:lpstr>Paper</vt:lpstr>
      <vt:lpstr>Texas Commission on  Law Enforcement</vt:lpstr>
      <vt:lpstr>  Perspectives on Learning, Teaching &amp; Technology </vt:lpstr>
      <vt:lpstr>The student will be able to Define &amp; Describe Blooms Taxonomy</vt:lpstr>
      <vt:lpstr>Bloom’s Taxonomy</vt:lpstr>
      <vt:lpstr>Bloom’s Taxonomy</vt:lpstr>
      <vt:lpstr>Bloom’s Taxonomy</vt:lpstr>
      <vt:lpstr>What is Bloom’s Taxonomy</vt:lpstr>
      <vt:lpstr>What is Bloom’s Taxonomy</vt:lpstr>
      <vt:lpstr>What is Bloom’s Taxonomy</vt:lpstr>
      <vt:lpstr>What is Bloom’s Taxonomy</vt:lpstr>
      <vt:lpstr>What is Bloom’s Taxonomy</vt:lpstr>
      <vt:lpstr>What is Bloom’s Taxonomy</vt:lpstr>
      <vt:lpstr>What is Bloom’s Taxonomy</vt:lpstr>
      <vt:lpstr>What is Bloom’s Taxonomy</vt:lpstr>
      <vt:lpstr>What is Bloom’s Taxonomy</vt:lpstr>
      <vt:lpstr>What is Bloom’s Taxonomy</vt:lpstr>
      <vt:lpstr>What is Bloom’s Taxonomy</vt:lpstr>
      <vt:lpstr>The student will be able to describe the changes made to Bloom’s Taxonomy during revisions done in the 1990’s.</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Comparison of Changes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Changes to Bloom’s Taxonomy </vt:lpstr>
      <vt:lpstr>The student will be able to list the reasons why Bloom’s Taxonomy is important and effective to use in classroom instruction</vt:lpstr>
      <vt:lpstr>Importance of Bloom’s Taxonomy </vt:lpstr>
      <vt:lpstr>Importance of Bloom’s Taxonomy </vt:lpstr>
      <vt:lpstr>Importance of Bloom’s Taxonomy </vt:lpstr>
      <vt:lpstr>Importance of Bloom’s Taxonomy </vt:lpstr>
      <vt:lpstr>Importance of Bloom’s Taxonomy </vt:lpstr>
      <vt:lpstr>Importance of Bloom’s Taxonomy </vt:lpstr>
      <vt:lpstr>Review</vt:lpstr>
      <vt:lpstr>What was the central focus of Bloom’s life work?</vt:lpstr>
      <vt:lpstr>Which of the following is NOT a benefit of Bloom’s Taxonomy?</vt:lpstr>
      <vt:lpstr>Mrs. Macintosh wants her students to compare and contrast two Native American folktales and the cultures each represents. At which level of thought is Mrs. Macintosh asking her students to work according to Bloom’s Taxonomy? </vt:lpstr>
      <vt:lpstr>Mrs. Smith has asked her students to classify the items in a diagram as living or nonliving. At what level of Bloom’s Taxonomy is she having her students think? </vt:lpstr>
      <vt:lpstr>How has Bloom’s Taxonomy changed from its original version to the revised version?</vt:lpstr>
      <vt:lpstr>Students in Mrs. McElveen’s class have been asked to read a research article and summarize it in their own words.  At which level of Bloom’s Taxonomy is she asking them to think? </vt:lpstr>
      <vt:lpstr>Mrs. Hodge has asked students to list every possible way to answer the math word problem on the board.  Then she asks them to choose the best method for solving the problem and to defend their answers. At which level of Bloom’s Taxonomy is she asking them to think? </vt:lpstr>
      <vt:lpstr>Which two dimensions are used in the Taxonomy Table?</vt:lpstr>
      <vt:lpstr>Slide 88</vt:lpstr>
      <vt:lpstr>Which of the following statements describes how the revised Bloom’s Taxonomy differs from the original?</vt:lpstr>
      <vt:lpstr>Mr. Jones knows that the new Bloom’s Taxonomy Table can help him write better lesson objectives.  He wants to write one that will require his students to apply the factual knowledge they have learned. According to the table, what verb might he use in an assignment that will accomplish this? </vt:lpstr>
      <vt:lpstr>The original Bloom group met for the  purpose of helping</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Texas Commission on Law Enforcement</dc:title>
  <dc:creator>Texas Commision on Law Enfrocemen</dc:creator>
  <cp:lastModifiedBy>lbeard</cp:lastModifiedBy>
  <cp:revision>70</cp:revision>
  <dcterms:created xsi:type="dcterms:W3CDTF">2010-10-08T15:37:56Z</dcterms:created>
  <dcterms:modified xsi:type="dcterms:W3CDTF">2010-10-21T20:54:19Z</dcterms:modified>
</cp:coreProperties>
</file>