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63"/>
  </p:notesMasterIdLst>
  <p:handoutMasterIdLst>
    <p:handoutMasterId r:id="rId64"/>
  </p:handoutMasterIdLst>
  <p:sldIdLst>
    <p:sldId id="256" r:id="rId2"/>
    <p:sldId id="313" r:id="rId3"/>
    <p:sldId id="351" r:id="rId4"/>
    <p:sldId id="297" r:id="rId5"/>
    <p:sldId id="298" r:id="rId6"/>
    <p:sldId id="314" r:id="rId7"/>
    <p:sldId id="305" r:id="rId8"/>
    <p:sldId id="258" r:id="rId9"/>
    <p:sldId id="259" r:id="rId10"/>
    <p:sldId id="260" r:id="rId11"/>
    <p:sldId id="261" r:id="rId12"/>
    <p:sldId id="332" r:id="rId13"/>
    <p:sldId id="263" r:id="rId14"/>
    <p:sldId id="264" r:id="rId15"/>
    <p:sldId id="341" r:id="rId16"/>
    <p:sldId id="342" r:id="rId17"/>
    <p:sldId id="266" r:id="rId18"/>
    <p:sldId id="268" r:id="rId19"/>
    <p:sldId id="311" r:id="rId20"/>
    <p:sldId id="269" r:id="rId21"/>
    <p:sldId id="270" r:id="rId22"/>
    <p:sldId id="343" r:id="rId23"/>
    <p:sldId id="344" r:id="rId24"/>
    <p:sldId id="345" r:id="rId25"/>
    <p:sldId id="273" r:id="rId26"/>
    <p:sldId id="321" r:id="rId27"/>
    <p:sldId id="274" r:id="rId28"/>
    <p:sldId id="275" r:id="rId29"/>
    <p:sldId id="346" r:id="rId30"/>
    <p:sldId id="347" r:id="rId31"/>
    <p:sldId id="348" r:id="rId32"/>
    <p:sldId id="278" r:id="rId33"/>
    <p:sldId id="279" r:id="rId34"/>
    <p:sldId id="300" r:id="rId35"/>
    <p:sldId id="280" r:id="rId36"/>
    <p:sldId id="281" r:id="rId37"/>
    <p:sldId id="282" r:id="rId38"/>
    <p:sldId id="283" r:id="rId39"/>
    <p:sldId id="284" r:id="rId40"/>
    <p:sldId id="323" r:id="rId41"/>
    <p:sldId id="285" r:id="rId42"/>
    <p:sldId id="324" r:id="rId43"/>
    <p:sldId id="302" r:id="rId44"/>
    <p:sldId id="303" r:id="rId45"/>
    <p:sldId id="286" r:id="rId46"/>
    <p:sldId id="287" r:id="rId47"/>
    <p:sldId id="349" r:id="rId48"/>
    <p:sldId id="289" r:id="rId49"/>
    <p:sldId id="325" r:id="rId50"/>
    <p:sldId id="290" r:id="rId51"/>
    <p:sldId id="291" r:id="rId52"/>
    <p:sldId id="292" r:id="rId53"/>
    <p:sldId id="293" r:id="rId54"/>
    <p:sldId id="294" r:id="rId55"/>
    <p:sldId id="326" r:id="rId56"/>
    <p:sldId id="295" r:id="rId57"/>
    <p:sldId id="296" r:id="rId58"/>
    <p:sldId id="310" r:id="rId59"/>
    <p:sldId id="350" r:id="rId60"/>
    <p:sldId id="340" r:id="rId61"/>
    <p:sldId id="329" r:id="rId62"/>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1010" autoAdjust="0"/>
    <p:restoredTop sz="90929"/>
  </p:normalViewPr>
  <p:slideViewPr>
    <p:cSldViewPr>
      <p:cViewPr>
        <p:scale>
          <a:sx n="110" d="100"/>
          <a:sy n="110" d="100"/>
        </p:scale>
        <p:origin x="-1644"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75779"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75780"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75781"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F29C544-6858-44E4-905C-1AA8A222169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43225"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92163" name="Rectangle 3"/>
          <p:cNvSpPr>
            <a:spLocks noGrp="1" noChangeArrowheads="1"/>
          </p:cNvSpPr>
          <p:nvPr>
            <p:ph type="dt" idx="1"/>
          </p:nvPr>
        </p:nvSpPr>
        <p:spPr bwMode="auto">
          <a:xfrm>
            <a:off x="3898900" y="0"/>
            <a:ext cx="2943225" cy="469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65540" name="Rectangle 4"/>
          <p:cNvSpPr>
            <a:spLocks noGrp="1" noRot="1" noChangeAspect="1" noChangeArrowheads="1" noTextEdit="1"/>
          </p:cNvSpPr>
          <p:nvPr>
            <p:ph type="sldImg" idx="2"/>
          </p:nvPr>
        </p:nvSpPr>
        <p:spPr bwMode="auto">
          <a:xfrm>
            <a:off x="1163638" y="704850"/>
            <a:ext cx="4591050" cy="3444875"/>
          </a:xfrm>
          <a:prstGeom prst="rect">
            <a:avLst/>
          </a:prstGeom>
          <a:noFill/>
          <a:ln w="9525">
            <a:solidFill>
              <a:srgbClr val="000000"/>
            </a:solidFill>
            <a:miter lim="800000"/>
            <a:headEnd/>
            <a:tailEnd/>
          </a:ln>
        </p:spPr>
      </p:sp>
      <p:sp>
        <p:nvSpPr>
          <p:cNvPr id="92165" name="Rectangle 5"/>
          <p:cNvSpPr>
            <a:spLocks noGrp="1" noChangeArrowheads="1"/>
          </p:cNvSpPr>
          <p:nvPr>
            <p:ph type="body" sz="quarter" idx="3"/>
          </p:nvPr>
        </p:nvSpPr>
        <p:spPr bwMode="auto">
          <a:xfrm>
            <a:off x="882650" y="4386263"/>
            <a:ext cx="5076825" cy="4229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166" name="Rectangle 6"/>
          <p:cNvSpPr>
            <a:spLocks noGrp="1" noChangeArrowheads="1"/>
          </p:cNvSpPr>
          <p:nvPr>
            <p:ph type="ftr" sz="quarter" idx="4"/>
          </p:nvPr>
        </p:nvSpPr>
        <p:spPr bwMode="auto">
          <a:xfrm>
            <a:off x="0" y="8848725"/>
            <a:ext cx="2943225"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92167" name="Rectangle 7"/>
          <p:cNvSpPr>
            <a:spLocks noGrp="1" noChangeArrowheads="1"/>
          </p:cNvSpPr>
          <p:nvPr>
            <p:ph type="sldNum" sz="quarter" idx="5"/>
          </p:nvPr>
        </p:nvSpPr>
        <p:spPr bwMode="auto">
          <a:xfrm>
            <a:off x="3898900" y="8848725"/>
            <a:ext cx="2943225" cy="469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C81514-0495-429E-BA6D-14B7F5D90FF1}"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FBABDFC-AF29-4B4B-9365-2F23F2F0B961}" type="slidenum">
              <a:rPr lang="en-US" smtClean="0"/>
              <a:pPr/>
              <a:t>1</a:t>
            </a:fld>
            <a:endParaRPr lang="en-US" dirty="0"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27</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28</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32</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33</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34</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35</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36</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37</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39</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40</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41</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42</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43</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44</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45</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46</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49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58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60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6</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61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CC81514-0495-429E-BA6D-14B7F5D90FF1}"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a:defRPr/>
            </a:pPr>
            <a:endParaRPr lang="en-US" dirty="0"/>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endParaRPr lang="en-US" dirty="0"/>
          </a:p>
        </p:txBody>
      </p:sp>
      <p:sp>
        <p:nvSpPr>
          <p:cNvPr id="8" name="Slide Number Placeholder 15"/>
          <p:cNvSpPr>
            <a:spLocks noGrp="1"/>
          </p:cNvSpPr>
          <p:nvPr>
            <p:ph type="sldNum" sz="quarter" idx="11"/>
          </p:nvPr>
        </p:nvSpPr>
        <p:spPr/>
        <p:txBody>
          <a:bodyPr/>
          <a:lstStyle>
            <a:lvl1pPr>
              <a:defRPr/>
            </a:lvl1pPr>
          </a:lstStyle>
          <a:p>
            <a:pPr>
              <a:defRPr/>
            </a:pPr>
            <a:fld id="{9AD81F95-00EB-4450-80EB-E25E859EFD21}" type="slidenum">
              <a:rPr lang="en-US"/>
              <a:pPr>
                <a:defRPr/>
              </a:pPr>
              <a:t>‹#›</a:t>
            </a:fld>
            <a:endParaRPr lang="en-US" dirty="0"/>
          </a:p>
        </p:txBody>
      </p:sp>
      <p:sp>
        <p:nvSpPr>
          <p:cNvPr id="10" name="Footer Placeholder 16"/>
          <p:cNvSpPr>
            <a:spLocks noGrp="1"/>
          </p:cNvSpPr>
          <p:nvPr>
            <p:ph type="ftr" sz="quarter" idx="12"/>
          </p:nvPr>
        </p:nvSpPr>
        <p:spPr/>
        <p:txBody>
          <a:bodyPr/>
          <a:lstStyle>
            <a:lvl1pPr>
              <a:defRPr/>
            </a:lvl1pPr>
          </a:lstStyle>
          <a:p>
            <a:pPr>
              <a:defRPr/>
            </a:pP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dirty="0"/>
          </a:p>
        </p:txBody>
      </p:sp>
      <p:sp>
        <p:nvSpPr>
          <p:cNvPr id="6" name="Slide Number Placeholder 21"/>
          <p:cNvSpPr>
            <a:spLocks noGrp="1"/>
          </p:cNvSpPr>
          <p:nvPr>
            <p:ph type="sldNum" sz="quarter" idx="12"/>
          </p:nvPr>
        </p:nvSpPr>
        <p:spPr/>
        <p:txBody>
          <a:bodyPr/>
          <a:lstStyle>
            <a:lvl1pPr>
              <a:defRPr/>
            </a:lvl1pPr>
          </a:lstStyle>
          <a:p>
            <a:pPr>
              <a:defRPr/>
            </a:pPr>
            <a:fld id="{5985855E-C88A-4C33-AA2E-71F7A5ADFF31}"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dirty="0"/>
          </a:p>
        </p:txBody>
      </p:sp>
      <p:sp>
        <p:nvSpPr>
          <p:cNvPr id="6" name="Slide Number Placeholder 21"/>
          <p:cNvSpPr>
            <a:spLocks noGrp="1"/>
          </p:cNvSpPr>
          <p:nvPr>
            <p:ph type="sldNum" sz="quarter" idx="12"/>
          </p:nvPr>
        </p:nvSpPr>
        <p:spPr/>
        <p:txBody>
          <a:bodyPr/>
          <a:lstStyle>
            <a:lvl1pPr>
              <a:defRPr/>
            </a:lvl1pPr>
          </a:lstStyle>
          <a:p>
            <a:pPr>
              <a:defRPr/>
            </a:pPr>
            <a:fld id="{E113354C-1208-47B2-B13C-26086CEE1AF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endParaRPr lang="en-US" dirty="0"/>
          </a:p>
        </p:txBody>
      </p:sp>
      <p:sp>
        <p:nvSpPr>
          <p:cNvPr id="5" name="Footer Placeholder 9"/>
          <p:cNvSpPr>
            <a:spLocks noGrp="1"/>
          </p:cNvSpPr>
          <p:nvPr>
            <p:ph type="ftr" sz="quarter" idx="11"/>
          </p:nvPr>
        </p:nvSpPr>
        <p:spPr/>
        <p:txBody>
          <a:bodyPr/>
          <a:lstStyle>
            <a:lvl1pPr>
              <a:defRPr/>
            </a:lvl1pPr>
          </a:lstStyle>
          <a:p>
            <a:pPr>
              <a:defRPr/>
            </a:pPr>
            <a:endParaRPr lang="en-US" dirty="0"/>
          </a:p>
        </p:txBody>
      </p:sp>
      <p:sp>
        <p:nvSpPr>
          <p:cNvPr id="6" name="Slide Number Placeholder 21"/>
          <p:cNvSpPr>
            <a:spLocks noGrp="1"/>
          </p:cNvSpPr>
          <p:nvPr>
            <p:ph type="sldNum" sz="quarter" idx="12"/>
          </p:nvPr>
        </p:nvSpPr>
        <p:spPr/>
        <p:txBody>
          <a:bodyPr/>
          <a:lstStyle>
            <a:lvl1pPr>
              <a:defRPr/>
            </a:lvl1pPr>
          </a:lstStyle>
          <a:p>
            <a:pPr>
              <a:defRPr/>
            </a:pPr>
            <a:fld id="{F40575B5-E6AD-402A-B0DE-A0B0D229D9E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4E4E9E7-D953-49F5-8172-00917551A5C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dirty="0"/>
          </a:p>
        </p:txBody>
      </p:sp>
      <p:sp>
        <p:nvSpPr>
          <p:cNvPr id="6" name="Footer Placeholder 9"/>
          <p:cNvSpPr>
            <a:spLocks noGrp="1"/>
          </p:cNvSpPr>
          <p:nvPr>
            <p:ph type="ftr" sz="quarter" idx="11"/>
          </p:nvPr>
        </p:nvSpPr>
        <p:spPr/>
        <p:txBody>
          <a:bodyPr/>
          <a:lstStyle>
            <a:lvl1pPr>
              <a:defRPr/>
            </a:lvl1pPr>
          </a:lstStyle>
          <a:p>
            <a:pPr>
              <a:defRPr/>
            </a:pPr>
            <a:endParaRPr lang="en-US" dirty="0"/>
          </a:p>
        </p:txBody>
      </p:sp>
      <p:sp>
        <p:nvSpPr>
          <p:cNvPr id="7" name="Slide Number Placeholder 21"/>
          <p:cNvSpPr>
            <a:spLocks noGrp="1"/>
          </p:cNvSpPr>
          <p:nvPr>
            <p:ph type="sldNum" sz="quarter" idx="12"/>
          </p:nvPr>
        </p:nvSpPr>
        <p:spPr/>
        <p:txBody>
          <a:bodyPr/>
          <a:lstStyle>
            <a:lvl1pPr>
              <a:defRPr/>
            </a:lvl1pPr>
          </a:lstStyle>
          <a:p>
            <a:pPr>
              <a:defRPr/>
            </a:pPr>
            <a:fld id="{4B52B17A-AFE4-4B8E-BFDC-3C41A8C8E8B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3C2C7613-1256-498B-AE2E-ACB4D50D15E6}" type="slidenum">
              <a:rPr lang="en-US"/>
              <a:pPr>
                <a:defRPr/>
              </a:pPr>
              <a:t>‹#›</a:t>
            </a:fld>
            <a:endParaRPr lang="en-US" dirty="0"/>
          </a:p>
        </p:txBody>
      </p:sp>
      <p:sp>
        <p:nvSpPr>
          <p:cNvPr id="10" name="Footer Placeholder 7"/>
          <p:cNvSpPr>
            <a:spLocks noGrp="1"/>
          </p:cNvSpPr>
          <p:nvPr>
            <p:ph type="ftr" sz="quarter" idx="11"/>
          </p:nvPr>
        </p:nvSpPr>
        <p:spPr/>
        <p:txBody>
          <a:bodyPr/>
          <a:lstStyle>
            <a:lvl1pPr>
              <a:defRPr/>
            </a:lvl1pPr>
          </a:lstStyle>
          <a:p>
            <a:pPr>
              <a:defRPr/>
            </a:pPr>
            <a:endParaRPr lang="en-US" dirty="0"/>
          </a:p>
        </p:txBody>
      </p:sp>
      <p:sp>
        <p:nvSpPr>
          <p:cNvPr id="11" name="Date Placeholder 6"/>
          <p:cNvSpPr>
            <a:spLocks noGrp="1"/>
          </p:cNvSpPr>
          <p:nvPr>
            <p:ph type="dt" sz="half" idx="12"/>
          </p:nvPr>
        </p:nvSpPr>
        <p:spPr/>
        <p:txBody>
          <a:bodyPr/>
          <a:lstStyle>
            <a:lvl1pPr>
              <a:defRPr/>
            </a:lvl1pPr>
          </a:lstStyle>
          <a:p>
            <a:pPr>
              <a:defRPr/>
            </a:pP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dirty="0"/>
          </a:p>
        </p:txBody>
      </p:sp>
      <p:sp>
        <p:nvSpPr>
          <p:cNvPr id="4" name="Footer Placeholder 9"/>
          <p:cNvSpPr>
            <a:spLocks noGrp="1"/>
          </p:cNvSpPr>
          <p:nvPr>
            <p:ph type="ftr" sz="quarter" idx="11"/>
          </p:nvPr>
        </p:nvSpPr>
        <p:spPr/>
        <p:txBody>
          <a:bodyPr/>
          <a:lstStyle>
            <a:lvl1pPr>
              <a:defRPr/>
            </a:lvl1pPr>
          </a:lstStyle>
          <a:p>
            <a:pPr>
              <a:defRPr/>
            </a:pPr>
            <a:endParaRPr lang="en-US" dirty="0"/>
          </a:p>
        </p:txBody>
      </p:sp>
      <p:sp>
        <p:nvSpPr>
          <p:cNvPr id="5" name="Slide Number Placeholder 21"/>
          <p:cNvSpPr>
            <a:spLocks noGrp="1"/>
          </p:cNvSpPr>
          <p:nvPr>
            <p:ph type="sldNum" sz="quarter" idx="12"/>
          </p:nvPr>
        </p:nvSpPr>
        <p:spPr/>
        <p:txBody>
          <a:bodyPr/>
          <a:lstStyle>
            <a:lvl1pPr>
              <a:defRPr/>
            </a:lvl1pPr>
          </a:lstStyle>
          <a:p>
            <a:pPr>
              <a:defRPr/>
            </a:pPr>
            <a:fld id="{234766B9-A192-4ADB-A317-CA1A403EB8C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endParaRPr lang="en-US" dirty="0"/>
          </a:p>
        </p:txBody>
      </p:sp>
      <p:sp>
        <p:nvSpPr>
          <p:cNvPr id="3" name="Footer Placeholder 9"/>
          <p:cNvSpPr>
            <a:spLocks noGrp="1"/>
          </p:cNvSpPr>
          <p:nvPr>
            <p:ph type="ftr" sz="quarter" idx="11"/>
          </p:nvPr>
        </p:nvSpPr>
        <p:spPr/>
        <p:txBody>
          <a:bodyPr/>
          <a:lstStyle>
            <a:lvl1pPr>
              <a:defRPr/>
            </a:lvl1pPr>
          </a:lstStyle>
          <a:p>
            <a:pPr>
              <a:defRPr/>
            </a:pPr>
            <a:endParaRPr lang="en-US" dirty="0"/>
          </a:p>
        </p:txBody>
      </p:sp>
      <p:sp>
        <p:nvSpPr>
          <p:cNvPr id="4" name="Slide Number Placeholder 21"/>
          <p:cNvSpPr>
            <a:spLocks noGrp="1"/>
          </p:cNvSpPr>
          <p:nvPr>
            <p:ph type="sldNum" sz="quarter" idx="12"/>
          </p:nvPr>
        </p:nvSpPr>
        <p:spPr/>
        <p:txBody>
          <a:bodyPr/>
          <a:lstStyle>
            <a:lvl1pPr>
              <a:defRPr/>
            </a:lvl1pPr>
          </a:lstStyle>
          <a:p>
            <a:pPr>
              <a:defRPr/>
            </a:pPr>
            <a:fld id="{9488710D-FADE-4BFD-A2F4-4C510E28DEC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endParaRPr lang="en-US" dirty="0"/>
          </a:p>
        </p:txBody>
      </p:sp>
      <p:sp>
        <p:nvSpPr>
          <p:cNvPr id="6" name="Footer Placeholder 9"/>
          <p:cNvSpPr>
            <a:spLocks noGrp="1"/>
          </p:cNvSpPr>
          <p:nvPr>
            <p:ph type="ftr" sz="quarter" idx="11"/>
          </p:nvPr>
        </p:nvSpPr>
        <p:spPr/>
        <p:txBody>
          <a:bodyPr/>
          <a:lstStyle>
            <a:lvl1pPr>
              <a:defRPr/>
            </a:lvl1pPr>
          </a:lstStyle>
          <a:p>
            <a:pPr>
              <a:defRPr/>
            </a:pPr>
            <a:endParaRPr lang="en-US" dirty="0"/>
          </a:p>
        </p:txBody>
      </p:sp>
      <p:sp>
        <p:nvSpPr>
          <p:cNvPr id="7" name="Slide Number Placeholder 21"/>
          <p:cNvSpPr>
            <a:spLocks noGrp="1"/>
          </p:cNvSpPr>
          <p:nvPr>
            <p:ph type="sldNum" sz="quarter" idx="12"/>
          </p:nvPr>
        </p:nvSpPr>
        <p:spPr/>
        <p:txBody>
          <a:bodyPr/>
          <a:lstStyle>
            <a:lvl1pPr>
              <a:defRPr/>
            </a:lvl1pPr>
          </a:lstStyle>
          <a:p>
            <a:pPr>
              <a:defRPr/>
            </a:pPr>
            <a:fld id="{DBB59292-8714-4A6A-A2E9-65D97300D47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endParaRPr lang="en-US" dirty="0"/>
          </a:p>
        </p:txBody>
      </p:sp>
      <p:sp>
        <p:nvSpPr>
          <p:cNvPr id="6" name="Footer Placeholder 9"/>
          <p:cNvSpPr>
            <a:spLocks noGrp="1"/>
          </p:cNvSpPr>
          <p:nvPr>
            <p:ph type="ftr" sz="quarter" idx="11"/>
          </p:nvPr>
        </p:nvSpPr>
        <p:spPr/>
        <p:txBody>
          <a:bodyPr/>
          <a:lstStyle>
            <a:lvl1pPr>
              <a:defRPr/>
            </a:lvl1pPr>
          </a:lstStyle>
          <a:p>
            <a:pPr>
              <a:defRPr/>
            </a:pPr>
            <a:endParaRPr lang="en-US" dirty="0"/>
          </a:p>
        </p:txBody>
      </p:sp>
      <p:sp>
        <p:nvSpPr>
          <p:cNvPr id="7" name="Slide Number Placeholder 21"/>
          <p:cNvSpPr>
            <a:spLocks noGrp="1"/>
          </p:cNvSpPr>
          <p:nvPr>
            <p:ph type="sldNum" sz="quarter" idx="12"/>
          </p:nvPr>
        </p:nvSpPr>
        <p:spPr/>
        <p:txBody>
          <a:bodyPr/>
          <a:lstStyle>
            <a:lvl1pPr>
              <a:defRPr/>
            </a:lvl1pPr>
          </a:lstStyle>
          <a:p>
            <a:pPr>
              <a:defRPr/>
            </a:pPr>
            <a:fld id="{56898500-A7FB-48BF-AC05-A1BB3B5B438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dirty="0"/>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dirty="0"/>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6730FBE2-BACC-4443-A454-632BB1CF2ADA}" type="slidenum">
              <a:rPr lang="en-US"/>
              <a:pPr>
                <a:defRPr/>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26" r:id="rId1"/>
    <p:sldLayoutId id="2147483718" r:id="rId2"/>
    <p:sldLayoutId id="2147483727" r:id="rId3"/>
    <p:sldLayoutId id="2147483719" r:id="rId4"/>
    <p:sldLayoutId id="2147483728" r:id="rId5"/>
    <p:sldLayoutId id="2147483720" r:id="rId6"/>
    <p:sldLayoutId id="2147483721" r:id="rId7"/>
    <p:sldLayoutId id="2147483722" r:id="rId8"/>
    <p:sldLayoutId id="2147483723" r:id="rId9"/>
    <p:sldLayoutId id="2147483724" r:id="rId10"/>
    <p:sldLayoutId id="2147483725" r:id="rId11"/>
  </p:sldLayoutIdLst>
  <p:hf hdr="0" ftr="0" dt="0"/>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 descr="Rectangle: Click to edit Master text styles&#10;Second level&#10;Third level&#10;Fourth level&#10;Fifth level"/>
          <p:cNvSpPr>
            <a:spLocks noGrp="1" noChangeArrowheads="1"/>
          </p:cNvSpPr>
          <p:nvPr>
            <p:ph type="subTitle" idx="1"/>
          </p:nvPr>
        </p:nvSpPr>
        <p:spPr>
          <a:xfrm>
            <a:off x="457200" y="3700463"/>
            <a:ext cx="8305800" cy="1143000"/>
          </a:xfrm>
          <a:effectLst>
            <a:outerShdw blurRad="50800" dist="38100" dir="2700000" algn="tl" rotWithShape="0">
              <a:prstClr val="black">
                <a:alpha val="40000"/>
              </a:prstClr>
            </a:outerShdw>
          </a:effectLst>
        </p:spPr>
        <p:txBody>
          <a:bodyPr/>
          <a:lstStyle/>
          <a:p>
            <a:pPr eaLnBrk="1" fontAlgn="auto" hangingPunct="1">
              <a:spcAft>
                <a:spcPts val="0"/>
              </a:spcAft>
              <a:buFont typeface="Wingdings 2"/>
              <a:buNone/>
              <a:defRPr/>
            </a:pPr>
            <a:r>
              <a:rPr lang="en-US" sz="2800" dirty="0" smtClean="0">
                <a:solidFill>
                  <a:schemeClr val="tx1"/>
                </a:solidFill>
              </a:rPr>
              <a:t>Presented By:</a:t>
            </a:r>
          </a:p>
        </p:txBody>
      </p:sp>
      <p:sp>
        <p:nvSpPr>
          <p:cNvPr id="3075" name="Rectangle 2"/>
          <p:cNvSpPr>
            <a:spLocks noGrp="1" noChangeArrowheads="1"/>
          </p:cNvSpPr>
          <p:nvPr>
            <p:ph type="ctrTitle"/>
          </p:nvPr>
        </p:nvSpPr>
        <p:spPr>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solidFill>
                  <a:schemeClr val="tx1"/>
                </a:solidFill>
              </a:rPr>
              <a:t>UNDERSTANDING GENERATIONAL GAPS</a:t>
            </a:r>
          </a:p>
        </p:txBody>
      </p:sp>
      <p:sp>
        <p:nvSpPr>
          <p:cNvPr id="5124" name="Rectangle 71"/>
          <p:cNvSpPr>
            <a:spLocks noGrp="1" noChangeArrowheads="1"/>
          </p:cNvSpPr>
          <p:nvPr>
            <p:ph type="sldNum" sz="quarter" idx="11"/>
          </p:nvPr>
        </p:nvSpPr>
        <p:spPr bwMode="auto">
          <a:noFill/>
          <a:ln>
            <a:miter lim="800000"/>
            <a:headEnd/>
            <a:tailEnd/>
          </a:ln>
        </p:spPr>
        <p:txBody>
          <a:bodyPr wrap="square" numCol="1" compatLnSpc="1">
            <a:prstTxWarp prst="textNoShape">
              <a:avLst/>
            </a:prstTxWarp>
          </a:bodyPr>
          <a:lstStyle/>
          <a:p>
            <a:fld id="{A34AF2BF-BA0B-47FB-9C25-C022E5EB054A}" type="slidenum">
              <a:rPr lang="en-US" smtClean="0"/>
              <a:pPr/>
              <a:t>1</a:t>
            </a:fld>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42" name="Rectangle 6" descr="Rectangle: Click to edit Master text styles&#10;Second level&#10;Third level&#10;Fourth level&#10;Fifth level"/>
          <p:cNvSpPr>
            <a:spLocks noGrp="1" noChangeArrowheads="1"/>
          </p:cNvSpPr>
          <p:nvPr>
            <p:ph idx="1"/>
          </p:nvPr>
        </p:nvSpPr>
        <p:spPr>
          <a:xfrm>
            <a:off x="914400" y="1371600"/>
            <a:ext cx="8229600" cy="4953000"/>
          </a:xfrm>
          <a:effectLst>
            <a:outerShdw blurRad="50800" dist="38100" dir="2700000" algn="tl" rotWithShape="0">
              <a:prstClr val="black">
                <a:alpha val="40000"/>
              </a:prstClr>
            </a:outerShdw>
          </a:effectLst>
        </p:spPr>
        <p:txBody>
          <a:bodyPr/>
          <a:lstStyle/>
          <a:p>
            <a:pPr eaLnBrk="1" hangingPunct="1">
              <a:buNone/>
            </a:pPr>
            <a:r>
              <a:rPr lang="en-US" dirty="0" smtClean="0"/>
              <a:t>   Value Communication</a:t>
            </a:r>
          </a:p>
          <a:p>
            <a:pPr eaLnBrk="1" hangingPunct="1"/>
            <a:endParaRPr lang="en-US" dirty="0" smtClean="0"/>
          </a:p>
          <a:p>
            <a:pPr eaLnBrk="1" hangingPunct="1">
              <a:buNone/>
            </a:pPr>
            <a:r>
              <a:rPr lang="en-US" dirty="0" smtClean="0"/>
              <a:t>   Loyal</a:t>
            </a:r>
          </a:p>
          <a:p>
            <a:pPr eaLnBrk="1" hangingPunct="1"/>
            <a:endParaRPr lang="en-US" dirty="0" smtClean="0"/>
          </a:p>
          <a:p>
            <a:pPr eaLnBrk="1" hangingPunct="1">
              <a:buNone/>
            </a:pPr>
            <a:r>
              <a:rPr lang="en-US" dirty="0" smtClean="0"/>
              <a:t>   Wants acknowledgement of experience</a:t>
            </a:r>
          </a:p>
          <a:p>
            <a:pPr eaLnBrk="1" hangingPunct="1"/>
            <a:endParaRPr lang="en-US" dirty="0" smtClean="0"/>
          </a:p>
          <a:p>
            <a:pPr eaLnBrk="1" hangingPunct="1">
              <a:buNone/>
            </a:pPr>
            <a:r>
              <a:rPr lang="en-US" dirty="0" smtClean="0"/>
              <a:t>   Driven to get the job done whatever it takes</a:t>
            </a:r>
          </a:p>
          <a:p>
            <a:pPr eaLnBrk="1" hangingPunct="1"/>
            <a:endParaRPr lang="en-US" dirty="0" smtClean="0"/>
          </a:p>
          <a:p>
            <a:pPr eaLnBrk="1" hangingPunct="1">
              <a:buNone/>
            </a:pPr>
            <a:r>
              <a:rPr lang="en-US" dirty="0" smtClean="0"/>
              <a:t>   Keeps family and work lives separate</a:t>
            </a:r>
          </a:p>
          <a:p>
            <a:pPr eaLnBrk="1" hangingPunct="1"/>
            <a:endParaRPr lang="en-US" dirty="0" smtClean="0"/>
          </a:p>
          <a:p>
            <a:pPr eaLnBrk="1" hangingPunct="1">
              <a:buNone/>
            </a:pPr>
            <a:r>
              <a:rPr lang="en-US" dirty="0" smtClean="0"/>
              <a:t>   5% of today’s workforce </a:t>
            </a:r>
          </a:p>
          <a:p>
            <a:pPr eaLnBrk="1" hangingPunct="1"/>
            <a:endParaRPr lang="en-US" dirty="0" smtClean="0"/>
          </a:p>
          <a:p>
            <a:pPr eaLnBrk="1" hangingPunct="1"/>
            <a:endParaRPr lang="en-US" dirty="0" smtClean="0"/>
          </a:p>
        </p:txBody>
      </p:sp>
      <p:sp>
        <p:nvSpPr>
          <p:cNvPr id="1433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53FC04EC-A216-454B-8E37-E7CD06CD74E5}" type="slidenum">
              <a:rPr lang="en-US" smtClean="0"/>
              <a:pPr/>
              <a:t>10</a:t>
            </a:fld>
            <a:endParaRPr lang="en-US" dirty="0" smtClean="0"/>
          </a:p>
        </p:txBody>
      </p:sp>
      <p:sp>
        <p:nvSpPr>
          <p:cNvPr id="12291" name="Rectangle 5"/>
          <p:cNvSpPr>
            <a:spLocks noGrp="1" noChangeArrowheads="1"/>
          </p:cNvSpPr>
          <p:nvPr>
            <p:ph type="title"/>
          </p:nvPr>
        </p:nvSpPr>
        <p:spPr>
          <a:xfrm>
            <a:off x="457200" y="381000"/>
            <a:ext cx="8229600" cy="1219200"/>
          </a:xfrm>
          <a:effectLst>
            <a:outerShdw blurRad="50800" dist="38100" dir="2700000" algn="tl" rotWithShape="0">
              <a:prstClr val="black">
                <a:alpha val="40000"/>
              </a:prstClr>
            </a:outerShdw>
          </a:effectLst>
        </p:spPr>
        <p:txBody>
          <a:bodyPr>
            <a:normAutofit fontScale="90000"/>
          </a:bodyPr>
          <a:lstStyle/>
          <a:p>
            <a:pPr algn="ctr" eaLnBrk="1" fontAlgn="auto" hangingPunct="1">
              <a:spcAft>
                <a:spcPts val="0"/>
              </a:spcAft>
              <a:defRPr/>
            </a:pPr>
            <a:r>
              <a:rPr sz="4400" dirty="0" smtClean="0"/>
              <a:t>Veteran Generation (1922-1942)</a:t>
            </a:r>
            <a:r>
              <a:rPr dirty="0" smtClean="0"/>
              <a:t/>
            </a:r>
            <a:br>
              <a:rPr dirty="0" smtClean="0"/>
            </a:br>
            <a:endParaRP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2">
                                            <p:txEl>
                                              <p:pRg st="0" end="0"/>
                                            </p:txEl>
                                          </p:spTgt>
                                        </p:tgtEl>
                                        <p:attrNameLst>
                                          <p:attrName>style.visibility</p:attrName>
                                        </p:attrNameLst>
                                      </p:cBhvr>
                                      <p:to>
                                        <p:strVal val="visible"/>
                                      </p:to>
                                    </p:set>
                                    <p:anim calcmode="lin" valueType="num">
                                      <p:cBhvr additive="base">
                                        <p:cTn id="7" dur="500" fill="hold"/>
                                        <p:tgtEl>
                                          <p:spTgt spid="1434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4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434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42">
                                            <p:txEl>
                                              <p:pRg st="2" end="2"/>
                                            </p:txEl>
                                          </p:spTgt>
                                        </p:tgtEl>
                                        <p:attrNameLst>
                                          <p:attrName>style.visibility</p:attrName>
                                        </p:attrNameLst>
                                      </p:cBhvr>
                                      <p:to>
                                        <p:strVal val="visible"/>
                                      </p:to>
                                    </p:set>
                                    <p:anim calcmode="lin" valueType="num">
                                      <p:cBhvr additive="base">
                                        <p:cTn id="13" dur="500" fill="hold"/>
                                        <p:tgtEl>
                                          <p:spTgt spid="1434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4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4342">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42">
                                            <p:txEl>
                                              <p:pRg st="4" end="4"/>
                                            </p:txEl>
                                          </p:spTgt>
                                        </p:tgtEl>
                                        <p:attrNameLst>
                                          <p:attrName>style.visibility</p:attrName>
                                        </p:attrNameLst>
                                      </p:cBhvr>
                                      <p:to>
                                        <p:strVal val="visible"/>
                                      </p:to>
                                    </p:set>
                                    <p:anim calcmode="lin" valueType="num">
                                      <p:cBhvr additive="base">
                                        <p:cTn id="19" dur="500" fill="hold"/>
                                        <p:tgtEl>
                                          <p:spTgt spid="1434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42">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342">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42">
                                            <p:txEl>
                                              <p:pRg st="6" end="6"/>
                                            </p:txEl>
                                          </p:spTgt>
                                        </p:tgtEl>
                                        <p:attrNameLst>
                                          <p:attrName>style.visibility</p:attrName>
                                        </p:attrNameLst>
                                      </p:cBhvr>
                                      <p:to>
                                        <p:strVal val="visible"/>
                                      </p:to>
                                    </p:set>
                                    <p:anim calcmode="lin" valueType="num">
                                      <p:cBhvr additive="base">
                                        <p:cTn id="25" dur="500" fill="hold"/>
                                        <p:tgtEl>
                                          <p:spTgt spid="14342">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42">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4342">
                                            <p:txEl>
                                              <p:pRg st="6" end="6"/>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42">
                                            <p:txEl>
                                              <p:pRg st="8" end="8"/>
                                            </p:txEl>
                                          </p:spTgt>
                                        </p:tgtEl>
                                        <p:attrNameLst>
                                          <p:attrName>style.visibility</p:attrName>
                                        </p:attrNameLst>
                                      </p:cBhvr>
                                      <p:to>
                                        <p:strVal val="visible"/>
                                      </p:to>
                                    </p:set>
                                    <p:anim calcmode="lin" valueType="num">
                                      <p:cBhvr additive="base">
                                        <p:cTn id="31" dur="500" fill="hold"/>
                                        <p:tgtEl>
                                          <p:spTgt spid="14342">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42">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4342">
                                            <p:txEl>
                                              <p:pRg st="8" end="8"/>
                                            </p:txEl>
                                          </p:spTgt>
                                        </p:tgtEl>
                                        <p:attrNameLst>
                                          <p:attrName>ppt_c</p:attrName>
                                        </p:attrNameLst>
                                      </p:cBhvr>
                                      <p:to>
                                        <a:schemeClr val="accent2"/>
                                      </p:to>
                                    </p:animClr>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42">
                                            <p:txEl>
                                              <p:pRg st="10" end="10"/>
                                            </p:txEl>
                                          </p:spTgt>
                                        </p:tgtEl>
                                        <p:attrNameLst>
                                          <p:attrName>style.visibility</p:attrName>
                                        </p:attrNameLst>
                                      </p:cBhvr>
                                      <p:to>
                                        <p:strVal val="visible"/>
                                      </p:to>
                                    </p:set>
                                    <p:anim calcmode="lin" valueType="num">
                                      <p:cBhvr additive="base">
                                        <p:cTn id="37" dur="500" fill="hold"/>
                                        <p:tgtEl>
                                          <p:spTgt spid="14342">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42">
                                            <p:txEl>
                                              <p:pRg st="10" end="1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4342">
                                            <p:txEl>
                                              <p:pRg st="10" end="10"/>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descr="Rectangle: Click to edit Master text styles&#10;Second level&#10;Third level&#10;Fourth level&#10;Fifth level"/>
          <p:cNvSpPr>
            <a:spLocks noGrp="1" noChangeArrowheads="1"/>
          </p:cNvSpPr>
          <p:nvPr>
            <p:ph idx="1"/>
          </p:nvPr>
        </p:nvSpPr>
        <p:spPr>
          <a:xfrm>
            <a:off x="533400" y="19812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Boomers Say…inflexible, can’t keep up with technology. But on work team keep team focused.</a:t>
            </a:r>
          </a:p>
          <a:p>
            <a:pPr eaLnBrk="1" hangingPunct="1"/>
            <a:endParaRPr lang="en-US" dirty="0" smtClean="0"/>
          </a:p>
          <a:p>
            <a:pPr eaLnBrk="1" hangingPunct="1">
              <a:buNone/>
            </a:pPr>
            <a:r>
              <a:rPr lang="en-US" dirty="0" smtClean="0"/>
              <a:t>   Xers say…Lack of technical skill but fun to teach and work until the jobs done.</a:t>
            </a:r>
          </a:p>
          <a:p>
            <a:pPr eaLnBrk="1" hangingPunct="1"/>
            <a:endParaRPr lang="en-US" dirty="0" smtClean="0"/>
          </a:p>
          <a:p>
            <a:pPr eaLnBrk="1" hangingPunct="1">
              <a:buNone/>
            </a:pPr>
            <a:r>
              <a:rPr lang="en-US" dirty="0" smtClean="0"/>
              <a:t>   Nexters say…They are reliable and know how to lead. All positive.</a:t>
            </a:r>
          </a:p>
        </p:txBody>
      </p:sp>
      <p:sp>
        <p:nvSpPr>
          <p:cNvPr id="2"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3A5847D9-03BA-4986-8443-2B9AEC867194}" type="slidenum">
              <a:rPr lang="en-US" smtClean="0"/>
              <a:pPr/>
              <a:t>11</a:t>
            </a:fld>
            <a:endParaRPr lang="en-US" dirty="0" smtClean="0"/>
          </a:p>
        </p:txBody>
      </p:sp>
      <p:sp>
        <p:nvSpPr>
          <p:cNvPr id="13315"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How other generations view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3">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anim calcmode="lin" valueType="num">
                                      <p:cBhvr additive="base">
                                        <p:cTn id="13"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3">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anim calcmode="lin" valueType="num">
                                      <p:cBhvr additive="base">
                                        <p:cTn id="19"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3">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5" name="Rectangle 3" descr="Rectangle: Click to edit Master text styles&#10;Second level&#10;Third level&#10;Fourth level&#10;Fifth level"/>
          <p:cNvSpPr>
            <a:spLocks noGrp="1" noChangeArrowheads="1"/>
          </p:cNvSpPr>
          <p:nvPr>
            <p:ph idx="1"/>
          </p:nvPr>
        </p:nvSpPr>
        <p:spPr>
          <a:xfrm>
            <a:off x="609600" y="1676400"/>
            <a:ext cx="8229600" cy="5029200"/>
          </a:xfrm>
          <a:effectLst>
            <a:outerShdw blurRad="50800" dist="38100" dir="2700000" algn="tl" rotWithShape="0">
              <a:prstClr val="black">
                <a:alpha val="40000"/>
              </a:prstClr>
            </a:outerShdw>
          </a:effectLst>
        </p:spPr>
        <p:txBody>
          <a:bodyPr/>
          <a:lstStyle/>
          <a:p>
            <a:pPr eaLnBrk="1" hangingPunct="1">
              <a:buNone/>
            </a:pPr>
            <a:r>
              <a:rPr lang="en-US" dirty="0" smtClean="0"/>
              <a:t>  World War II</a:t>
            </a:r>
          </a:p>
          <a:p>
            <a:pPr eaLnBrk="1" hangingPunct="1"/>
            <a:endParaRPr lang="en-US" dirty="0" smtClean="0"/>
          </a:p>
          <a:p>
            <a:pPr eaLnBrk="1" hangingPunct="1">
              <a:buNone/>
            </a:pPr>
            <a:r>
              <a:rPr lang="en-US" dirty="0" smtClean="0"/>
              <a:t>  Depression</a:t>
            </a:r>
          </a:p>
          <a:p>
            <a:pPr eaLnBrk="1" hangingPunct="1"/>
            <a:endParaRPr lang="en-US" dirty="0" smtClean="0"/>
          </a:p>
          <a:p>
            <a:pPr eaLnBrk="1" hangingPunct="1">
              <a:buNone/>
            </a:pPr>
            <a:r>
              <a:rPr lang="en-US" dirty="0" smtClean="0"/>
              <a:t>  Standing in line for cigarettes, stockings</a:t>
            </a:r>
          </a:p>
          <a:p>
            <a:pPr eaLnBrk="1" hangingPunct="1"/>
            <a:endParaRPr lang="en-US" dirty="0" smtClean="0"/>
          </a:p>
          <a:p>
            <a:pPr eaLnBrk="1" hangingPunct="1">
              <a:buNone/>
            </a:pPr>
            <a:r>
              <a:rPr lang="en-US" dirty="0" smtClean="0"/>
              <a:t>  Coupons for stamps, meat, shoes, gas</a:t>
            </a:r>
          </a:p>
          <a:p>
            <a:pPr eaLnBrk="1" hangingPunct="1"/>
            <a:endParaRPr lang="en-US" dirty="0" smtClean="0"/>
          </a:p>
          <a:p>
            <a:pPr eaLnBrk="1" hangingPunct="1">
              <a:buNone/>
            </a:pPr>
            <a:r>
              <a:rPr lang="en-US" dirty="0" smtClean="0"/>
              <a:t>  Andrews Sisters, Bob Hope, Bing Crosby, radio soap operas</a:t>
            </a:r>
          </a:p>
          <a:p>
            <a:pPr eaLnBrk="1" hangingPunct="1"/>
            <a:endParaRPr lang="en-US" dirty="0" smtClean="0"/>
          </a:p>
          <a:p>
            <a:pPr eaLnBrk="1" hangingPunct="1"/>
            <a:endParaRPr lang="en-US" dirty="0" smtClean="0"/>
          </a:p>
        </p:txBody>
      </p:sp>
      <p:sp>
        <p:nvSpPr>
          <p:cNvPr id="1638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72F1DE3C-685E-44D6-9568-B45F8E0E165A}" type="slidenum">
              <a:rPr lang="en-US" smtClean="0"/>
              <a:pPr/>
              <a:t>12</a:t>
            </a:fld>
            <a:endParaRPr lang="en-US" dirty="0" smtClean="0"/>
          </a:p>
        </p:txBody>
      </p:sp>
      <p:sp>
        <p:nvSpPr>
          <p:cNvPr id="14339" name="Rectangle 2"/>
          <p:cNvSpPr>
            <a:spLocks noGrp="1" noChangeArrowheads="1"/>
          </p:cNvSpPr>
          <p:nvPr>
            <p:ph type="title"/>
          </p:nvPr>
        </p:nvSpPr>
        <p:spPr>
          <a:xfrm>
            <a:off x="457200" y="152400"/>
            <a:ext cx="8229600" cy="9906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Life Experiences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 calcmode="lin" valueType="num">
                                      <p:cBhvr additive="base">
                                        <p:cTn id="7" dur="500" fill="hold"/>
                                        <p:tgtEl>
                                          <p:spTgt spid="1157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57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15715">
                                            <p:txEl>
                                              <p:pRg st="2" end="2"/>
                                            </p:txEl>
                                          </p:spTgt>
                                        </p:tgtEl>
                                        <p:attrNameLst>
                                          <p:attrName>style.visibility</p:attrName>
                                        </p:attrNameLst>
                                      </p:cBhvr>
                                      <p:to>
                                        <p:strVal val="visible"/>
                                      </p:to>
                                    </p:set>
                                    <p:anim calcmode="lin" valueType="num">
                                      <p:cBhvr additive="base">
                                        <p:cTn id="13" dur="500" fill="hold"/>
                                        <p:tgtEl>
                                          <p:spTgt spid="1157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57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15715">
                                            <p:txEl>
                                              <p:pRg st="4" end="4"/>
                                            </p:txEl>
                                          </p:spTgt>
                                        </p:tgtEl>
                                        <p:attrNameLst>
                                          <p:attrName>style.visibility</p:attrName>
                                        </p:attrNameLst>
                                      </p:cBhvr>
                                      <p:to>
                                        <p:strVal val="visible"/>
                                      </p:to>
                                    </p:set>
                                    <p:anim calcmode="lin" valueType="num">
                                      <p:cBhvr additive="base">
                                        <p:cTn id="19" dur="500" fill="hold"/>
                                        <p:tgtEl>
                                          <p:spTgt spid="11571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57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15715">
                                            <p:txEl>
                                              <p:pRg st="6" end="6"/>
                                            </p:txEl>
                                          </p:spTgt>
                                        </p:tgtEl>
                                        <p:attrNameLst>
                                          <p:attrName>style.visibility</p:attrName>
                                        </p:attrNameLst>
                                      </p:cBhvr>
                                      <p:to>
                                        <p:strVal val="visible"/>
                                      </p:to>
                                    </p:set>
                                    <p:anim calcmode="lin" valueType="num">
                                      <p:cBhvr additive="base">
                                        <p:cTn id="25" dur="500" fill="hold"/>
                                        <p:tgtEl>
                                          <p:spTgt spid="115715">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571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15715">
                                            <p:txEl>
                                              <p:pRg st="8" end="8"/>
                                            </p:txEl>
                                          </p:spTgt>
                                        </p:tgtEl>
                                        <p:attrNameLst>
                                          <p:attrName>style.visibility</p:attrName>
                                        </p:attrNameLst>
                                      </p:cBhvr>
                                      <p:to>
                                        <p:strVal val="visible"/>
                                      </p:to>
                                    </p:set>
                                    <p:anim calcmode="lin" valueType="num">
                                      <p:cBhvr additive="base">
                                        <p:cTn id="31" dur="500" fill="hold"/>
                                        <p:tgtEl>
                                          <p:spTgt spid="115715">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1571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3" descr="Rectangle: Click to edit Master text styles&#10;Second level&#10;Third level&#10;Fourth level&#10;Fifth level"/>
          <p:cNvSpPr>
            <a:spLocks noGrp="1" noChangeArrowheads="1"/>
          </p:cNvSpPr>
          <p:nvPr>
            <p:ph idx="1"/>
          </p:nvPr>
        </p:nvSpPr>
        <p:spPr>
          <a:xfrm>
            <a:off x="457200" y="20574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45% of today’s workforce…will dominate workplace until year 2015.</a:t>
            </a:r>
          </a:p>
          <a:p>
            <a:pPr eaLnBrk="1" hangingPunct="1">
              <a:buNone/>
            </a:pPr>
            <a:r>
              <a:rPr lang="en-US" dirty="0" smtClean="0"/>
              <a:t>   Very sensitive as being portrayed as ageing/slowing down.</a:t>
            </a:r>
          </a:p>
          <a:p>
            <a:pPr eaLnBrk="1" hangingPunct="1">
              <a:buNone/>
            </a:pPr>
            <a:r>
              <a:rPr lang="en-US" dirty="0" smtClean="0"/>
              <a:t>   Last generation of stay at home moms.</a:t>
            </a:r>
          </a:p>
          <a:p>
            <a:pPr eaLnBrk="1" hangingPunct="1">
              <a:buNone/>
            </a:pPr>
            <a:r>
              <a:rPr lang="en-US" dirty="0" smtClean="0"/>
              <a:t>   Nurturing/raising children utmost importance to this era. </a:t>
            </a:r>
          </a:p>
          <a:p>
            <a:pPr eaLnBrk="1" hangingPunct="1"/>
            <a:endParaRPr lang="en-US" dirty="0" smtClean="0"/>
          </a:p>
        </p:txBody>
      </p:sp>
      <p:sp>
        <p:nvSpPr>
          <p:cNvPr id="2"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75C09465-C8CC-453D-A5E6-53AC2CF21B28}" type="slidenum">
              <a:rPr lang="en-US" smtClean="0"/>
              <a:pPr/>
              <a:t>13</a:t>
            </a:fld>
            <a:endParaRPr lang="en-US" dirty="0" smtClean="0"/>
          </a:p>
        </p:txBody>
      </p:sp>
      <p:sp>
        <p:nvSpPr>
          <p:cNvPr id="15363"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Boomer Generation (1943-1961)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1" end="1"/>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2" end="2"/>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additive="base">
                                        <p:cTn id="25"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1">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7411">
                                            <p:txEl>
                                              <p:pRg st="3" end="3"/>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descr="Rectangle: Click to edit Master text styles&#10;Second level&#10;Third level&#10;Fourth level&#10;Fifth level"/>
          <p:cNvSpPr>
            <a:spLocks noGrp="1" noChangeArrowheads="1"/>
          </p:cNvSpPr>
          <p:nvPr>
            <p:ph idx="1"/>
          </p:nvPr>
        </p:nvSpPr>
        <p:spPr>
          <a:xfrm>
            <a:off x="533400" y="24384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Veterans say…Boomers are too self-centered, tell too much about their personal lives at work.</a:t>
            </a:r>
          </a:p>
          <a:p>
            <a:pPr eaLnBrk="1" hangingPunct="1"/>
            <a:endParaRPr lang="en-US" dirty="0" smtClean="0"/>
          </a:p>
          <a:p>
            <a:pPr eaLnBrk="1" hangingPunct="1">
              <a:buNone/>
            </a:pPr>
            <a:r>
              <a:rPr lang="en-US" dirty="0" smtClean="0"/>
              <a:t>   Xers say…They work too much and take it too seriously. Too political and calculating.</a:t>
            </a:r>
          </a:p>
          <a:p>
            <a:pPr eaLnBrk="1" hangingPunct="1"/>
            <a:endParaRPr lang="en-US" dirty="0" smtClean="0"/>
          </a:p>
          <a:p>
            <a:pPr eaLnBrk="1" hangingPunct="1">
              <a:buNone/>
            </a:pPr>
            <a:r>
              <a:rPr lang="en-US" dirty="0" smtClean="0"/>
              <a:t>   Nexters say…work way too much.</a:t>
            </a:r>
          </a:p>
        </p:txBody>
      </p:sp>
      <p:sp>
        <p:nvSpPr>
          <p:cNvPr id="2"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3AC01228-01A3-4A96-B4A9-788A3C20581E}" type="slidenum">
              <a:rPr lang="en-US" smtClean="0"/>
              <a:pPr/>
              <a:t>14</a:t>
            </a:fld>
            <a:endParaRPr lang="en-US" dirty="0" smtClean="0"/>
          </a:p>
        </p:txBody>
      </p:sp>
      <p:sp>
        <p:nvSpPr>
          <p:cNvPr id="16387"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How other generations view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8435">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8435">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anim calcmode="lin" valueType="num">
                                      <p:cBhvr additive="base">
                                        <p:cTn id="19"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8435">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effectLst>
            <a:outerShdw blurRad="50800" dist="38100" dir="2700000" algn="tl" rotWithShape="0">
              <a:prstClr val="black">
                <a:alpha val="40000"/>
              </a:prstClr>
            </a:outerShdw>
          </a:effectLst>
        </p:spPr>
        <p:txBody>
          <a:bodyPr/>
          <a:lstStyle/>
          <a:p>
            <a:pPr eaLnBrk="1" fontAlgn="auto" hangingPunct="1">
              <a:spcAft>
                <a:spcPts val="0"/>
              </a:spcAft>
              <a:buNone/>
              <a:defRPr/>
            </a:pPr>
            <a:r>
              <a:rPr lang="en-US" sz="2400" dirty="0" smtClean="0"/>
              <a:t>   Television became popular</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First man to walk on the moon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Martin Luther King legacy, desegregation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Woodstock</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Movies: Psycho, West Side Story, Sound of Music, Rocky</a:t>
            </a:r>
          </a:p>
          <a:p>
            <a:endParaRPr lang="en-US" dirty="0"/>
          </a:p>
        </p:txBody>
      </p:sp>
      <p:sp>
        <p:nvSpPr>
          <p:cNvPr id="5" name="Title 4"/>
          <p:cNvSpPr>
            <a:spLocks noGrp="1"/>
          </p:cNvSpPr>
          <p:nvPr>
            <p:ph type="title"/>
          </p:nvPr>
        </p:nvSpPr>
        <p:spPr>
          <a:effectLst>
            <a:outerShdw blurRad="50800" dist="38100" dir="2700000" algn="tl" rotWithShape="0">
              <a:prstClr val="black">
                <a:alpha val="40000"/>
              </a:prstClr>
            </a:outerShdw>
          </a:effectLst>
        </p:spPr>
        <p:txBody>
          <a:bodyPr/>
          <a:lstStyle/>
          <a:p>
            <a:pPr algn="ctr"/>
            <a:r>
              <a:rPr smtClean="0"/>
              <a:t>Major Life Experiences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eaLnBrk="1" fontAlgn="auto" hangingPunct="1">
              <a:spcAft>
                <a:spcPts val="0"/>
              </a:spcAft>
              <a:buNone/>
              <a:defRPr/>
            </a:pPr>
            <a:r>
              <a:rPr lang="en-US" sz="2400" dirty="0" smtClean="0"/>
              <a:t>  Barbie Doll, Hula Hoop, Lionel Trains, Radio Flyer, Cap guns</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a:t>
            </a:r>
          </a:p>
          <a:p>
            <a:pPr eaLnBrk="1" fontAlgn="auto" hangingPunct="1">
              <a:spcAft>
                <a:spcPts val="0"/>
              </a:spcAft>
              <a:buNone/>
              <a:defRPr/>
            </a:pPr>
            <a:r>
              <a:rPr lang="en-US" sz="2400" dirty="0" smtClean="0"/>
              <a:t>   Elvis, Everley Brothers, Mommas and the Poppas, Beatles</a:t>
            </a:r>
          </a:p>
          <a:p>
            <a:pPr eaLnBrk="1" fontAlgn="auto" hangingPunct="1">
              <a:spcAft>
                <a:spcPts val="0"/>
              </a:spcAft>
              <a:buNone/>
              <a:defRPr/>
            </a:pPr>
            <a:r>
              <a:rPr lang="en-US" sz="2400" dirty="0" smtClean="0"/>
              <a:t>  </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Rocky Marciano, Mickey Mantle, Roger Maris</a:t>
            </a:r>
          </a:p>
          <a:p>
            <a:endParaRPr lang="en-US" dirty="0"/>
          </a:p>
        </p:txBody>
      </p:sp>
      <p:sp>
        <p:nvSpPr>
          <p:cNvPr id="5" name="Title 4"/>
          <p:cNvSpPr>
            <a:spLocks noGrp="1"/>
          </p:cNvSpPr>
          <p:nvPr>
            <p:ph type="title"/>
          </p:nvPr>
        </p:nvSpPr>
        <p:spPr/>
        <p:txBody>
          <a:bodyPr/>
          <a:lstStyle/>
          <a:p>
            <a:pPr algn="ctr"/>
            <a:r>
              <a:rPr sz="4400" smtClean="0">
                <a:solidFill>
                  <a:schemeClr val="tx1"/>
                </a:solidFill>
              </a:rPr>
              <a:t>Toys,</a:t>
            </a:r>
            <a:r>
              <a:rPr sz="4400" smtClean="0"/>
              <a:t> Music &amp; Sports Figures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 descr="Rectangle: Click to edit Master text styles&#10;Second level&#10;Third level&#10;Fourth level&#10;Fifth level"/>
          <p:cNvSpPr>
            <a:spLocks noGrp="1" noChangeArrowheads="1"/>
          </p:cNvSpPr>
          <p:nvPr>
            <p:ph idx="1"/>
          </p:nvPr>
        </p:nvSpPr>
        <p:spPr>
          <a:xfrm>
            <a:off x="457200" y="25908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Many define themselves by the work they do</a:t>
            </a:r>
          </a:p>
          <a:p>
            <a:pPr eaLnBrk="1" hangingPunct="1"/>
            <a:endParaRPr lang="en-US" sz="2800" dirty="0" smtClean="0"/>
          </a:p>
          <a:p>
            <a:pPr eaLnBrk="1" hangingPunct="1">
              <a:buNone/>
            </a:pPr>
            <a:r>
              <a:rPr lang="en-US" sz="2800" dirty="0" smtClean="0"/>
              <a:t>   Idealistic, competitive, question authority, strong work ethic</a:t>
            </a:r>
          </a:p>
          <a:p>
            <a:pPr eaLnBrk="1" hangingPunct="1"/>
            <a:endParaRPr lang="en-US" sz="2800" dirty="0" smtClean="0"/>
          </a:p>
          <a:p>
            <a:pPr eaLnBrk="1" hangingPunct="1">
              <a:buNone/>
            </a:pPr>
            <a:r>
              <a:rPr lang="en-US" sz="2800" dirty="0" smtClean="0"/>
              <a:t>   Feel world revolves around them, the “ME” generation </a:t>
            </a:r>
          </a:p>
        </p:txBody>
      </p:sp>
      <p:sp>
        <p:nvSpPr>
          <p:cNvPr id="2150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DA8EF3DA-332B-4BD9-9B3E-94C49BB0D4E2}" type="slidenum">
              <a:rPr lang="en-US" smtClean="0"/>
              <a:pPr/>
              <a:t>17</a:t>
            </a:fld>
            <a:endParaRPr lang="en-US" dirty="0" smtClean="0"/>
          </a:p>
        </p:txBody>
      </p:sp>
      <p:sp>
        <p:nvSpPr>
          <p:cNvPr id="19459"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General Commonalities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0483">
                                            <p:txEl>
                                              <p:pRg st="2" end="2"/>
                                            </p:txEl>
                                          </p:spTgt>
                                        </p:tgtEl>
                                        <p:attrNameLst>
                                          <p:attrName>style.visibility</p:attrName>
                                        </p:attrNameLst>
                                      </p:cBhvr>
                                      <p:to>
                                        <p:strVal val="visible"/>
                                      </p:to>
                                    </p:set>
                                    <p:anim calcmode="lin" valueType="num">
                                      <p:cBhvr additive="base">
                                        <p:cTn id="13" dur="500" fill="hold"/>
                                        <p:tgtEl>
                                          <p:spTgt spid="2048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83">
                                            <p:txEl>
                                              <p:pRg st="4" end="4"/>
                                            </p:txEl>
                                          </p:spTgt>
                                        </p:tgtEl>
                                        <p:attrNameLst>
                                          <p:attrName>style.visibility</p:attrName>
                                        </p:attrNameLst>
                                      </p:cBhvr>
                                      <p:to>
                                        <p:strVal val="visible"/>
                                      </p:to>
                                    </p:set>
                                    <p:anim calcmode="lin" valueType="num">
                                      <p:cBhvr additive="base">
                                        <p:cTn id="19" dur="500" fill="hold"/>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3" descr="Rectangle: Click to edit Master text styles&#10;Second level&#10;Third level&#10;Fourth level&#10;Fifth level"/>
          <p:cNvSpPr>
            <a:spLocks noGrp="1" noChangeArrowheads="1"/>
          </p:cNvSpPr>
          <p:nvPr>
            <p:ph idx="1"/>
          </p:nvPr>
        </p:nvSpPr>
        <p:spPr>
          <a:xfrm>
            <a:off x="457200" y="18288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40% of today’s workforce</a:t>
            </a:r>
          </a:p>
          <a:p>
            <a:pPr eaLnBrk="1" hangingPunct="1"/>
            <a:endParaRPr lang="en-US" sz="2800" dirty="0" smtClean="0"/>
          </a:p>
          <a:p>
            <a:pPr eaLnBrk="1" hangingPunct="1">
              <a:buNone/>
            </a:pPr>
            <a:r>
              <a:rPr lang="en-US" sz="2800" dirty="0" smtClean="0"/>
              <a:t>   Generation without a childhood, “Latchkey Kids”</a:t>
            </a:r>
          </a:p>
          <a:p>
            <a:pPr eaLnBrk="1" hangingPunct="1"/>
            <a:endParaRPr lang="en-US" sz="2800" dirty="0" smtClean="0"/>
          </a:p>
          <a:p>
            <a:pPr eaLnBrk="1" hangingPunct="1">
              <a:buNone/>
            </a:pPr>
            <a:r>
              <a:rPr lang="en-US" sz="2800" dirty="0" smtClean="0"/>
              <a:t>   Confronted with: drug addiction, AIDS, sexual freedom, uncontrolled violence, educational requirements, environmental/world problems (mindset is, all problems created by past generations)</a:t>
            </a:r>
          </a:p>
        </p:txBody>
      </p:sp>
      <p:sp>
        <p:nvSpPr>
          <p:cNvPr id="2"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4083FC39-DF2B-40BE-A08F-8E6E2101C2DD}" type="slidenum">
              <a:rPr lang="en-US" smtClean="0"/>
              <a:pPr/>
              <a:t>18</a:t>
            </a:fld>
            <a:endParaRPr lang="en-US" dirty="0" smtClean="0"/>
          </a:p>
        </p:txBody>
      </p:sp>
      <p:sp>
        <p:nvSpPr>
          <p:cNvPr id="20483"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Generation X (1962-1981)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 calcmode="lin" valueType="num">
                                      <p:cBhvr additive="base">
                                        <p:cTn id="13"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anim calcmode="lin" valueType="num">
                                      <p:cBhvr additive="base">
                                        <p:cTn id="19" dur="500" fill="hold"/>
                                        <p:tgtEl>
                                          <p:spTgt spid="2253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7" name="Rectangle 3" descr="Rectangle: Click to edit Master text styles&#10;Second level&#10;Third level&#10;Fourth level&#10;Fifth level"/>
          <p:cNvSpPr>
            <a:spLocks noGrp="1" noChangeArrowheads="1"/>
          </p:cNvSpPr>
          <p:nvPr>
            <p:ph idx="1"/>
          </p:nvPr>
        </p:nvSpPr>
        <p:spPr>
          <a:xfrm>
            <a:off x="533400" y="21336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Typical Household: Both parents working or divorced families</a:t>
            </a:r>
          </a:p>
          <a:p>
            <a:pPr eaLnBrk="1" hangingPunct="1"/>
            <a:endParaRPr lang="en-US" sz="2800" dirty="0" smtClean="0"/>
          </a:p>
          <a:p>
            <a:pPr eaLnBrk="1" hangingPunct="1">
              <a:buNone/>
            </a:pPr>
            <a:r>
              <a:rPr lang="en-US" sz="2800" dirty="0" smtClean="0"/>
              <a:t>   Communication via portable phones, pagers and</a:t>
            </a:r>
          </a:p>
          <a:p>
            <a:pPr eaLnBrk="1" hangingPunct="1">
              <a:buNone/>
            </a:pPr>
            <a:r>
              <a:rPr lang="en-US" sz="2800" dirty="0" smtClean="0"/>
              <a:t>    e-mail</a:t>
            </a:r>
          </a:p>
          <a:p>
            <a:pPr eaLnBrk="1" hangingPunct="1"/>
            <a:endParaRPr lang="en-US" sz="2800" dirty="0" smtClean="0"/>
          </a:p>
          <a:p>
            <a:pPr eaLnBrk="1" hangingPunct="1">
              <a:buNone/>
            </a:pPr>
            <a:r>
              <a:rPr lang="en-US" sz="2800" dirty="0" smtClean="0"/>
              <a:t>   Want strong balance between personal life and work</a:t>
            </a:r>
          </a:p>
          <a:p>
            <a:pPr eaLnBrk="1" hangingPunct="1">
              <a:buFont typeface="Wingdings" pitchFamily="2" charset="2"/>
              <a:buNone/>
            </a:pPr>
            <a:endParaRPr lang="en-US" dirty="0" smtClean="0"/>
          </a:p>
          <a:p>
            <a:pPr eaLnBrk="1" hangingPunct="1"/>
            <a:endParaRPr lang="en-US" dirty="0" smtClean="0"/>
          </a:p>
        </p:txBody>
      </p:sp>
      <p:sp>
        <p:nvSpPr>
          <p:cNvPr id="2355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44D811A2-9BBE-4E21-AE13-5BD4FE1ED1B2}" type="slidenum">
              <a:rPr lang="en-US" smtClean="0"/>
              <a:pPr/>
              <a:t>19</a:t>
            </a:fld>
            <a:endParaRPr lang="en-US" dirty="0" smtClean="0"/>
          </a:p>
        </p:txBody>
      </p:sp>
      <p:sp>
        <p:nvSpPr>
          <p:cNvPr id="21507" name="Rectangle 2"/>
          <p:cNvSpPr>
            <a:spLocks noGrp="1" noChangeArrowheads="1"/>
          </p:cNvSpPr>
          <p:nvPr>
            <p:ph type="title"/>
          </p:nvPr>
        </p:nvSpPr>
        <p:spPr>
          <a:xfrm>
            <a:off x="457200" y="152400"/>
            <a:ext cx="8229600" cy="1828800"/>
          </a:xfrm>
          <a:effectLst>
            <a:outerShdw blurRad="50800" dist="38100" dir="2700000" algn="tl" rotWithShape="0">
              <a:prstClr val="black">
                <a:alpha val="40000"/>
              </a:prstClr>
            </a:outerShdw>
          </a:effectLst>
        </p:spPr>
        <p:txBody>
          <a:bodyPr>
            <a:normAutofit fontScale="90000"/>
          </a:bodyPr>
          <a:lstStyle/>
          <a:p>
            <a:pPr algn="ctr" eaLnBrk="1" fontAlgn="auto" hangingPunct="1">
              <a:spcAft>
                <a:spcPts val="0"/>
              </a:spcAft>
              <a:defRPr/>
            </a:pPr>
            <a:r>
              <a:rPr dirty="0" smtClean="0"/>
              <a:t/>
            </a:r>
            <a:br>
              <a:rPr dirty="0" smtClean="0"/>
            </a:br>
            <a:r>
              <a:rPr sz="4400" dirty="0" smtClean="0"/>
              <a:t>Generation X</a:t>
            </a:r>
            <a:r>
              <a:rPr dirty="0" smtClean="0"/>
              <a:t>…</a:t>
            </a:r>
            <a:br>
              <a:rPr dirty="0" smtClean="0"/>
            </a:br>
            <a:endParaRP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7">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2" end="2"/>
                                            </p:txEl>
                                          </p:spTgt>
                                        </p:tgtEl>
                                        <p:attrNameLst>
                                          <p:attrName>style.visibility</p:attrName>
                                        </p:attrNameLst>
                                      </p:cBhvr>
                                      <p:to>
                                        <p:strVal val="visible"/>
                                      </p:to>
                                    </p:set>
                                    <p:anim calcmode="lin" valueType="num">
                                      <p:cBhvr additive="base">
                                        <p:cTn id="13"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7">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7">
                                            <p:txEl>
                                              <p:pRg st="3" end="3"/>
                                            </p:txEl>
                                          </p:spTgt>
                                        </p:tgtEl>
                                        <p:attrNameLst>
                                          <p:attrName>style.visibility</p:attrName>
                                        </p:attrNameLst>
                                      </p:cBhvr>
                                      <p:to>
                                        <p:strVal val="visible"/>
                                      </p:to>
                                    </p:set>
                                    <p:anim calcmode="lin" valueType="num">
                                      <p:cBhvr additive="base">
                                        <p:cTn id="19"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7">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3" end="3"/>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7">
                                            <p:txEl>
                                              <p:pRg st="5" end="5"/>
                                            </p:txEl>
                                          </p:spTgt>
                                        </p:tgtEl>
                                        <p:attrNameLst>
                                          <p:attrName>style.visibility</p:attrName>
                                        </p:attrNameLst>
                                      </p:cBhvr>
                                      <p:to>
                                        <p:strVal val="visible"/>
                                      </p:to>
                                    </p:set>
                                    <p:anim calcmode="lin" valueType="num">
                                      <p:cBhvr additive="base">
                                        <p:cTn id="25" dur="500" fill="hold"/>
                                        <p:tgtEl>
                                          <p:spTgt spid="1027">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7">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27">
                                            <p:txEl>
                                              <p:pRg st="5" end="5"/>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3" descr="Rectangle: Click to edit Master text styles&#10;Second level&#10;Third level&#10;Fourth level&#10;Fifth level"/>
          <p:cNvSpPr>
            <a:spLocks noGrp="1" noChangeArrowheads="1"/>
          </p:cNvSpPr>
          <p:nvPr>
            <p:ph idx="1"/>
          </p:nvPr>
        </p:nvSpPr>
        <p:spPr>
          <a:effectLst>
            <a:outerShdw blurRad="50800" dist="38100" dir="2700000" algn="tl" rotWithShape="0">
              <a:prstClr val="black">
                <a:alpha val="40000"/>
              </a:prstClr>
            </a:outerShdw>
          </a:effectLst>
        </p:spPr>
        <p:txBody>
          <a:bodyPr/>
          <a:lstStyle/>
          <a:p>
            <a:pPr eaLnBrk="1" fontAlgn="auto" hangingPunct="1">
              <a:spcAft>
                <a:spcPts val="0"/>
              </a:spcAft>
              <a:buFont typeface="Wingdings 2"/>
              <a:buNone/>
              <a:defRPr/>
            </a:pPr>
            <a:r>
              <a:rPr lang="en-US" dirty="0" smtClean="0"/>
              <a:t>  </a:t>
            </a:r>
            <a:r>
              <a:rPr lang="en-US" sz="4800" dirty="0" smtClean="0"/>
              <a:t>While the error of age is to believe that experience is a substitute for intelligence.   </a:t>
            </a:r>
            <a:br>
              <a:rPr lang="en-US" sz="4800" dirty="0" smtClean="0"/>
            </a:br>
            <a:r>
              <a:rPr lang="en-US" sz="4800" dirty="0" smtClean="0"/>
              <a:t>                         -Unknown</a:t>
            </a:r>
          </a:p>
        </p:txBody>
      </p:sp>
      <p:sp>
        <p:nvSpPr>
          <p:cNvPr id="5" name="Title 4"/>
          <p:cNvSpPr>
            <a:spLocks noGrp="1"/>
          </p:cNvSpPr>
          <p:nvPr>
            <p:ph type="title"/>
          </p:nvPr>
        </p:nvSpPr>
        <p:spPr/>
        <p:txBody>
          <a:bodyPr/>
          <a:lstStyle/>
          <a:p>
            <a:endParaRPr lang="en-US" dirty="0"/>
          </a:p>
        </p:txBody>
      </p:sp>
      <p:sp>
        <p:nvSpPr>
          <p:cNvPr id="7172" name="Rectangle 71"/>
          <p:cNvSpPr>
            <a:spLocks noGrp="1" noChangeArrowheads="1"/>
          </p:cNvSpPr>
          <p:nvPr>
            <p:ph type="sldNum" sz="quarter" idx="12"/>
          </p:nvPr>
        </p:nvSpPr>
        <p:spPr bwMode="auto">
          <a:noFill/>
          <a:ln>
            <a:miter lim="800000"/>
            <a:headEnd/>
            <a:tailEnd/>
          </a:ln>
        </p:spPr>
        <p:txBody>
          <a:bodyPr wrap="square" numCol="1" compatLnSpc="1">
            <a:prstTxWarp prst="textNoShape">
              <a:avLst/>
            </a:prstTxWarp>
          </a:bodyPr>
          <a:lstStyle/>
          <a:p>
            <a:fld id="{725B6028-5CC8-4029-AF0D-8AFFE2336649}" type="slidenum">
              <a:rPr lang="en-US" smtClean="0"/>
              <a:pPr/>
              <a:t>2</a:t>
            </a:fld>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5"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Accepting of different lifestyles, roles and cultures</a:t>
            </a:r>
          </a:p>
          <a:p>
            <a:pPr eaLnBrk="1" hangingPunct="1"/>
            <a:endParaRPr lang="en-US" sz="2800" dirty="0" smtClean="0"/>
          </a:p>
          <a:p>
            <a:pPr eaLnBrk="1" hangingPunct="1">
              <a:buNone/>
            </a:pPr>
            <a:r>
              <a:rPr lang="en-US" sz="2800" dirty="0" smtClean="0"/>
              <a:t>   Place considerable emphasis on immediate gratification</a:t>
            </a:r>
          </a:p>
          <a:p>
            <a:pPr eaLnBrk="1" hangingPunct="1"/>
            <a:endParaRPr lang="en-US" sz="2800" dirty="0" smtClean="0"/>
          </a:p>
          <a:p>
            <a:pPr eaLnBrk="1" hangingPunct="1">
              <a:buNone/>
            </a:pPr>
            <a:r>
              <a:rPr lang="en-US" sz="2800" dirty="0" smtClean="0"/>
              <a:t>   Unimpressed by status of others</a:t>
            </a:r>
          </a:p>
          <a:p>
            <a:pPr eaLnBrk="1" hangingPunct="1"/>
            <a:endParaRPr lang="en-US" sz="2800" dirty="0" smtClean="0"/>
          </a:p>
          <a:p>
            <a:pPr eaLnBrk="1" hangingPunct="1">
              <a:buNone/>
            </a:pPr>
            <a:r>
              <a:rPr lang="en-US" sz="2800" dirty="0" smtClean="0"/>
              <a:t>   One fifth of Xers live in poverty</a:t>
            </a:r>
          </a:p>
        </p:txBody>
      </p:sp>
      <p:sp>
        <p:nvSpPr>
          <p:cNvPr id="2457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CD688118-1E7F-4561-A436-DBBAFBE56672}" type="slidenum">
              <a:rPr lang="en-US" smtClean="0"/>
              <a:pPr/>
              <a:t>20</a:t>
            </a:fld>
            <a:endParaRPr lang="en-US" dirty="0" smtClean="0"/>
          </a:p>
        </p:txBody>
      </p:sp>
      <p:sp>
        <p:nvSpPr>
          <p:cNvPr id="22531"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Generation 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3555">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anim calcmode="lin" valueType="num">
                                      <p:cBhvr additive="base">
                                        <p:cTn id="13"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3555">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5">
                                            <p:txEl>
                                              <p:pRg st="4" end="4"/>
                                            </p:txEl>
                                          </p:spTgt>
                                        </p:tgtEl>
                                        <p:attrNameLst>
                                          <p:attrName>style.visibility</p:attrName>
                                        </p:attrNameLst>
                                      </p:cBhvr>
                                      <p:to>
                                        <p:strVal val="visible"/>
                                      </p:to>
                                    </p:set>
                                    <p:anim calcmode="lin" valueType="num">
                                      <p:cBhvr additive="base">
                                        <p:cTn id="19" dur="500" fill="hold"/>
                                        <p:tgtEl>
                                          <p:spTgt spid="2355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55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3555">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5">
                                            <p:txEl>
                                              <p:pRg st="6" end="6"/>
                                            </p:txEl>
                                          </p:spTgt>
                                        </p:tgtEl>
                                        <p:attrNameLst>
                                          <p:attrName>style.visibility</p:attrName>
                                        </p:attrNameLst>
                                      </p:cBhvr>
                                      <p:to>
                                        <p:strVal val="visible"/>
                                      </p:to>
                                    </p:set>
                                    <p:anim calcmode="lin" valueType="num">
                                      <p:cBhvr additive="base">
                                        <p:cTn id="25" dur="500" fill="hold"/>
                                        <p:tgtEl>
                                          <p:spTgt spid="23555">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5">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3555">
                                            <p:txEl>
                                              <p:pRg st="6" end="6"/>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descr="Rectangle: Click to edit Master text styles&#10;Second level&#10;Third level&#10;Fourth level&#10;Fifth level"/>
          <p:cNvSpPr>
            <a:spLocks noGrp="1" noChangeArrowheads="1"/>
          </p:cNvSpPr>
          <p:nvPr>
            <p:ph idx="1"/>
          </p:nvPr>
        </p:nvSpPr>
        <p:spPr>
          <a:xfrm>
            <a:off x="457200" y="1981200"/>
            <a:ext cx="8229600" cy="4572000"/>
          </a:xfrm>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Veterans say…they complain, hold too many certificates/not enough real education, they arrive late/leave early, don’t value Veterans experience.</a:t>
            </a:r>
          </a:p>
          <a:p>
            <a:pPr eaLnBrk="1" hangingPunct="1">
              <a:lnSpc>
                <a:spcPct val="90000"/>
              </a:lnSpc>
            </a:pPr>
            <a:endParaRPr lang="en-US" sz="2800" dirty="0" smtClean="0"/>
          </a:p>
          <a:p>
            <a:pPr eaLnBrk="1" hangingPunct="1">
              <a:lnSpc>
                <a:spcPct val="90000"/>
              </a:lnSpc>
              <a:buNone/>
            </a:pPr>
            <a:r>
              <a:rPr lang="en-US" sz="2800" dirty="0" smtClean="0"/>
              <a:t>   Boomers say…they are lazy, impatient, too much time with computers instead of with people, disrespectful.</a:t>
            </a:r>
          </a:p>
          <a:p>
            <a:pPr eaLnBrk="1" hangingPunct="1">
              <a:lnSpc>
                <a:spcPct val="90000"/>
              </a:lnSpc>
            </a:pPr>
            <a:endParaRPr lang="en-US" sz="2800" dirty="0" smtClean="0"/>
          </a:p>
          <a:p>
            <a:pPr eaLnBrk="1" hangingPunct="1">
              <a:lnSpc>
                <a:spcPct val="90000"/>
              </a:lnSpc>
              <a:buNone/>
            </a:pPr>
            <a:r>
              <a:rPr lang="en-US" sz="2800" dirty="0" smtClean="0"/>
              <a:t>   Nexters…Laid back about any differences, Nexters try to resolve conflicts between Boomers and Xers.</a:t>
            </a:r>
          </a:p>
        </p:txBody>
      </p:sp>
      <p:sp>
        <p:nvSpPr>
          <p:cNvPr id="2560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EA5021CB-0ADC-4F8E-9B2B-4C6EF23915A2}" type="slidenum">
              <a:rPr lang="en-US" smtClean="0"/>
              <a:pPr/>
              <a:t>21</a:t>
            </a:fld>
            <a:endParaRPr lang="en-US" dirty="0" smtClean="0"/>
          </a:p>
        </p:txBody>
      </p:sp>
      <p:sp>
        <p:nvSpPr>
          <p:cNvPr id="23555" name="Rectangle 2"/>
          <p:cNvSpPr>
            <a:spLocks noGrp="1" noChangeArrowheads="1"/>
          </p:cNvSpPr>
          <p:nvPr>
            <p:ph type="title"/>
          </p:nvPr>
        </p:nvSpPr>
        <p:spPr>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t>How other generations view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additive="base">
                                        <p:cTn id="7"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4579">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4579">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2" end="2"/>
                                            </p:txEl>
                                          </p:spTgt>
                                        </p:tgtEl>
                                        <p:attrNameLst>
                                          <p:attrName>style.visibility</p:attrName>
                                        </p:attrNameLst>
                                      </p:cBhvr>
                                      <p:to>
                                        <p:strVal val="visible"/>
                                      </p:to>
                                    </p:set>
                                    <p:anim calcmode="lin" valueType="num">
                                      <p:cBhvr additive="base">
                                        <p:cTn id="13" dur="500" fill="hold"/>
                                        <p:tgtEl>
                                          <p:spTgt spid="2457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4579">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anim calcmode="lin" valueType="num">
                                      <p:cBhvr additive="base">
                                        <p:cTn id="19" dur="500" fill="hold"/>
                                        <p:tgtEl>
                                          <p:spTgt spid="2457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4579">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4579">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eaLnBrk="1" fontAlgn="auto" hangingPunct="1">
              <a:spcAft>
                <a:spcPts val="0"/>
              </a:spcAft>
              <a:buNone/>
              <a:defRPr/>
            </a:pPr>
            <a:r>
              <a:rPr lang="en-US" sz="2400" dirty="0" smtClean="0"/>
              <a:t>   Roe Vs. Wade</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Challenger shuttle explosion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Berlin Wall dismantled</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Fall of Communism in Eastern Europe</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AIDS identified</a:t>
            </a:r>
          </a:p>
          <a:p>
            <a:endParaRPr lang="en-US" dirty="0"/>
          </a:p>
        </p:txBody>
      </p:sp>
      <p:sp>
        <p:nvSpPr>
          <p:cNvPr id="3" name="Title 2"/>
          <p:cNvSpPr>
            <a:spLocks noGrp="1"/>
          </p:cNvSpPr>
          <p:nvPr>
            <p:ph type="title"/>
          </p:nvPr>
        </p:nvSpPr>
        <p:spPr/>
        <p:txBody>
          <a:bodyPr/>
          <a:lstStyle/>
          <a:p>
            <a:pPr algn="ctr"/>
            <a:r>
              <a:rPr smtClean="0"/>
              <a:t>Major Life Experiences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effectLst>
            <a:outerShdw blurRad="50800" dist="38100" dir="2700000" algn="tl" rotWithShape="0">
              <a:prstClr val="black">
                <a:alpha val="40000"/>
              </a:prstClr>
            </a:outerShdw>
          </a:effectLst>
        </p:spPr>
        <p:txBody>
          <a:bodyPr/>
          <a:lstStyle/>
          <a:p>
            <a:pPr>
              <a:buNone/>
            </a:pPr>
            <a:r>
              <a:rPr lang="en-US" sz="2400" dirty="0" smtClean="0"/>
              <a:t>    Game Boy, Rubik’s Cube, Transformers</a:t>
            </a:r>
          </a:p>
          <a:p>
            <a:pPr>
              <a:buNone/>
            </a:pPr>
            <a:endParaRPr lang="en-US" sz="2400" dirty="0" smtClean="0"/>
          </a:p>
          <a:p>
            <a:pPr>
              <a:buNone/>
            </a:pPr>
            <a:endParaRPr lang="en-US" sz="2400" dirty="0" smtClean="0"/>
          </a:p>
          <a:p>
            <a:pPr>
              <a:buNone/>
            </a:pPr>
            <a:r>
              <a:rPr lang="en-US" sz="2400" dirty="0" smtClean="0"/>
              <a:t>    Michael Jackson, Madonna</a:t>
            </a:r>
          </a:p>
          <a:p>
            <a:pPr>
              <a:buNone/>
            </a:pPr>
            <a:endParaRPr lang="en-US" sz="2400" dirty="0" smtClean="0"/>
          </a:p>
          <a:p>
            <a:pPr>
              <a:buNone/>
            </a:pPr>
            <a:endParaRPr lang="en-US" sz="2400" dirty="0" smtClean="0"/>
          </a:p>
          <a:p>
            <a:pPr>
              <a:buNone/>
            </a:pPr>
            <a:r>
              <a:rPr lang="en-US" sz="2400" dirty="0" smtClean="0"/>
              <a:t>    Mike Tyson, Mary Lou Retton, Carl Lewis</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endParaRPr lang="en-US" dirty="0"/>
          </a:p>
        </p:txBody>
      </p:sp>
      <p:sp>
        <p:nvSpPr>
          <p:cNvPr id="5" name="Title 4"/>
          <p:cNvSpPr>
            <a:spLocks noGrp="1"/>
          </p:cNvSpPr>
          <p:nvPr>
            <p:ph type="title"/>
          </p:nvPr>
        </p:nvSpPr>
        <p:spPr>
          <a:effectLst>
            <a:outerShdw blurRad="50800" dist="38100" dir="2700000" algn="tl" rotWithShape="0">
              <a:prstClr val="black">
                <a:alpha val="40000"/>
              </a:prstClr>
            </a:outerShdw>
          </a:effectLst>
        </p:spPr>
        <p:txBody>
          <a:bodyPr/>
          <a:lstStyle/>
          <a:p>
            <a:pPr algn="ctr"/>
            <a:r>
              <a:rPr sz="4400" smtClean="0">
                <a:solidFill>
                  <a:schemeClr val="tx1"/>
                </a:solidFill>
              </a:rPr>
              <a:t>Toys, Music &amp; Sports Figures </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a:buNone/>
            </a:pPr>
            <a:r>
              <a:rPr lang="en-US" sz="2400" dirty="0" smtClean="0"/>
              <a:t>   ET</a:t>
            </a:r>
          </a:p>
          <a:p>
            <a:pPr>
              <a:buNone/>
            </a:pPr>
            <a:endParaRPr lang="en-US" sz="2400" dirty="0" smtClean="0"/>
          </a:p>
          <a:p>
            <a:pPr>
              <a:buNone/>
            </a:pPr>
            <a:endParaRPr lang="en-US" sz="2400" dirty="0" smtClean="0"/>
          </a:p>
          <a:p>
            <a:pPr>
              <a:buNone/>
            </a:pPr>
            <a:r>
              <a:rPr lang="en-US" sz="2400" dirty="0" smtClean="0"/>
              <a:t>   Raiders of the Lost Ark</a:t>
            </a:r>
          </a:p>
          <a:p>
            <a:pPr>
              <a:buNone/>
            </a:pPr>
            <a:endParaRPr lang="en-US" sz="2400" dirty="0" smtClean="0"/>
          </a:p>
          <a:p>
            <a:pPr>
              <a:buNone/>
            </a:pPr>
            <a:endParaRPr lang="en-US" sz="2400" dirty="0" smtClean="0"/>
          </a:p>
          <a:p>
            <a:pPr>
              <a:buNone/>
            </a:pPr>
            <a:r>
              <a:rPr lang="en-US" sz="2400" dirty="0" smtClean="0"/>
              <a:t>   Star Wars, Silence of the Lambs</a:t>
            </a:r>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sz="4400" smtClean="0">
                <a:solidFill>
                  <a:schemeClr val="tx1"/>
                </a:solidFill>
              </a:rPr>
              <a:t>Movies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descr="Rectangle: Click to edit Master text styles&#10;Second level&#10;Third level&#10;Fourth level&#10;Fifth level"/>
          <p:cNvSpPr>
            <a:spLocks noGrp="1" noChangeArrowheads="1"/>
          </p:cNvSpPr>
          <p:nvPr>
            <p:ph idx="1"/>
          </p:nvPr>
        </p:nvSpPr>
        <p:spPr>
          <a:xfrm>
            <a:off x="685800" y="1600200"/>
            <a:ext cx="8229600" cy="5257800"/>
          </a:xfrm>
          <a:effectLst>
            <a:outerShdw blurRad="50800" dist="38100" dir="2700000" algn="tl" rotWithShape="0">
              <a:prstClr val="black">
                <a:alpha val="40000"/>
              </a:prstClr>
            </a:outerShdw>
          </a:effectLst>
        </p:spPr>
        <p:txBody>
          <a:bodyPr/>
          <a:lstStyle/>
          <a:p>
            <a:pPr eaLnBrk="1" hangingPunct="1">
              <a:buNone/>
            </a:pPr>
            <a:r>
              <a:rPr lang="en-US" sz="2800" dirty="0" smtClean="0"/>
              <a:t>   Clashing in the workplace with Boomers</a:t>
            </a:r>
          </a:p>
          <a:p>
            <a:pPr eaLnBrk="1" hangingPunct="1"/>
            <a:endParaRPr lang="en-US" sz="2800" dirty="0" smtClean="0"/>
          </a:p>
          <a:p>
            <a:pPr eaLnBrk="1" hangingPunct="1">
              <a:buNone/>
            </a:pPr>
            <a:r>
              <a:rPr lang="en-US" sz="2800" dirty="0" smtClean="0"/>
              <a:t>   Creative/adaptive to change</a:t>
            </a:r>
          </a:p>
          <a:p>
            <a:pPr eaLnBrk="1" hangingPunct="1"/>
            <a:endParaRPr lang="en-US" sz="2800" dirty="0" smtClean="0"/>
          </a:p>
          <a:p>
            <a:pPr eaLnBrk="1" hangingPunct="1">
              <a:buNone/>
            </a:pPr>
            <a:r>
              <a:rPr lang="en-US" sz="2800" dirty="0" smtClean="0"/>
              <a:t>   They expect to change careers and employers numerous times</a:t>
            </a:r>
          </a:p>
          <a:p>
            <a:pPr eaLnBrk="1" hangingPunct="1"/>
            <a:endParaRPr lang="en-US" sz="2800" dirty="0" smtClean="0"/>
          </a:p>
          <a:p>
            <a:pPr eaLnBrk="1" hangingPunct="1">
              <a:buNone/>
            </a:pPr>
            <a:r>
              <a:rPr lang="en-US" sz="2800" dirty="0" smtClean="0"/>
              <a:t>   Impatient for change</a:t>
            </a:r>
          </a:p>
          <a:p>
            <a:pPr eaLnBrk="1" hangingPunct="1">
              <a:buNone/>
            </a:pPr>
            <a:endParaRPr lang="en-US" sz="2800" dirty="0" smtClean="0"/>
          </a:p>
          <a:p>
            <a:pPr eaLnBrk="1" hangingPunct="1">
              <a:buNone/>
            </a:pPr>
            <a:r>
              <a:rPr lang="en-US" sz="2800" dirty="0" smtClean="0"/>
              <a:t>   Multi-task oriented</a:t>
            </a:r>
          </a:p>
          <a:p>
            <a:pPr eaLnBrk="1" hangingPunct="1">
              <a:buFont typeface="Wingdings" pitchFamily="2" charset="2"/>
              <a:buNone/>
            </a:pPr>
            <a:endParaRPr lang="en-US" dirty="0" smtClean="0"/>
          </a:p>
        </p:txBody>
      </p:sp>
      <p:sp>
        <p:nvSpPr>
          <p:cNvPr id="2867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4392D8A4-83D5-43FF-B545-372F3A91314D}" type="slidenum">
              <a:rPr lang="en-US" smtClean="0"/>
              <a:pPr/>
              <a:t>25</a:t>
            </a:fld>
            <a:endParaRPr lang="en-US" dirty="0" smtClean="0"/>
          </a:p>
        </p:txBody>
      </p:sp>
      <p:sp>
        <p:nvSpPr>
          <p:cNvPr id="26627" name="Rectangle 2"/>
          <p:cNvSpPr>
            <a:spLocks noGrp="1" noChangeArrowheads="1"/>
          </p:cNvSpPr>
          <p:nvPr>
            <p:ph type="title"/>
          </p:nvPr>
        </p:nvSpPr>
        <p:spPr>
          <a:xfrm>
            <a:off x="685800" y="381000"/>
            <a:ext cx="7772400" cy="8382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General Commonalities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anim calcmode="lin" valueType="num">
                                      <p:cBhvr additive="base">
                                        <p:cTn id="13" dur="5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6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anim calcmode="lin" valueType="num">
                                      <p:cBhvr additive="base">
                                        <p:cTn id="19" dur="5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6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7651">
                                            <p:txEl>
                                              <p:pRg st="6" end="6"/>
                                            </p:txEl>
                                          </p:spTgt>
                                        </p:tgtEl>
                                        <p:attrNameLst>
                                          <p:attrName>style.visibility</p:attrName>
                                        </p:attrNameLst>
                                      </p:cBhvr>
                                      <p:to>
                                        <p:strVal val="visible"/>
                                      </p:to>
                                    </p:set>
                                    <p:anim calcmode="lin" valueType="num">
                                      <p:cBhvr additive="base">
                                        <p:cTn id="25" dur="500" fill="hold"/>
                                        <p:tgtEl>
                                          <p:spTgt spid="27651">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765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651">
                                            <p:txEl>
                                              <p:pRg st="8" end="8"/>
                                            </p:txEl>
                                          </p:spTgt>
                                        </p:tgtEl>
                                        <p:attrNameLst>
                                          <p:attrName>style.visibility</p:attrName>
                                        </p:attrNameLst>
                                      </p:cBhvr>
                                      <p:to>
                                        <p:strVal val="visible"/>
                                      </p:to>
                                    </p:set>
                                    <p:anim calcmode="lin" valueType="num">
                                      <p:cBhvr additive="base">
                                        <p:cTn id="31" dur="500" fill="hold"/>
                                        <p:tgtEl>
                                          <p:spTgt spid="27651">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3" name="Rectangle 3" descr="Rectangle: Click to edit Master text styles&#10;Second level&#10;Third level&#10;Fourth level&#10;Fifth level"/>
          <p:cNvSpPr>
            <a:spLocks noGrp="1" noChangeArrowheads="1"/>
          </p:cNvSpPr>
          <p:nvPr>
            <p:ph idx="1"/>
          </p:nvPr>
        </p:nvSpPr>
        <p:spPr>
          <a:xfrm>
            <a:off x="457200" y="25146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Having grown up in the video age, wielding a remote control and clicking a mouse, the typical Xer or Nexters</a:t>
            </a:r>
          </a:p>
          <a:p>
            <a:pPr eaLnBrk="1" hangingPunct="1">
              <a:buNone/>
            </a:pPr>
            <a:endParaRPr lang="en-US" dirty="0" smtClean="0"/>
          </a:p>
          <a:p>
            <a:pPr eaLnBrk="1" hangingPunct="1">
              <a:buNone/>
            </a:pPr>
            <a:r>
              <a:rPr lang="en-US" dirty="0" smtClean="0"/>
              <a:t>   Assimilates information quickly and can focus on many things at once.</a:t>
            </a:r>
          </a:p>
          <a:p>
            <a:pPr eaLnBrk="1" hangingPunct="1">
              <a:buNone/>
            </a:pPr>
            <a:endParaRPr lang="en-US" dirty="0" smtClean="0"/>
          </a:p>
          <a:p>
            <a:pPr eaLnBrk="1" hangingPunct="1">
              <a:buNone/>
            </a:pPr>
            <a:r>
              <a:rPr lang="en-US" dirty="0" smtClean="0"/>
              <a:t>   Preppie Dress</a:t>
            </a:r>
          </a:p>
          <a:p>
            <a:pPr eaLnBrk="1" hangingPunct="1">
              <a:buFont typeface="Wingdings" pitchFamily="2" charset="2"/>
              <a:buNone/>
            </a:pPr>
            <a:endParaRPr lang="en-US" dirty="0" smtClean="0"/>
          </a:p>
        </p:txBody>
      </p:sp>
      <p:sp>
        <p:nvSpPr>
          <p:cNvPr id="2969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7EAEE5AF-717E-4B04-BDCE-CCFB1FBE9E23}" type="slidenum">
              <a:rPr lang="en-US" smtClean="0"/>
              <a:pPr/>
              <a:t>26</a:t>
            </a:fld>
            <a:endParaRPr lang="en-US" dirty="0" smtClean="0"/>
          </a:p>
        </p:txBody>
      </p:sp>
      <p:sp>
        <p:nvSpPr>
          <p:cNvPr id="27651" name="Rectangle 2"/>
          <p:cNvSpPr>
            <a:spLocks noGrp="1" noChangeArrowheads="1"/>
          </p:cNvSpPr>
          <p:nvPr>
            <p:ph type="title"/>
          </p:nvPr>
        </p:nvSpPr>
        <p:spPr>
          <a:xfrm>
            <a:off x="533400" y="304800"/>
            <a:ext cx="7772400" cy="11430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General Commonalities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 calcmode="lin" valueType="num">
                                      <p:cBhvr additive="base">
                                        <p:cTn id="7" dur="500" fill="hold"/>
                                        <p:tgtEl>
                                          <p:spTgt spid="1024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3">
                                            <p:txEl>
                                              <p:pRg st="2" end="2"/>
                                            </p:txEl>
                                          </p:spTgt>
                                        </p:tgtEl>
                                        <p:attrNameLst>
                                          <p:attrName>style.visibility</p:attrName>
                                        </p:attrNameLst>
                                      </p:cBhvr>
                                      <p:to>
                                        <p:strVal val="visible"/>
                                      </p:to>
                                    </p:set>
                                    <p:anim calcmode="lin" valueType="num">
                                      <p:cBhvr additive="base">
                                        <p:cTn id="13" dur="500" fill="hold"/>
                                        <p:tgtEl>
                                          <p:spTgt spid="10240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3">
                                            <p:txEl>
                                              <p:pRg st="4" end="4"/>
                                            </p:txEl>
                                          </p:spTgt>
                                        </p:tgtEl>
                                        <p:attrNameLst>
                                          <p:attrName>style.visibility</p:attrName>
                                        </p:attrNameLst>
                                      </p:cBhvr>
                                      <p:to>
                                        <p:strVal val="visible"/>
                                      </p:to>
                                    </p:set>
                                    <p:anim calcmode="lin" valueType="num">
                                      <p:cBhvr additive="base">
                                        <p:cTn id="19" dur="500" fill="hold"/>
                                        <p:tgtEl>
                                          <p:spTgt spid="10240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0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762000" y="2362200"/>
            <a:ext cx="7772400" cy="4114800"/>
          </a:xfrm>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Newest Generation entering workforce (10%)</a:t>
            </a:r>
          </a:p>
          <a:p>
            <a:pPr eaLnBrk="1" hangingPunct="1">
              <a:lnSpc>
                <a:spcPct val="90000"/>
              </a:lnSpc>
            </a:pPr>
            <a:endParaRPr lang="en-US" sz="2800" dirty="0" smtClean="0"/>
          </a:p>
          <a:p>
            <a:pPr eaLnBrk="1" hangingPunct="1">
              <a:lnSpc>
                <a:spcPct val="90000"/>
              </a:lnSpc>
              <a:buNone/>
            </a:pPr>
            <a:r>
              <a:rPr lang="en-US" sz="2800" dirty="0" smtClean="0"/>
              <a:t>   Parents/Politicians made concerted effort for this generation to avoid: drugs/alcohol. Profanity, improper TV, un-chaperoned gatherings, aggressive behavior, AIDS, teen pregnancy</a:t>
            </a:r>
          </a:p>
        </p:txBody>
      </p:sp>
      <p:sp>
        <p:nvSpPr>
          <p:cNvPr id="3072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5167C609-14C1-4992-AB1D-4948A34A5BC6}" type="slidenum">
              <a:rPr lang="en-US" smtClean="0"/>
              <a:pPr/>
              <a:t>27</a:t>
            </a:fld>
            <a:endParaRPr lang="en-US" dirty="0" smtClean="0"/>
          </a:p>
        </p:txBody>
      </p:sp>
      <p:sp>
        <p:nvSpPr>
          <p:cNvPr id="28675" name="Rectangle 2"/>
          <p:cNvSpPr>
            <a:spLocks noGrp="1" noChangeArrowheads="1"/>
          </p:cNvSpPr>
          <p:nvPr>
            <p:ph type="title"/>
          </p:nvPr>
        </p:nvSpPr>
        <p:spPr>
          <a:xfrm>
            <a:off x="533400" y="304800"/>
            <a:ext cx="7772400" cy="11430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Generation Y (1982-1998)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Veterans say…comparatively speaking have great manners, feel they know a lot and with experience will mirror the Veteran’s, complain about crude language.</a:t>
            </a:r>
          </a:p>
          <a:p>
            <a:pPr eaLnBrk="1" hangingPunct="1">
              <a:lnSpc>
                <a:spcPct val="90000"/>
              </a:lnSpc>
            </a:pPr>
            <a:endParaRPr lang="en-US" sz="2800" dirty="0" smtClean="0"/>
          </a:p>
          <a:p>
            <a:pPr eaLnBrk="1" hangingPunct="1">
              <a:lnSpc>
                <a:spcPct val="90000"/>
              </a:lnSpc>
              <a:buNone/>
            </a:pPr>
            <a:r>
              <a:rPr lang="en-US" sz="2800" dirty="0" smtClean="0"/>
              <a:t>   Boomers say…Want Nexters on their team to do technical activities/web page work, etc., undisciplined.</a:t>
            </a:r>
          </a:p>
          <a:p>
            <a:pPr eaLnBrk="1" hangingPunct="1">
              <a:lnSpc>
                <a:spcPct val="90000"/>
              </a:lnSpc>
            </a:pPr>
            <a:endParaRPr lang="en-US" sz="2800" dirty="0" smtClean="0"/>
          </a:p>
          <a:p>
            <a:pPr eaLnBrk="1" hangingPunct="1">
              <a:lnSpc>
                <a:spcPct val="90000"/>
              </a:lnSpc>
              <a:buNone/>
            </a:pPr>
            <a:r>
              <a:rPr lang="en-US" sz="2800" dirty="0" smtClean="0"/>
              <a:t>   Xers say…spoiled/selfish, new breed of Boomer, Likes to work with them due to technological skills.</a:t>
            </a:r>
          </a:p>
        </p:txBody>
      </p:sp>
      <p:sp>
        <p:nvSpPr>
          <p:cNvPr id="3174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571067B1-70DC-48E8-AC15-1F2E4B610C18}" type="slidenum">
              <a:rPr lang="en-US" smtClean="0"/>
              <a:pPr/>
              <a:t>28</a:t>
            </a:fld>
            <a:endParaRPr lang="en-US" dirty="0" smtClean="0"/>
          </a:p>
        </p:txBody>
      </p:sp>
      <p:sp>
        <p:nvSpPr>
          <p:cNvPr id="29699" name="Rectangle 2"/>
          <p:cNvSpPr>
            <a:spLocks noGrp="1" noChangeArrowheads="1"/>
          </p:cNvSpPr>
          <p:nvPr>
            <p:ph type="title"/>
          </p:nvPr>
        </p:nvSpPr>
        <p:spPr>
          <a:xfrm>
            <a:off x="457200" y="152400"/>
            <a:ext cx="8229600" cy="10668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dirty="0" smtClean="0"/>
              <a:t>How other Generations View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eaLnBrk="1" fontAlgn="auto" hangingPunct="1">
              <a:spcAft>
                <a:spcPts val="0"/>
              </a:spcAft>
              <a:buNone/>
              <a:defRPr/>
            </a:pPr>
            <a:r>
              <a:rPr lang="en-US" dirty="0" smtClean="0"/>
              <a:t>   </a:t>
            </a:r>
            <a:r>
              <a:rPr lang="en-US" sz="2400" dirty="0" smtClean="0"/>
              <a:t>First Children’s Summit at UN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1987 Stock Market drop</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Princess Diane killed in car crash</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Mother Teresa dies</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Dolly the lamb is cloned</a:t>
            </a:r>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smtClean="0"/>
              <a:t>Major Life Experiences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effectLst>
            <a:outerShdw blurRad="50800" dist="38100" dir="2700000" algn="tl" rotWithShape="0">
              <a:prstClr val="black">
                <a:alpha val="40000"/>
              </a:prstClr>
            </a:outerShdw>
          </a:effectLst>
        </p:spPr>
        <p:txBody>
          <a:bodyPr/>
          <a:lstStyle/>
          <a:p>
            <a:pPr>
              <a:buNone/>
            </a:pPr>
            <a:r>
              <a:rPr lang="en-US" dirty="0" smtClean="0"/>
              <a:t>   </a:t>
            </a:r>
            <a:r>
              <a:rPr lang="en-US" sz="4800" dirty="0" smtClean="0"/>
              <a:t>The error of youth is to believe that intelligence is a substitute for experience</a:t>
            </a:r>
            <a:endParaRPr lang="en-US" sz="4800" dirty="0"/>
          </a:p>
        </p:txBody>
      </p:sp>
      <p:sp>
        <p:nvSpPr>
          <p:cNvPr id="5" name="Title 4"/>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eaLnBrk="1" fontAlgn="auto" hangingPunct="1">
              <a:spcAft>
                <a:spcPts val="0"/>
              </a:spcAft>
              <a:buNone/>
              <a:defRPr/>
            </a:pPr>
            <a:r>
              <a:rPr lang="en-US" sz="2400" dirty="0" smtClean="0"/>
              <a:t>    Titanic</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Brave Heart</a:t>
            </a:r>
          </a:p>
          <a:p>
            <a:pPr eaLnBrk="1" fontAlgn="auto" hangingPunct="1">
              <a:spcAft>
                <a:spcPts val="0"/>
              </a:spcAft>
              <a:buNone/>
              <a:defRPr/>
            </a:pPr>
            <a:endParaRPr lang="en-US" sz="2400" dirty="0" smtClean="0"/>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Video games</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Play Station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X-Box</a:t>
            </a:r>
          </a:p>
          <a:p>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sz="4400" smtClean="0">
                <a:solidFill>
                  <a:schemeClr val="tx1"/>
                </a:solidFill>
              </a:rPr>
              <a:t>Movies &amp; Entertainment</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eaLnBrk="1" fontAlgn="auto" hangingPunct="1">
              <a:spcAft>
                <a:spcPts val="0"/>
              </a:spcAft>
              <a:buNone/>
              <a:defRPr/>
            </a:pPr>
            <a:r>
              <a:rPr lang="en-US" sz="2400" dirty="0" smtClean="0"/>
              <a:t>    South Park</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Simpsons</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Beavis and Butthead</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Michael Jordan</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Wayne Gretzky</a:t>
            </a:r>
          </a:p>
          <a:p>
            <a:pPr eaLnBrk="1" fontAlgn="auto" hangingPunct="1">
              <a:spcAft>
                <a:spcPts val="0"/>
              </a:spcAft>
              <a:buNone/>
              <a:defRPr/>
            </a:pPr>
            <a:endParaRPr lang="en-US" sz="2400" dirty="0" smtClean="0"/>
          </a:p>
          <a:p>
            <a:pPr eaLnBrk="1" fontAlgn="auto" hangingPunct="1">
              <a:spcAft>
                <a:spcPts val="0"/>
              </a:spcAft>
              <a:buNone/>
              <a:defRPr/>
            </a:pPr>
            <a:r>
              <a:rPr lang="en-US" sz="2400" dirty="0" smtClean="0"/>
              <a:t>    Cal Ripken, Jr.</a:t>
            </a:r>
          </a:p>
          <a:p>
            <a:pPr eaLnBrk="1" fontAlgn="auto" hangingPunct="1">
              <a:spcAft>
                <a:spcPts val="0"/>
              </a:spcAft>
              <a:buNone/>
              <a:defRPr/>
            </a:pPr>
            <a:endParaRPr lang="en-US" sz="2400" dirty="0" smtClean="0"/>
          </a:p>
          <a:p>
            <a:pPr eaLnBrk="1" fontAlgn="auto" hangingPunct="1">
              <a:spcAft>
                <a:spcPts val="0"/>
              </a:spcAft>
              <a:buNone/>
              <a:defRPr/>
            </a:pPr>
            <a:endParaRPr lang="en-US" sz="2400" dirty="0" smtClean="0"/>
          </a:p>
          <a:p>
            <a:pPr algn="ctr"/>
            <a:endParaRPr lang="en-US" dirty="0"/>
          </a:p>
        </p:txBody>
      </p:sp>
      <p:sp>
        <p:nvSpPr>
          <p:cNvPr id="3" name="Title 2"/>
          <p:cNvSpPr>
            <a:spLocks noGrp="1"/>
          </p:cNvSpPr>
          <p:nvPr>
            <p:ph type="title"/>
          </p:nvPr>
        </p:nvSpPr>
        <p:spPr>
          <a:effectLst>
            <a:outerShdw blurRad="50800" dist="38100" dir="2700000" algn="tl" rotWithShape="0">
              <a:prstClr val="black">
                <a:alpha val="40000"/>
              </a:prstClr>
            </a:outerShdw>
          </a:effectLst>
        </p:spPr>
        <p:txBody>
          <a:bodyPr/>
          <a:lstStyle/>
          <a:p>
            <a:pPr algn="ctr"/>
            <a:r>
              <a:rPr sz="4400" smtClean="0">
                <a:solidFill>
                  <a:schemeClr val="tx1"/>
                </a:solidFill>
              </a:rPr>
              <a:t>Cartoons &amp; Sports</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Always had or known about: computers, remote control, MTV, Microwave popcorn, AIDS.</a:t>
            </a:r>
          </a:p>
          <a:p>
            <a:pPr eaLnBrk="1" hangingPunct="1"/>
            <a:endParaRPr lang="en-US" sz="2800" dirty="0" smtClean="0"/>
          </a:p>
          <a:p>
            <a:pPr eaLnBrk="1" hangingPunct="1">
              <a:buNone/>
            </a:pPr>
            <a:r>
              <a:rPr lang="en-US" sz="2800" dirty="0" smtClean="0"/>
              <a:t>   Never heard of: hard contact lenses, statement “You sound like a broken record”.</a:t>
            </a:r>
          </a:p>
          <a:p>
            <a:pPr eaLnBrk="1" hangingPunct="1"/>
            <a:endParaRPr lang="en-US" sz="2800" dirty="0" smtClean="0"/>
          </a:p>
          <a:p>
            <a:pPr eaLnBrk="1" hangingPunct="1">
              <a:buNone/>
            </a:pPr>
            <a:r>
              <a:rPr lang="en-US" sz="2800" dirty="0" smtClean="0"/>
              <a:t>   Self reliant, stable, heritage oriented, volunteerism, escapism, tolerant and accepting of diverse lifestyles.</a:t>
            </a:r>
          </a:p>
        </p:txBody>
      </p:sp>
      <p:sp>
        <p:nvSpPr>
          <p:cNvPr id="3481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BC2F9E2F-F07E-4C81-9E79-407DF34F8ECA}" type="slidenum">
              <a:rPr lang="en-US" smtClean="0"/>
              <a:pPr/>
              <a:t>32</a:t>
            </a:fld>
            <a:endParaRPr lang="en-US" dirty="0" smtClean="0"/>
          </a:p>
        </p:txBody>
      </p:sp>
      <p:sp>
        <p:nvSpPr>
          <p:cNvPr id="32771" name="Rectangle 2"/>
          <p:cNvSpPr>
            <a:spLocks noGrp="1" noChangeArrowheads="1"/>
          </p:cNvSpPr>
          <p:nvPr>
            <p:ph type="title"/>
          </p:nvPr>
        </p:nvSpPr>
        <p:spPr/>
        <p:txBody>
          <a:bodyPr/>
          <a:lstStyle/>
          <a:p>
            <a:pPr algn="ctr" eaLnBrk="1" fontAlgn="auto" hangingPunct="1">
              <a:spcAft>
                <a:spcPts val="0"/>
              </a:spcAft>
              <a:defRPr/>
            </a:pPr>
            <a:r>
              <a:rPr dirty="0" smtClean="0"/>
              <a:t>General Commonalities: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457200" y="2743200"/>
            <a:ext cx="8229600" cy="4572000"/>
          </a:xfrm>
          <a:effectLst>
            <a:outerShdw blurRad="50800" dist="38100" dir="2700000" algn="tl" rotWithShape="0">
              <a:prstClr val="black">
                <a:alpha val="40000"/>
              </a:prstClr>
            </a:outerShdw>
          </a:effectLst>
        </p:spPr>
        <p:txBody>
          <a:bodyPr/>
          <a:lstStyle/>
          <a:p>
            <a:pPr eaLnBrk="1" hangingPunct="1">
              <a:lnSpc>
                <a:spcPct val="90000"/>
              </a:lnSpc>
              <a:buNone/>
            </a:pPr>
            <a:r>
              <a:rPr lang="en-US" dirty="0" smtClean="0"/>
              <a:t>   More than 40% must take remedial math and English after high school, vocational experience limited.</a:t>
            </a:r>
          </a:p>
          <a:p>
            <a:pPr eaLnBrk="1" hangingPunct="1">
              <a:lnSpc>
                <a:spcPct val="90000"/>
              </a:lnSpc>
            </a:pPr>
            <a:endParaRPr lang="en-US" dirty="0" smtClean="0"/>
          </a:p>
          <a:p>
            <a:pPr eaLnBrk="1" hangingPunct="1">
              <a:lnSpc>
                <a:spcPct val="90000"/>
              </a:lnSpc>
              <a:buNone/>
            </a:pPr>
            <a:r>
              <a:rPr lang="en-US" dirty="0" smtClean="0"/>
              <a:t>   Prefer caring, informal work environment, have positive outlook on work and enjoy working in groups, wizards with technology and multi-tasking.</a:t>
            </a:r>
          </a:p>
          <a:p>
            <a:pPr lvl="4" eaLnBrk="1" hangingPunct="1">
              <a:lnSpc>
                <a:spcPct val="90000"/>
              </a:lnSpc>
              <a:buFont typeface="Wingdings" pitchFamily="2" charset="2"/>
              <a:buNone/>
            </a:pPr>
            <a:r>
              <a:rPr lang="en-US" dirty="0" smtClean="0"/>
              <a:t> </a:t>
            </a:r>
          </a:p>
        </p:txBody>
      </p:sp>
      <p:sp>
        <p:nvSpPr>
          <p:cNvPr id="3584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8051A5BF-0ED5-4874-8701-EACA26A61E82}" type="slidenum">
              <a:rPr lang="en-US" smtClean="0"/>
              <a:pPr/>
              <a:t>33</a:t>
            </a:fld>
            <a:endParaRPr lang="en-US" dirty="0" smtClean="0"/>
          </a:p>
        </p:txBody>
      </p:sp>
      <p:sp>
        <p:nvSpPr>
          <p:cNvPr id="33795" name="Rectangle 2"/>
          <p:cNvSpPr>
            <a:spLocks noGrp="1" noChangeArrowheads="1"/>
          </p:cNvSpPr>
          <p:nvPr>
            <p:ph type="title"/>
          </p:nvPr>
        </p:nvSpPr>
        <p:spPr/>
        <p:txBody>
          <a:bodyPr/>
          <a:lstStyle/>
          <a:p>
            <a:pPr algn="ctr" eaLnBrk="1" fontAlgn="auto" hangingPunct="1">
              <a:spcAft>
                <a:spcPts val="0"/>
              </a:spcAft>
              <a:defRPr/>
            </a:pPr>
            <a:r>
              <a:rPr dirty="0" smtClean="0"/>
              <a:t>Commonalities…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descr="Rectangle: Click to edit Master text styles&#10;Second level&#10;Third level&#10;Fourth level&#10;Fifth level"/>
          <p:cNvSpPr>
            <a:spLocks noGrp="1" noChangeArrowheads="1"/>
          </p:cNvSpPr>
          <p:nvPr>
            <p:ph idx="1"/>
          </p:nvPr>
        </p:nvSpPr>
        <p:spPr>
          <a:xfrm>
            <a:off x="609600" y="1219200"/>
            <a:ext cx="8153400" cy="4876800"/>
          </a:xfrm>
          <a:effectLst>
            <a:outerShdw blurRad="50800" dist="38100" dir="2700000" algn="tl" rotWithShape="0">
              <a:prstClr val="black">
                <a:alpha val="40000"/>
              </a:prstClr>
            </a:outerShdw>
          </a:effectLst>
        </p:spPr>
        <p:txBody>
          <a:bodyPr/>
          <a:lstStyle/>
          <a:p>
            <a:pPr eaLnBrk="1" hangingPunct="1">
              <a:buNone/>
            </a:pPr>
            <a:r>
              <a:rPr lang="en-US" sz="2800" dirty="0" smtClean="0"/>
              <a:t>   Wizards with technology and multi-tasking</a:t>
            </a:r>
          </a:p>
          <a:p>
            <a:pPr eaLnBrk="1" hangingPunct="1"/>
            <a:endParaRPr lang="en-US" sz="2800" dirty="0" smtClean="0"/>
          </a:p>
          <a:p>
            <a:pPr eaLnBrk="1" hangingPunct="1">
              <a:buNone/>
            </a:pPr>
            <a:r>
              <a:rPr lang="en-US" sz="2800" dirty="0" smtClean="0"/>
              <a:t>   Non-smoking, recycle</a:t>
            </a:r>
          </a:p>
          <a:p>
            <a:pPr eaLnBrk="1" hangingPunct="1"/>
            <a:endParaRPr lang="en-US" sz="2800" dirty="0" smtClean="0"/>
          </a:p>
          <a:p>
            <a:pPr eaLnBrk="1" hangingPunct="1">
              <a:buNone/>
            </a:pPr>
            <a:r>
              <a:rPr lang="en-US" sz="2800" dirty="0" smtClean="0"/>
              <a:t>   Want to connect with the Community</a:t>
            </a:r>
          </a:p>
          <a:p>
            <a:pPr eaLnBrk="1" hangingPunct="1"/>
            <a:endParaRPr lang="en-US" sz="2800" dirty="0" smtClean="0"/>
          </a:p>
          <a:p>
            <a:pPr eaLnBrk="1" hangingPunct="1">
              <a:buNone/>
            </a:pPr>
            <a:r>
              <a:rPr lang="en-US" sz="2800" dirty="0" smtClean="0"/>
              <a:t>   Expect accommodation to varied lifestyles</a:t>
            </a:r>
          </a:p>
          <a:p>
            <a:pPr eaLnBrk="1" hangingPunct="1"/>
            <a:endParaRPr lang="en-US" sz="2800" dirty="0" smtClean="0"/>
          </a:p>
          <a:p>
            <a:pPr eaLnBrk="1" hangingPunct="1">
              <a:buNone/>
            </a:pPr>
            <a:r>
              <a:rPr lang="en-US" sz="2800" dirty="0" smtClean="0"/>
              <a:t>   Inventive</a:t>
            </a:r>
          </a:p>
          <a:p>
            <a:pPr eaLnBrk="1" hangingPunct="1"/>
            <a:endParaRPr lang="en-US" sz="2800" dirty="0" smtClean="0"/>
          </a:p>
          <a:p>
            <a:pPr eaLnBrk="1" hangingPunct="1">
              <a:buNone/>
            </a:pPr>
            <a:r>
              <a:rPr lang="en-US" sz="2800" dirty="0" smtClean="0"/>
              <a:t>   Create and value responsible supervision</a:t>
            </a:r>
          </a:p>
        </p:txBody>
      </p:sp>
      <p:sp>
        <p:nvSpPr>
          <p:cNvPr id="3686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FC2BB4A9-5B3A-4E62-8759-DB6A92746F71}" type="slidenum">
              <a:rPr lang="en-US" smtClean="0"/>
              <a:pPr/>
              <a:t>34</a:t>
            </a:fld>
            <a:endParaRPr lang="en-US" dirty="0" smtClean="0"/>
          </a:p>
        </p:txBody>
      </p:sp>
      <p:sp>
        <p:nvSpPr>
          <p:cNvPr id="34819" name="Rectangle 2"/>
          <p:cNvSpPr>
            <a:spLocks noGrp="1" noChangeArrowheads="1"/>
          </p:cNvSpPr>
          <p:nvPr>
            <p:ph type="title"/>
          </p:nvPr>
        </p:nvSpPr>
        <p:spPr>
          <a:xfrm>
            <a:off x="457200" y="152400"/>
            <a:ext cx="8229600" cy="8382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smtClean="0"/>
              <a:t>Commonalities…</a:t>
            </a:r>
            <a:endParaRP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 calcmode="lin" valueType="num">
                                      <p:cBhvr additive="base">
                                        <p:cTn id="7" dur="500" fill="hold"/>
                                        <p:tgtEl>
                                          <p:spTgt spid="368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6866">
                                            <p:txEl>
                                              <p:pRg st="2" end="2"/>
                                            </p:txEl>
                                          </p:spTgt>
                                        </p:tgtEl>
                                        <p:attrNameLst>
                                          <p:attrName>style.visibility</p:attrName>
                                        </p:attrNameLst>
                                      </p:cBhvr>
                                      <p:to>
                                        <p:strVal val="visible"/>
                                      </p:to>
                                    </p:set>
                                    <p:anim calcmode="lin" valueType="num">
                                      <p:cBhvr additive="base">
                                        <p:cTn id="13" dur="500" fill="hold"/>
                                        <p:tgtEl>
                                          <p:spTgt spid="36866">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686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866">
                                            <p:txEl>
                                              <p:pRg st="4" end="4"/>
                                            </p:txEl>
                                          </p:spTgt>
                                        </p:tgtEl>
                                        <p:attrNameLst>
                                          <p:attrName>style.visibility</p:attrName>
                                        </p:attrNameLst>
                                      </p:cBhvr>
                                      <p:to>
                                        <p:strVal val="visible"/>
                                      </p:to>
                                    </p:set>
                                    <p:anim calcmode="lin" valueType="num">
                                      <p:cBhvr additive="base">
                                        <p:cTn id="19" dur="500" fill="hold"/>
                                        <p:tgtEl>
                                          <p:spTgt spid="3686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6866">
                                            <p:txEl>
                                              <p:pRg st="6" end="6"/>
                                            </p:txEl>
                                          </p:spTgt>
                                        </p:tgtEl>
                                        <p:attrNameLst>
                                          <p:attrName>style.visibility</p:attrName>
                                        </p:attrNameLst>
                                      </p:cBhvr>
                                      <p:to>
                                        <p:strVal val="visible"/>
                                      </p:to>
                                    </p:set>
                                    <p:anim calcmode="lin" valueType="num">
                                      <p:cBhvr additive="base">
                                        <p:cTn id="25" dur="500" fill="hold"/>
                                        <p:tgtEl>
                                          <p:spTgt spid="36866">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86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6866">
                                            <p:txEl>
                                              <p:pRg st="8" end="8"/>
                                            </p:txEl>
                                          </p:spTgt>
                                        </p:tgtEl>
                                        <p:attrNameLst>
                                          <p:attrName>style.visibility</p:attrName>
                                        </p:attrNameLst>
                                      </p:cBhvr>
                                      <p:to>
                                        <p:strVal val="visible"/>
                                      </p:to>
                                    </p:set>
                                    <p:anim calcmode="lin" valueType="num">
                                      <p:cBhvr additive="base">
                                        <p:cTn id="31" dur="500" fill="hold"/>
                                        <p:tgtEl>
                                          <p:spTgt spid="3686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6866">
                                            <p:txEl>
                                              <p:pRg st="8" end="8"/>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36866">
                                            <p:txEl>
                                              <p:pRg st="10" end="10"/>
                                            </p:txEl>
                                          </p:spTgt>
                                        </p:tgtEl>
                                        <p:attrNameLst>
                                          <p:attrName>style.visibility</p:attrName>
                                        </p:attrNameLst>
                                      </p:cBhvr>
                                      <p:to>
                                        <p:strVal val="visible"/>
                                      </p:to>
                                    </p:set>
                                    <p:anim calcmode="lin" valueType="num">
                                      <p:cBhvr additive="base">
                                        <p:cTn id="37" dur="500" fill="hold"/>
                                        <p:tgtEl>
                                          <p:spTgt spid="36866">
                                            <p:txEl>
                                              <p:pRg st="10" end="1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6866">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lnSpc>
                <a:spcPct val="90000"/>
              </a:lnSpc>
            </a:pPr>
            <a:endParaRPr lang="en-US" sz="2800" dirty="0" smtClean="0"/>
          </a:p>
          <a:p>
            <a:pPr eaLnBrk="1" hangingPunct="1">
              <a:lnSpc>
                <a:spcPct val="90000"/>
              </a:lnSpc>
              <a:buNone/>
            </a:pPr>
            <a:r>
              <a:rPr lang="en-US" sz="2800" dirty="0" smtClean="0"/>
              <a:t>   By year 2050 predicted population increase from 5.5 billion to 11 billion.</a:t>
            </a:r>
          </a:p>
          <a:p>
            <a:pPr eaLnBrk="1" hangingPunct="1">
              <a:lnSpc>
                <a:spcPct val="90000"/>
              </a:lnSpc>
            </a:pPr>
            <a:endParaRPr lang="en-US" sz="2800" dirty="0" smtClean="0"/>
          </a:p>
          <a:p>
            <a:pPr eaLnBrk="1" hangingPunct="1">
              <a:lnSpc>
                <a:spcPct val="90000"/>
              </a:lnSpc>
              <a:buNone/>
            </a:pPr>
            <a:r>
              <a:rPr lang="en-US" sz="2800" dirty="0" smtClean="0"/>
              <a:t>   Production of goods and services to quadruple.</a:t>
            </a:r>
          </a:p>
          <a:p>
            <a:pPr eaLnBrk="1" hangingPunct="1">
              <a:lnSpc>
                <a:spcPct val="90000"/>
              </a:lnSpc>
            </a:pPr>
            <a:endParaRPr lang="en-US" sz="2800" dirty="0" smtClean="0"/>
          </a:p>
          <a:p>
            <a:pPr eaLnBrk="1" hangingPunct="1">
              <a:lnSpc>
                <a:spcPct val="90000"/>
              </a:lnSpc>
              <a:buNone/>
            </a:pPr>
            <a:r>
              <a:rPr lang="en-US" sz="2800" dirty="0" smtClean="0"/>
              <a:t>   The generations we are training today will be the teachers of this Futuristic Generation.</a:t>
            </a:r>
          </a:p>
        </p:txBody>
      </p:sp>
      <p:sp>
        <p:nvSpPr>
          <p:cNvPr id="37891"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63260FA9-6D0E-44A2-BEBE-AA0D537F22F7}" type="slidenum">
              <a:rPr lang="en-US" smtClean="0"/>
              <a:pPr/>
              <a:t>35</a:t>
            </a:fld>
            <a:endParaRPr lang="en-US" dirty="0" smtClean="0"/>
          </a:p>
        </p:txBody>
      </p:sp>
      <p:sp>
        <p:nvSpPr>
          <p:cNvPr id="35843" name="Rectangle 2"/>
          <p:cNvSpPr>
            <a:spLocks noGrp="1" noChangeArrowheads="1"/>
          </p:cNvSpPr>
          <p:nvPr>
            <p:ph type="title"/>
          </p:nvPr>
        </p:nvSpPr>
        <p:spPr/>
        <p:txBody>
          <a:bodyPr/>
          <a:lstStyle/>
          <a:p>
            <a:pPr algn="ctr" eaLnBrk="1" fontAlgn="auto" hangingPunct="1">
              <a:spcAft>
                <a:spcPts val="0"/>
              </a:spcAft>
              <a:defRPr/>
            </a:pPr>
            <a:r>
              <a:rPr dirty="0" smtClean="0"/>
              <a:t>Futuristic Generation (1999-present)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 calcmode="lin" valueType="num">
                                      <p:cBhvr additive="base">
                                        <p:cTn id="7"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34819">
                                            <p:txEl>
                                              <p:pRg st="1" end="1"/>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3" end="3"/>
                                            </p:txEl>
                                          </p:spTgt>
                                        </p:tgtEl>
                                        <p:attrNameLst>
                                          <p:attrName>style.visibility</p:attrName>
                                        </p:attrNameLst>
                                      </p:cBhvr>
                                      <p:to>
                                        <p:strVal val="visible"/>
                                      </p:to>
                                    </p:set>
                                    <p:anim calcmode="lin" valueType="num">
                                      <p:cBhvr additive="base">
                                        <p:cTn id="13"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4819">
                                            <p:txEl>
                                              <p:pRg st="3" end="3"/>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5" end="5"/>
                                            </p:txEl>
                                          </p:spTgt>
                                        </p:tgtEl>
                                        <p:attrNameLst>
                                          <p:attrName>style.visibility</p:attrName>
                                        </p:attrNameLst>
                                      </p:cBhvr>
                                      <p:to>
                                        <p:strVal val="visible"/>
                                      </p:to>
                                    </p:set>
                                    <p:anim calcmode="lin" valueType="num">
                                      <p:cBhvr additive="base">
                                        <p:cTn id="19" dur="500" fill="hold"/>
                                        <p:tgtEl>
                                          <p:spTgt spid="34819">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34819">
                                            <p:txEl>
                                              <p:pRg st="5" end="5"/>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5" descr="Rectangle: Click to edit Master text styles&#10;Second level&#10;Third level&#10;Fourth level&#10;Fifth level"/>
          <p:cNvSpPr>
            <a:spLocks noGrp="1" noChangeArrowheads="1"/>
          </p:cNvSpPr>
          <p:nvPr>
            <p:ph type="subTitle" idx="1"/>
          </p:nvPr>
        </p:nvSpPr>
        <p:spPr>
          <a:xfrm>
            <a:off x="990600" y="5105400"/>
            <a:ext cx="6400800" cy="1752600"/>
          </a:xfrm>
        </p:spPr>
        <p:txBody>
          <a:bodyPr/>
          <a:lstStyle/>
          <a:p>
            <a:pPr eaLnBrk="1" fontAlgn="auto" hangingPunct="1">
              <a:spcAft>
                <a:spcPts val="0"/>
              </a:spcAft>
              <a:buFont typeface="Wingdings 2"/>
              <a:buNone/>
              <a:defRPr/>
            </a:pPr>
            <a:r>
              <a:rPr lang="en-US" dirty="0" smtClean="0"/>
              <a:t> </a:t>
            </a:r>
          </a:p>
        </p:txBody>
      </p:sp>
      <p:sp>
        <p:nvSpPr>
          <p:cNvPr id="36867" name="Rectangle 4"/>
          <p:cNvSpPr>
            <a:spLocks noGrp="1" noChangeArrowheads="1"/>
          </p:cNvSpPr>
          <p:nvPr>
            <p:ph type="ctrTitle"/>
          </p:nvPr>
        </p:nvSpPr>
        <p:spPr>
          <a:xfrm>
            <a:off x="990600" y="3886200"/>
            <a:ext cx="7772400" cy="1143000"/>
          </a:xfrm>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t>TIPS FOR TRAINING AND WORKING WITH GENERATIONAL DIFFERENCES</a:t>
            </a:r>
          </a:p>
        </p:txBody>
      </p:sp>
      <p:sp>
        <p:nvSpPr>
          <p:cNvPr id="38916" name="Rectangle 71"/>
          <p:cNvSpPr>
            <a:spLocks noGrp="1" noChangeArrowheads="1"/>
          </p:cNvSpPr>
          <p:nvPr>
            <p:ph type="sldNum" sz="quarter" idx="11"/>
          </p:nvPr>
        </p:nvSpPr>
        <p:spPr bwMode="auto">
          <a:noFill/>
          <a:ln>
            <a:miter lim="800000"/>
            <a:headEnd/>
            <a:tailEnd/>
          </a:ln>
        </p:spPr>
        <p:txBody>
          <a:bodyPr wrap="square" numCol="1" compatLnSpc="1">
            <a:prstTxWarp prst="textNoShape">
              <a:avLst/>
            </a:prstTxWarp>
          </a:bodyPr>
          <a:lstStyle/>
          <a:p>
            <a:fld id="{B05C4B96-297D-4E5F-965C-3D79CAE490D6}" type="slidenum">
              <a:rPr lang="en-US" smtClean="0"/>
              <a:pPr/>
              <a:t>36</a:t>
            </a:fld>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457200" y="1676400"/>
            <a:ext cx="8229600" cy="5181600"/>
          </a:xfrm>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Don’t rush things.</a:t>
            </a:r>
          </a:p>
          <a:p>
            <a:pPr eaLnBrk="1" hangingPunct="1">
              <a:lnSpc>
                <a:spcPct val="90000"/>
              </a:lnSpc>
            </a:pPr>
            <a:endParaRPr lang="en-US" sz="2800" dirty="0" smtClean="0"/>
          </a:p>
          <a:p>
            <a:pPr eaLnBrk="1" hangingPunct="1">
              <a:lnSpc>
                <a:spcPct val="90000"/>
              </a:lnSpc>
              <a:buNone/>
            </a:pPr>
            <a:r>
              <a:rPr lang="en-US" sz="2800" dirty="0" smtClean="0"/>
              <a:t>   Younger trainers must be careful to build rapport.</a:t>
            </a:r>
          </a:p>
          <a:p>
            <a:pPr eaLnBrk="1" hangingPunct="1">
              <a:lnSpc>
                <a:spcPct val="90000"/>
              </a:lnSpc>
            </a:pPr>
            <a:endParaRPr lang="en-US" sz="2800" dirty="0" smtClean="0"/>
          </a:p>
          <a:p>
            <a:pPr eaLnBrk="1" hangingPunct="1">
              <a:lnSpc>
                <a:spcPct val="90000"/>
              </a:lnSpc>
              <a:buNone/>
            </a:pPr>
            <a:r>
              <a:rPr lang="en-US" sz="2800" dirty="0" smtClean="0"/>
              <a:t>   Establish rapport by acknowledging the employees background and experience.</a:t>
            </a:r>
          </a:p>
          <a:p>
            <a:pPr eaLnBrk="1" hangingPunct="1">
              <a:lnSpc>
                <a:spcPct val="90000"/>
              </a:lnSpc>
            </a:pPr>
            <a:endParaRPr lang="en-US" sz="2800" dirty="0" smtClean="0"/>
          </a:p>
          <a:p>
            <a:pPr eaLnBrk="1" hangingPunct="1">
              <a:lnSpc>
                <a:spcPct val="90000"/>
              </a:lnSpc>
              <a:buNone/>
            </a:pPr>
            <a:r>
              <a:rPr lang="en-US" sz="2800" dirty="0" smtClean="0"/>
              <a:t>   Ask permission to coach.</a:t>
            </a:r>
          </a:p>
          <a:p>
            <a:pPr eaLnBrk="1" hangingPunct="1">
              <a:lnSpc>
                <a:spcPct val="90000"/>
              </a:lnSpc>
            </a:pPr>
            <a:endParaRPr lang="en-US" sz="2800" dirty="0" smtClean="0"/>
          </a:p>
          <a:p>
            <a:pPr eaLnBrk="1" hangingPunct="1">
              <a:lnSpc>
                <a:spcPct val="90000"/>
              </a:lnSpc>
              <a:buNone/>
            </a:pPr>
            <a:r>
              <a:rPr lang="en-US" sz="2800" dirty="0" smtClean="0"/>
              <a:t>   Don’t assume all veterans are technophobes.</a:t>
            </a:r>
          </a:p>
        </p:txBody>
      </p:sp>
      <p:sp>
        <p:nvSpPr>
          <p:cNvPr id="3993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380AE781-A033-410F-A818-6897613E6FE4}" type="slidenum">
              <a:rPr lang="en-US" smtClean="0"/>
              <a:pPr/>
              <a:t>37</a:t>
            </a:fld>
            <a:endParaRPr lang="en-US" dirty="0" smtClean="0"/>
          </a:p>
        </p:txBody>
      </p:sp>
      <p:sp>
        <p:nvSpPr>
          <p:cNvPr id="37891" name="Rectangle 2"/>
          <p:cNvSpPr>
            <a:spLocks noGrp="1" noChangeArrowheads="1"/>
          </p:cNvSpPr>
          <p:nvPr>
            <p:ph type="title"/>
          </p:nvPr>
        </p:nvSpPr>
        <p:spPr>
          <a:xfrm>
            <a:off x="457200" y="152400"/>
            <a:ext cx="8229600" cy="1066800"/>
          </a:xfrm>
        </p:spPr>
        <p:txBody>
          <a:bodyPr/>
          <a:lstStyle/>
          <a:p>
            <a:pPr algn="ctr" eaLnBrk="1" fontAlgn="auto" hangingPunct="1">
              <a:spcAft>
                <a:spcPts val="0"/>
              </a:spcAft>
              <a:defRPr/>
            </a:pPr>
            <a:r>
              <a:rPr dirty="0" smtClean="0"/>
              <a:t>Veteran Generation (1922-1942)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6" end="6"/>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500" fill="hold"/>
                                        <p:tgtEl>
                                          <p:spTgt spid="2">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8" end="8"/>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5334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“I know all that” chip on their shoulders.</a:t>
            </a:r>
          </a:p>
          <a:p>
            <a:pPr eaLnBrk="1" hangingPunct="1"/>
            <a:endParaRPr lang="en-US" sz="2800" dirty="0" smtClean="0"/>
          </a:p>
          <a:p>
            <a:pPr eaLnBrk="1" hangingPunct="1">
              <a:buNone/>
            </a:pPr>
            <a:r>
              <a:rPr lang="en-US" sz="2800" dirty="0" smtClean="0"/>
              <a:t>   Focus on personal challenges.</a:t>
            </a:r>
          </a:p>
          <a:p>
            <a:pPr eaLnBrk="1" hangingPunct="1"/>
            <a:endParaRPr lang="en-US" sz="2800" dirty="0" smtClean="0"/>
          </a:p>
          <a:p>
            <a:pPr eaLnBrk="1" hangingPunct="1">
              <a:buNone/>
            </a:pPr>
            <a:r>
              <a:rPr lang="en-US" sz="2800" dirty="0" smtClean="0"/>
              <a:t>   Provide Boomers with developmental experiences</a:t>
            </a:r>
          </a:p>
          <a:p>
            <a:pPr eaLnBrk="1" hangingPunct="1">
              <a:buNone/>
            </a:pPr>
            <a:endParaRPr lang="en-US" sz="2800" dirty="0" smtClean="0"/>
          </a:p>
          <a:p>
            <a:pPr eaLnBrk="1" hangingPunct="1">
              <a:buNone/>
            </a:pPr>
            <a:r>
              <a:rPr lang="en-US" sz="2800" dirty="0" smtClean="0"/>
              <a:t>  Provide Non-authoritarian learning</a:t>
            </a:r>
            <a:r>
              <a:rPr lang="en-US" dirty="0" smtClean="0"/>
              <a:t>.</a:t>
            </a:r>
          </a:p>
        </p:txBody>
      </p:sp>
      <p:sp>
        <p:nvSpPr>
          <p:cNvPr id="4096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40463DFD-905B-4FF3-BF4B-89960CD4D323}" type="slidenum">
              <a:rPr lang="en-US" smtClean="0"/>
              <a:pPr/>
              <a:t>38</a:t>
            </a:fld>
            <a:endParaRPr lang="en-US" dirty="0" smtClean="0"/>
          </a:p>
        </p:txBody>
      </p:sp>
      <p:sp>
        <p:nvSpPr>
          <p:cNvPr id="38915" name="Rectangle 2"/>
          <p:cNvSpPr>
            <a:spLocks noGrp="1" noChangeArrowheads="1"/>
          </p:cNvSpPr>
          <p:nvPr>
            <p:ph type="title"/>
          </p:nvPr>
        </p:nvSpPr>
        <p:spPr/>
        <p:txBody>
          <a:bodyPr/>
          <a:lstStyle/>
          <a:p>
            <a:pPr algn="ctr" eaLnBrk="1" fontAlgn="auto" hangingPunct="1">
              <a:spcAft>
                <a:spcPts val="0"/>
              </a:spcAft>
              <a:defRPr/>
            </a:pPr>
            <a:r>
              <a:rPr dirty="0" smtClean="0"/>
              <a:t>Boomers(1943-1961)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6" end="6"/>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Allow plenty of time for questions and answers.</a:t>
            </a:r>
          </a:p>
          <a:p>
            <a:pPr eaLnBrk="1" hangingPunct="1"/>
            <a:endParaRPr lang="en-US" sz="2800" dirty="0" smtClean="0"/>
          </a:p>
          <a:p>
            <a:pPr eaLnBrk="1" hangingPunct="1">
              <a:buNone/>
            </a:pPr>
            <a:r>
              <a:rPr lang="en-US" sz="2800" dirty="0" smtClean="0"/>
              <a:t>   Give them plenty of elbowroom.</a:t>
            </a:r>
          </a:p>
          <a:p>
            <a:pPr eaLnBrk="1" hangingPunct="1"/>
            <a:endParaRPr lang="en-US" sz="2800" dirty="0" smtClean="0"/>
          </a:p>
          <a:p>
            <a:pPr eaLnBrk="1" hangingPunct="1">
              <a:buNone/>
            </a:pPr>
            <a:r>
              <a:rPr lang="en-US" sz="2800" dirty="0" smtClean="0"/>
              <a:t>   Add games and fun activities to training programs.</a:t>
            </a:r>
          </a:p>
        </p:txBody>
      </p:sp>
      <p:sp>
        <p:nvSpPr>
          <p:cNvPr id="4198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EB0EEE44-F848-4020-9320-25A356702B9E}" type="slidenum">
              <a:rPr lang="en-US" smtClean="0"/>
              <a:pPr/>
              <a:t>39</a:t>
            </a:fld>
            <a:endParaRPr lang="en-US" dirty="0" smtClean="0"/>
          </a:p>
        </p:txBody>
      </p:sp>
      <p:sp>
        <p:nvSpPr>
          <p:cNvPr id="39939" name="Rectangle 2"/>
          <p:cNvSpPr>
            <a:spLocks noGrp="1" noChangeArrowheads="1"/>
          </p:cNvSpPr>
          <p:nvPr>
            <p:ph type="title"/>
          </p:nvPr>
        </p:nvSpPr>
        <p:spPr/>
        <p:txBody>
          <a:bodyPr/>
          <a:lstStyle/>
          <a:p>
            <a:pPr algn="ctr" eaLnBrk="1" fontAlgn="auto" hangingPunct="1">
              <a:spcAft>
                <a:spcPts val="0"/>
              </a:spcAft>
              <a:defRPr/>
            </a:pPr>
            <a:r>
              <a:rPr dirty="0" smtClean="0"/>
              <a:t>Generation X (1962-1981)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descr="Rectangle: Click to edit Master text styles&#10;Second level&#10;Third level&#10;Fourth level&#10;Fifth level"/>
          <p:cNvSpPr>
            <a:spLocks noGrp="1" noChangeArrowheads="1"/>
          </p:cNvSpPr>
          <p:nvPr>
            <p:ph idx="1"/>
          </p:nvPr>
        </p:nvSpPr>
        <p:spPr>
          <a:xfrm>
            <a:off x="533400" y="1828800"/>
            <a:ext cx="8229600" cy="4572000"/>
          </a:xfrm>
          <a:effectLst>
            <a:outerShdw blurRad="50800" dist="38100" dir="2700000" algn="tl" rotWithShape="0">
              <a:prstClr val="black">
                <a:alpha val="40000"/>
              </a:prstClr>
            </a:outerShdw>
          </a:effectLst>
        </p:spPr>
        <p:txBody>
          <a:bodyPr/>
          <a:lstStyle/>
          <a:p>
            <a:pPr eaLnBrk="1" hangingPunct="1">
              <a:buFont typeface="Wingdings" pitchFamily="2" charset="2"/>
              <a:buNone/>
            </a:pPr>
            <a:endParaRPr lang="en-US" dirty="0" smtClean="0"/>
          </a:p>
          <a:p>
            <a:pPr eaLnBrk="1" hangingPunct="1">
              <a:buFont typeface="Wingdings" pitchFamily="2" charset="2"/>
              <a:buNone/>
            </a:pPr>
            <a:r>
              <a:rPr lang="en-US" dirty="0" smtClean="0"/>
              <a:t>Learning Objectives:</a:t>
            </a:r>
          </a:p>
          <a:p>
            <a:pPr eaLnBrk="1" hangingPunct="1">
              <a:buFont typeface="Wingdings" pitchFamily="2" charset="2"/>
              <a:buNone/>
            </a:pPr>
            <a:endParaRPr lang="en-US" dirty="0" smtClean="0"/>
          </a:p>
          <a:p>
            <a:pPr eaLnBrk="1" hangingPunct="1">
              <a:buFont typeface="Wingdings" pitchFamily="2" charset="2"/>
              <a:buNone/>
            </a:pPr>
            <a:r>
              <a:rPr lang="en-US" dirty="0" smtClean="0"/>
              <a:t>  	1. Students will be able to name characteristics common to each of the four specified generations.</a:t>
            </a:r>
          </a:p>
          <a:p>
            <a:pPr eaLnBrk="1" hangingPunct="1">
              <a:buFont typeface="Wingdings" pitchFamily="2" charset="2"/>
              <a:buNone/>
            </a:pPr>
            <a:endParaRPr lang="en-US" dirty="0" smtClean="0"/>
          </a:p>
        </p:txBody>
      </p:sp>
      <p:sp>
        <p:nvSpPr>
          <p:cNvPr id="819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FA6F2612-61B4-458D-9A06-1EAC580D70BC}" type="slidenum">
              <a:rPr lang="en-US" smtClean="0"/>
              <a:pPr/>
              <a:t>4</a:t>
            </a:fld>
            <a:endParaRPr lang="en-US" dirty="0" smtClean="0"/>
          </a:p>
        </p:txBody>
      </p:sp>
      <p:sp>
        <p:nvSpPr>
          <p:cNvPr id="6147" name="Rectangle 2"/>
          <p:cNvSpPr>
            <a:spLocks noGrp="1" noChangeArrowheads="1"/>
          </p:cNvSpPr>
          <p:nvPr>
            <p:ph type="title"/>
          </p:nvPr>
        </p:nvSpPr>
        <p:spPr>
          <a:xfrm>
            <a:off x="457200" y="152400"/>
            <a:ext cx="8229600" cy="1676400"/>
          </a:xfrm>
          <a:effectLst>
            <a:outerShdw blurRad="50800" dist="38100" dir="2700000" algn="tl" rotWithShape="0">
              <a:prstClr val="black">
                <a:alpha val="40000"/>
              </a:prstClr>
            </a:outerShdw>
          </a:effectLst>
        </p:spPr>
        <p:txBody>
          <a:bodyPr>
            <a:normAutofit fontScale="90000"/>
          </a:bodyPr>
          <a:lstStyle/>
          <a:p>
            <a:pPr algn="ctr" eaLnBrk="1" fontAlgn="auto" hangingPunct="1">
              <a:spcAft>
                <a:spcPts val="0"/>
              </a:spcAft>
              <a:defRPr/>
            </a:pPr>
            <a:r>
              <a:rPr dirty="0" smtClean="0"/>
              <a:t>Understanding Generational Gaps	</a:t>
            </a:r>
            <a:br>
              <a:rPr dirty="0" smtClean="0"/>
            </a:br>
            <a:endParaRPr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1"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Don’t expect them to respect you just because you are the trainer.</a:t>
            </a:r>
          </a:p>
          <a:p>
            <a:pPr eaLnBrk="1" hangingPunct="1"/>
            <a:endParaRPr lang="en-US" sz="2800" dirty="0" smtClean="0"/>
          </a:p>
          <a:p>
            <a:pPr eaLnBrk="1" hangingPunct="1">
              <a:buNone/>
            </a:pPr>
            <a:r>
              <a:rPr lang="en-US" sz="2800" dirty="0" smtClean="0"/>
              <a:t>   Place high priority on learning and developing new skills.</a:t>
            </a:r>
          </a:p>
          <a:p>
            <a:pPr eaLnBrk="1" hangingPunct="1"/>
            <a:endParaRPr lang="en-US" sz="2800" dirty="0" smtClean="0"/>
          </a:p>
          <a:p>
            <a:pPr eaLnBrk="1" hangingPunct="1">
              <a:buNone/>
            </a:pPr>
            <a:r>
              <a:rPr lang="en-US" sz="2800" dirty="0" smtClean="0"/>
              <a:t>   Set clear objectives.</a:t>
            </a:r>
          </a:p>
          <a:p>
            <a:pPr eaLnBrk="1" hangingPunct="1">
              <a:buFont typeface="Wingdings" pitchFamily="2" charset="2"/>
              <a:buNone/>
            </a:pPr>
            <a:endParaRPr lang="en-US" dirty="0" smtClean="0"/>
          </a:p>
        </p:txBody>
      </p:sp>
      <p:sp>
        <p:nvSpPr>
          <p:cNvPr id="43011"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E9BCA948-6FE2-407C-9AC2-FDCCCE855860}" type="slidenum">
              <a:rPr lang="en-US" smtClean="0"/>
              <a:pPr/>
              <a:t>40</a:t>
            </a:fld>
            <a:endParaRPr lang="en-US" dirty="0" smtClean="0"/>
          </a:p>
        </p:txBody>
      </p:sp>
      <p:sp>
        <p:nvSpPr>
          <p:cNvPr id="40963" name="Rectangle 2"/>
          <p:cNvSpPr>
            <a:spLocks noGrp="1" noChangeArrowheads="1"/>
          </p:cNvSpPr>
          <p:nvPr>
            <p:ph type="title"/>
          </p:nvPr>
        </p:nvSpPr>
        <p:spPr/>
        <p:txBody>
          <a:bodyPr/>
          <a:lstStyle/>
          <a:p>
            <a:pPr algn="ctr" eaLnBrk="1" fontAlgn="auto" hangingPunct="1">
              <a:spcAft>
                <a:spcPts val="0"/>
              </a:spcAft>
              <a:defRPr/>
            </a:pPr>
            <a:r>
              <a:rPr dirty="0" smtClean="0"/>
              <a:t>Generation 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anim calcmode="lin" valueType="num">
                                      <p:cBhvr additive="base">
                                        <p:cTn id="7" dur="500" fill="hold"/>
                                        <p:tgtEl>
                                          <p:spTgt spid="1044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445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4451">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1">
                                            <p:txEl>
                                              <p:pRg st="2" end="2"/>
                                            </p:txEl>
                                          </p:spTgt>
                                        </p:tgtEl>
                                        <p:attrNameLst>
                                          <p:attrName>style.visibility</p:attrName>
                                        </p:attrNameLst>
                                      </p:cBhvr>
                                      <p:to>
                                        <p:strVal val="visible"/>
                                      </p:to>
                                    </p:set>
                                    <p:anim calcmode="lin" valueType="num">
                                      <p:cBhvr additive="base">
                                        <p:cTn id="13" dur="500" fill="hold"/>
                                        <p:tgtEl>
                                          <p:spTgt spid="10445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445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4451">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4451">
                                            <p:txEl>
                                              <p:pRg st="4" end="4"/>
                                            </p:txEl>
                                          </p:spTgt>
                                        </p:tgtEl>
                                        <p:attrNameLst>
                                          <p:attrName>style.visibility</p:attrName>
                                        </p:attrNameLst>
                                      </p:cBhvr>
                                      <p:to>
                                        <p:strVal val="visible"/>
                                      </p:to>
                                    </p:set>
                                    <p:anim calcmode="lin" valueType="num">
                                      <p:cBhvr additive="base">
                                        <p:cTn id="19" dur="500" fill="hold"/>
                                        <p:tgtEl>
                                          <p:spTgt spid="10445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4451">
                                            <p:txEl>
                                              <p:pRg st="4" end="4"/>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3"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Nexters enjoy training that incorporates interaction with their colleagues.</a:t>
            </a:r>
          </a:p>
          <a:p>
            <a:pPr eaLnBrk="1" hangingPunct="1"/>
            <a:endParaRPr lang="en-US" dirty="0" smtClean="0"/>
          </a:p>
          <a:p>
            <a:pPr eaLnBrk="1" hangingPunct="1">
              <a:buNone/>
            </a:pPr>
            <a:r>
              <a:rPr lang="en-US" dirty="0" smtClean="0"/>
              <a:t>   Be sensitive to conflict when Xers and Nexters work side by side.</a:t>
            </a:r>
          </a:p>
        </p:txBody>
      </p:sp>
      <p:sp>
        <p:nvSpPr>
          <p:cNvPr id="4403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06EF369E-379B-43F1-9CEB-52514B4BE4E6}" type="slidenum">
              <a:rPr lang="en-US" smtClean="0"/>
              <a:pPr/>
              <a:t>41</a:t>
            </a:fld>
            <a:endParaRPr lang="en-US" dirty="0" smtClean="0"/>
          </a:p>
        </p:txBody>
      </p:sp>
      <p:sp>
        <p:nvSpPr>
          <p:cNvPr id="41987" name="Rectangle 2"/>
          <p:cNvSpPr>
            <a:spLocks noGrp="1" noChangeArrowheads="1"/>
          </p:cNvSpPr>
          <p:nvPr>
            <p:ph type="title"/>
          </p:nvPr>
        </p:nvSpPr>
        <p:spPr/>
        <p:txBody>
          <a:bodyPr/>
          <a:lstStyle/>
          <a:p>
            <a:pPr algn="ctr" eaLnBrk="1" fontAlgn="auto" hangingPunct="1">
              <a:spcAft>
                <a:spcPts val="0"/>
              </a:spcAft>
              <a:defRPr/>
            </a:pPr>
            <a:r>
              <a:rPr dirty="0" smtClean="0"/>
              <a:t>Generation Y (1982-1998)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0963">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 calcmode="lin" valueType="num">
                                      <p:cBhvr additive="base">
                                        <p:cTn id="13"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0963">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5" name="Rectangle 3" descr="Rectangle: Click to edit Master text styles&#10;Second level&#10;Third level&#10;Fourth level&#10;Fifth level"/>
          <p:cNvSpPr>
            <a:spLocks noGrp="1" noChangeArrowheads="1"/>
          </p:cNvSpPr>
          <p:nvPr>
            <p:ph idx="1"/>
          </p:nvPr>
        </p:nvSpPr>
        <p:spPr>
          <a:xfrm>
            <a:off x="838200" y="2286000"/>
            <a:ext cx="7772400" cy="4114800"/>
          </a:xfrm>
          <a:effectLst>
            <a:outerShdw blurRad="50800" dist="38100" dir="2700000" algn="tl" rotWithShape="0">
              <a:prstClr val="black">
                <a:alpha val="40000"/>
              </a:prstClr>
            </a:outerShdw>
          </a:effectLst>
        </p:spPr>
        <p:txBody>
          <a:bodyPr/>
          <a:lstStyle/>
          <a:p>
            <a:pPr eaLnBrk="1" hangingPunct="1">
              <a:buNone/>
            </a:pPr>
            <a:r>
              <a:rPr lang="en-US" dirty="0" smtClean="0"/>
              <a:t>   Establish mentor program.</a:t>
            </a:r>
          </a:p>
          <a:p>
            <a:pPr eaLnBrk="1" hangingPunct="1"/>
            <a:endParaRPr lang="en-US" dirty="0" smtClean="0"/>
          </a:p>
          <a:p>
            <a:pPr eaLnBrk="1" hangingPunct="1">
              <a:buNone/>
            </a:pPr>
            <a:r>
              <a:rPr lang="en-US" dirty="0" smtClean="0"/>
              <a:t>   Acceptance of differences.</a:t>
            </a:r>
          </a:p>
          <a:p>
            <a:pPr eaLnBrk="1" hangingPunct="1"/>
            <a:endParaRPr lang="en-US" dirty="0" smtClean="0"/>
          </a:p>
          <a:p>
            <a:pPr eaLnBrk="1" hangingPunct="1">
              <a:buNone/>
            </a:pPr>
            <a:r>
              <a:rPr lang="en-US" dirty="0" smtClean="0"/>
              <a:t>   Vary Delivery modes.</a:t>
            </a:r>
          </a:p>
          <a:p>
            <a:pPr eaLnBrk="1" hangingPunct="1"/>
            <a:endParaRPr lang="en-US" dirty="0" smtClean="0"/>
          </a:p>
          <a:p>
            <a:pPr eaLnBrk="1" hangingPunct="1">
              <a:buNone/>
            </a:pPr>
            <a:r>
              <a:rPr lang="en-US" dirty="0" smtClean="0"/>
              <a:t>   Independent learners.</a:t>
            </a:r>
          </a:p>
          <a:p>
            <a:pPr eaLnBrk="1" hangingPunct="1">
              <a:buFont typeface="Wingdings" pitchFamily="2" charset="2"/>
              <a:buNone/>
            </a:pPr>
            <a:endParaRPr lang="en-US" dirty="0" smtClean="0"/>
          </a:p>
        </p:txBody>
      </p:sp>
      <p:sp>
        <p:nvSpPr>
          <p:cNvPr id="4505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90DA6BDA-D89C-41CB-B08C-3DEAFCE490E8}" type="slidenum">
              <a:rPr lang="en-US" smtClean="0"/>
              <a:pPr/>
              <a:t>42</a:t>
            </a:fld>
            <a:endParaRPr lang="en-US" dirty="0" smtClean="0"/>
          </a:p>
        </p:txBody>
      </p:sp>
      <p:sp>
        <p:nvSpPr>
          <p:cNvPr id="43011" name="Rectangle 2"/>
          <p:cNvSpPr>
            <a:spLocks noGrp="1" noChangeArrowheads="1"/>
          </p:cNvSpPr>
          <p:nvPr>
            <p:ph type="title"/>
          </p:nvPr>
        </p:nvSpPr>
        <p:spPr/>
        <p:txBody>
          <a:bodyPr/>
          <a:lstStyle/>
          <a:p>
            <a:pPr algn="ctr" eaLnBrk="1" fontAlgn="auto" hangingPunct="1">
              <a:spcAft>
                <a:spcPts val="0"/>
              </a:spcAft>
              <a:defRPr/>
            </a:pPr>
            <a:r>
              <a:rPr dirty="0" smtClean="0"/>
              <a:t>Generation Y…Continued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 calcmode="lin" valueType="num">
                                      <p:cBhvr additive="base">
                                        <p:cTn id="7" dur="500" fill="hold"/>
                                        <p:tgtEl>
                                          <p:spTgt spid="105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547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5475">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5475">
                                            <p:txEl>
                                              <p:pRg st="2" end="2"/>
                                            </p:txEl>
                                          </p:spTgt>
                                        </p:tgtEl>
                                        <p:attrNameLst>
                                          <p:attrName>style.visibility</p:attrName>
                                        </p:attrNameLst>
                                      </p:cBhvr>
                                      <p:to>
                                        <p:strVal val="visible"/>
                                      </p:to>
                                    </p:set>
                                    <p:anim calcmode="lin" valueType="num">
                                      <p:cBhvr additive="base">
                                        <p:cTn id="13" dur="500" fill="hold"/>
                                        <p:tgtEl>
                                          <p:spTgt spid="10547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5475">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5475">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475">
                                            <p:txEl>
                                              <p:pRg st="4" end="4"/>
                                            </p:txEl>
                                          </p:spTgt>
                                        </p:tgtEl>
                                        <p:attrNameLst>
                                          <p:attrName>style.visibility</p:attrName>
                                        </p:attrNameLst>
                                      </p:cBhvr>
                                      <p:to>
                                        <p:strVal val="visible"/>
                                      </p:to>
                                    </p:set>
                                    <p:anim calcmode="lin" valueType="num">
                                      <p:cBhvr additive="base">
                                        <p:cTn id="19" dur="500" fill="hold"/>
                                        <p:tgtEl>
                                          <p:spTgt spid="10547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5475">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5475">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5475">
                                            <p:txEl>
                                              <p:pRg st="6" end="6"/>
                                            </p:txEl>
                                          </p:spTgt>
                                        </p:tgtEl>
                                        <p:attrNameLst>
                                          <p:attrName>style.visibility</p:attrName>
                                        </p:attrNameLst>
                                      </p:cBhvr>
                                      <p:to>
                                        <p:strVal val="visible"/>
                                      </p:to>
                                    </p:set>
                                    <p:anim calcmode="lin" valueType="num">
                                      <p:cBhvr additive="base">
                                        <p:cTn id="25" dur="500" fill="hold"/>
                                        <p:tgtEl>
                                          <p:spTgt spid="105475">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5475">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5475">
                                            <p:txEl>
                                              <p:pRg st="6" end="6"/>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3" name="Rectangle 3" descr="Rectangle: Click to edit Master text styles&#10;Second level&#10;Third level&#10;Fourth level&#10;Fifth level"/>
          <p:cNvSpPr>
            <a:spLocks noGrp="1" noChangeArrowheads="1"/>
          </p:cNvSpPr>
          <p:nvPr>
            <p:ph idx="1"/>
          </p:nvPr>
        </p:nvSpPr>
        <p:spPr>
          <a:xfrm>
            <a:off x="457200" y="20574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It was once thought the average attention span was about 50 minutes.</a:t>
            </a:r>
          </a:p>
          <a:p>
            <a:pPr eaLnBrk="1" hangingPunct="1">
              <a:buFont typeface="Wingdings" pitchFamily="2" charset="2"/>
              <a:buNone/>
            </a:pPr>
            <a:endParaRPr lang="en-US" dirty="0" smtClean="0"/>
          </a:p>
          <a:p>
            <a:pPr eaLnBrk="1" hangingPunct="1">
              <a:buNone/>
            </a:pPr>
            <a:r>
              <a:rPr lang="en-US" dirty="0" smtClean="0"/>
              <a:t>   It is now thought we need to change our delivery at least every______.</a:t>
            </a:r>
          </a:p>
        </p:txBody>
      </p:sp>
      <p:sp>
        <p:nvSpPr>
          <p:cNvPr id="4608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D2ACFCB9-A9CD-420E-9F84-A852338D1B81}" type="slidenum">
              <a:rPr lang="en-US" smtClean="0"/>
              <a:pPr/>
              <a:t>43</a:t>
            </a:fld>
            <a:endParaRPr lang="en-US" dirty="0" smtClean="0"/>
          </a:p>
        </p:txBody>
      </p:sp>
      <p:sp>
        <p:nvSpPr>
          <p:cNvPr id="44035" name="Rectangle 2"/>
          <p:cNvSpPr>
            <a:spLocks noGrp="1" noChangeArrowheads="1"/>
          </p:cNvSpPr>
          <p:nvPr>
            <p:ph type="title"/>
          </p:nvPr>
        </p:nvSpPr>
        <p:spPr/>
        <p:txBody>
          <a:bodyPr/>
          <a:lstStyle/>
          <a:p>
            <a:pPr algn="ctr" eaLnBrk="1" fontAlgn="auto" hangingPunct="1">
              <a:spcAft>
                <a:spcPts val="0"/>
              </a:spcAft>
              <a:defRPr/>
            </a:pPr>
            <a:r>
              <a:rPr dirty="0" smtClean="0"/>
              <a:t>More on delivery modes: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43">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43">
                                            <p:txEl>
                                              <p:pRg st="2" end="2"/>
                                            </p:txEl>
                                          </p:spTgt>
                                        </p:tgtEl>
                                        <p:attrNameLst>
                                          <p:attrName>style.visibility</p:attrName>
                                        </p:attrNameLst>
                                      </p:cBhvr>
                                      <p:to>
                                        <p:strVal val="visible"/>
                                      </p:to>
                                    </p:set>
                                    <p:anim calcmode="lin" valueType="num">
                                      <p:cBhvr additive="base">
                                        <p:cTn id="13" dur="500" fill="hold"/>
                                        <p:tgtEl>
                                          <p:spTgt spid="614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4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43">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7" name="Rectangle 3" descr="Rectangle: Click to edit Master text styles&#10;Second level&#10;Third level&#10;Fourth level&#10;Fifth level"/>
          <p:cNvSpPr>
            <a:spLocks noGrp="1" noChangeArrowheads="1"/>
          </p:cNvSpPr>
          <p:nvPr>
            <p:ph idx="1"/>
          </p:nvPr>
        </p:nvSpPr>
        <p:spPr>
          <a:xfrm>
            <a:off x="5334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This is the amount of time that correlates with the change associated with current media devices and entertainment.</a:t>
            </a:r>
          </a:p>
          <a:p>
            <a:pPr eaLnBrk="1" hangingPunct="1"/>
            <a:endParaRPr lang="en-US" sz="2800" dirty="0" smtClean="0"/>
          </a:p>
          <a:p>
            <a:pPr eaLnBrk="1" hangingPunct="1">
              <a:buNone/>
            </a:pPr>
            <a:r>
              <a:rPr lang="en-US" sz="2800" dirty="0" smtClean="0"/>
              <a:t>   Instruction has now become another form of entertainment.</a:t>
            </a:r>
          </a:p>
        </p:txBody>
      </p:sp>
      <p:sp>
        <p:nvSpPr>
          <p:cNvPr id="4710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032767E0-43E5-4605-A2A2-ABB9B65CA7D4}" type="slidenum">
              <a:rPr lang="en-US" smtClean="0"/>
              <a:pPr/>
              <a:t>44</a:t>
            </a:fld>
            <a:endParaRPr lang="en-US" dirty="0" smtClean="0"/>
          </a:p>
        </p:txBody>
      </p:sp>
      <p:sp>
        <p:nvSpPr>
          <p:cNvPr id="45059" name="Rectangle 2"/>
          <p:cNvSpPr>
            <a:spLocks noGrp="1" noChangeArrowheads="1"/>
          </p:cNvSpPr>
          <p:nvPr>
            <p:ph type="title"/>
          </p:nvPr>
        </p:nvSpPr>
        <p:spPr/>
        <p:txBody>
          <a:bodyPr/>
          <a:lstStyle/>
          <a:p>
            <a:pPr algn="ctr" eaLnBrk="1" fontAlgn="auto" hangingPunct="1">
              <a:spcAft>
                <a:spcPts val="0"/>
              </a:spcAft>
              <a:defRPr/>
            </a:pPr>
            <a:r>
              <a:rPr dirty="0" smtClean="0"/>
              <a:t>“5-6 minutes”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2467">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2467">
                                            <p:txEl>
                                              <p:pRg st="2" end="2"/>
                                            </p:txEl>
                                          </p:spTgt>
                                        </p:tgtEl>
                                        <p:attrNameLst>
                                          <p:attrName>style.visibility</p:attrName>
                                        </p:attrNameLst>
                                      </p:cBhvr>
                                      <p:to>
                                        <p:strVal val="visible"/>
                                      </p:to>
                                    </p:set>
                                    <p:anim calcmode="lin" valueType="num">
                                      <p:cBhvr additive="base">
                                        <p:cTn id="13" dur="500" fill="hold"/>
                                        <p:tgtEl>
                                          <p:spTgt spid="6246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2467">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2467">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descr="Rectangle: Click to edit Master text styles&#10;Second level&#10;Third level&#10;Fourth level&#10;Fifth level"/>
          <p:cNvSpPr>
            <a:spLocks noGrp="1" noChangeArrowheads="1"/>
          </p:cNvSpPr>
          <p:nvPr>
            <p:ph type="subTitle" idx="1"/>
          </p:nvPr>
        </p:nvSpPr>
        <p:spPr>
          <a:xfrm>
            <a:off x="457200" y="3700463"/>
            <a:ext cx="8305800" cy="1143000"/>
          </a:xfrm>
        </p:spPr>
        <p:txBody>
          <a:bodyPr/>
          <a:lstStyle/>
          <a:p>
            <a:pPr eaLnBrk="1" fontAlgn="auto" hangingPunct="1">
              <a:spcAft>
                <a:spcPts val="0"/>
              </a:spcAft>
              <a:buFont typeface="Wingdings 2"/>
              <a:buNone/>
              <a:defRPr/>
            </a:pPr>
            <a:r>
              <a:rPr lang="en-US" dirty="0" smtClean="0"/>
              <a:t> </a:t>
            </a:r>
          </a:p>
        </p:txBody>
      </p:sp>
      <p:sp>
        <p:nvSpPr>
          <p:cNvPr id="46083" name="Rectangle 2"/>
          <p:cNvSpPr>
            <a:spLocks noGrp="1" noChangeArrowheads="1"/>
          </p:cNvSpPr>
          <p:nvPr>
            <p:ph type="ctrTitle"/>
          </p:nvPr>
        </p:nvSpPr>
        <p:spPr>
          <a:xfrm>
            <a:off x="457200" y="2286000"/>
            <a:ext cx="8305800" cy="1981200"/>
          </a:xfrm>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t>READING STYLES BY GENERATION</a:t>
            </a:r>
          </a:p>
        </p:txBody>
      </p:sp>
      <p:sp>
        <p:nvSpPr>
          <p:cNvPr id="48132" name="Rectangle 71"/>
          <p:cNvSpPr>
            <a:spLocks noGrp="1" noChangeArrowheads="1"/>
          </p:cNvSpPr>
          <p:nvPr>
            <p:ph type="sldNum" sz="quarter" idx="11"/>
          </p:nvPr>
        </p:nvSpPr>
        <p:spPr bwMode="auto">
          <a:noFill/>
          <a:ln>
            <a:miter lim="800000"/>
            <a:headEnd/>
            <a:tailEnd/>
          </a:ln>
        </p:spPr>
        <p:txBody>
          <a:bodyPr wrap="square" numCol="1" compatLnSpc="1">
            <a:prstTxWarp prst="textNoShape">
              <a:avLst/>
            </a:prstTxWarp>
          </a:bodyPr>
          <a:lstStyle/>
          <a:p>
            <a:fld id="{3F1E4C5E-0CF4-4C0A-A5D0-07835C6CF824}" type="slidenum">
              <a:rPr lang="en-US" smtClean="0"/>
              <a:pPr/>
              <a:t>45</a:t>
            </a:fld>
            <a:endParaRPr lang="en-US"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descr="Rectangle: Click to edit Master text styles&#10;Second level&#10;Third level&#10;Fourth level&#10;Fifth level"/>
          <p:cNvSpPr>
            <a:spLocks noGrp="1" noChangeArrowheads="1"/>
          </p:cNvSpPr>
          <p:nvPr>
            <p:ph idx="1"/>
          </p:nvPr>
        </p:nvSpPr>
        <p:spPr>
          <a:xfrm>
            <a:off x="457200" y="1676400"/>
            <a:ext cx="8229600" cy="4953000"/>
          </a:xfrm>
          <a:effectLst>
            <a:outerShdw blurRad="50800" dist="38100" dir="2700000" algn="tl" rotWithShape="0">
              <a:prstClr val="black">
                <a:alpha val="40000"/>
              </a:prstClr>
            </a:outerShdw>
          </a:effectLst>
        </p:spPr>
        <p:txBody>
          <a:bodyPr/>
          <a:lstStyle/>
          <a:p>
            <a:pPr eaLnBrk="1" hangingPunct="1">
              <a:lnSpc>
                <a:spcPct val="90000"/>
              </a:lnSpc>
              <a:buNone/>
            </a:pPr>
            <a:r>
              <a:rPr lang="en-US" dirty="0" smtClean="0"/>
              <a:t>   Veterans: respond to material in summary form- Reader’s Digest format</a:t>
            </a:r>
          </a:p>
          <a:p>
            <a:pPr eaLnBrk="1" hangingPunct="1">
              <a:lnSpc>
                <a:spcPct val="90000"/>
              </a:lnSpc>
            </a:pPr>
            <a:endParaRPr lang="en-US" dirty="0" smtClean="0"/>
          </a:p>
          <a:p>
            <a:pPr eaLnBrk="1" hangingPunct="1">
              <a:lnSpc>
                <a:spcPct val="90000"/>
              </a:lnSpc>
              <a:buNone/>
            </a:pPr>
            <a:r>
              <a:rPr lang="en-US" dirty="0" smtClean="0"/>
              <a:t>   Boomers: Prefer overview that can be scanned- amazingly like the Internet</a:t>
            </a:r>
          </a:p>
          <a:p>
            <a:pPr eaLnBrk="1" hangingPunct="1">
              <a:lnSpc>
                <a:spcPct val="90000"/>
              </a:lnSpc>
            </a:pPr>
            <a:endParaRPr lang="en-US" dirty="0" smtClean="0"/>
          </a:p>
          <a:p>
            <a:pPr eaLnBrk="1" hangingPunct="1">
              <a:lnSpc>
                <a:spcPct val="90000"/>
              </a:lnSpc>
              <a:buNone/>
            </a:pPr>
            <a:r>
              <a:rPr lang="en-US" dirty="0" smtClean="0"/>
              <a:t>   Xers: Need visual stimulation with fewer words- Do not read much</a:t>
            </a:r>
          </a:p>
          <a:p>
            <a:pPr eaLnBrk="1" hangingPunct="1">
              <a:lnSpc>
                <a:spcPct val="90000"/>
              </a:lnSpc>
            </a:pPr>
            <a:endParaRPr lang="en-US" dirty="0" smtClean="0"/>
          </a:p>
          <a:p>
            <a:pPr eaLnBrk="1" hangingPunct="1">
              <a:lnSpc>
                <a:spcPct val="90000"/>
              </a:lnSpc>
              <a:buNone/>
            </a:pPr>
            <a:r>
              <a:rPr lang="en-US" dirty="0" smtClean="0"/>
              <a:t>   Nexters: Do not read a lot, but still need visual stimulation- video games dominate</a:t>
            </a:r>
          </a:p>
        </p:txBody>
      </p:sp>
      <p:sp>
        <p:nvSpPr>
          <p:cNvPr id="4915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DAA1E235-1B82-486A-AF24-47A3F4D2CAB1}" type="slidenum">
              <a:rPr lang="en-US" smtClean="0"/>
              <a:pPr/>
              <a:t>46</a:t>
            </a:fld>
            <a:endParaRPr lang="en-US" dirty="0" smtClean="0"/>
          </a:p>
        </p:txBody>
      </p:sp>
      <p:sp>
        <p:nvSpPr>
          <p:cNvPr id="47107" name="Rectangle 2"/>
          <p:cNvSpPr>
            <a:spLocks noGrp="1" noChangeArrowheads="1"/>
          </p:cNvSpPr>
          <p:nvPr>
            <p:ph type="title"/>
          </p:nvPr>
        </p:nvSpPr>
        <p:spPr>
          <a:xfrm>
            <a:off x="457200" y="152400"/>
            <a:ext cx="8229600" cy="990600"/>
          </a:xfrm>
        </p:spPr>
        <p:txBody>
          <a:bodyPr/>
          <a:lstStyle/>
          <a:p>
            <a:pPr algn="ctr" eaLnBrk="1" fontAlgn="auto" hangingPunct="1">
              <a:spcAft>
                <a:spcPts val="0"/>
              </a:spcAft>
              <a:defRPr/>
            </a:pPr>
            <a:r>
              <a:rPr dirty="0" smtClean="0"/>
              <a:t>Reading Styles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3011">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2" end="2"/>
                                            </p:txEl>
                                          </p:spTgt>
                                        </p:tgtEl>
                                        <p:attrNameLst>
                                          <p:attrName>style.visibility</p:attrName>
                                        </p:attrNameLst>
                                      </p:cBhvr>
                                      <p:to>
                                        <p:strVal val="visible"/>
                                      </p:to>
                                    </p:set>
                                    <p:anim calcmode="lin" valueType="num">
                                      <p:cBhvr additive="base">
                                        <p:cTn id="13"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3011">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xEl>
                                              <p:pRg st="4" end="4"/>
                                            </p:txEl>
                                          </p:spTgt>
                                        </p:tgtEl>
                                        <p:attrNameLst>
                                          <p:attrName>style.visibility</p:attrName>
                                        </p:attrNameLst>
                                      </p:cBhvr>
                                      <p:to>
                                        <p:strVal val="visible"/>
                                      </p:to>
                                    </p:set>
                                    <p:anim calcmode="lin" valueType="num">
                                      <p:cBhvr additive="base">
                                        <p:cTn id="19"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3011">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011">
                                            <p:txEl>
                                              <p:pRg st="6" end="6"/>
                                            </p:txEl>
                                          </p:spTgt>
                                        </p:tgtEl>
                                        <p:attrNameLst>
                                          <p:attrName>style.visibility</p:attrName>
                                        </p:attrNameLst>
                                      </p:cBhvr>
                                      <p:to>
                                        <p:strVal val="visible"/>
                                      </p:to>
                                    </p:set>
                                    <p:anim calcmode="lin" valueType="num">
                                      <p:cBhvr additive="base">
                                        <p:cTn id="25"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3011">
                                            <p:txEl>
                                              <p:pRg st="6" end="6"/>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algn="ctr">
              <a:buNone/>
            </a:pPr>
            <a:r>
              <a:rPr lang="en-US" sz="4800" dirty="0" smtClean="0"/>
              <a:t>An awareness of Generational differences is a valuable tool for instructors, managers and learners.</a:t>
            </a:r>
            <a:endParaRPr lang="en-US" sz="4800" dirty="0"/>
          </a:p>
        </p:txBody>
      </p:sp>
      <p:sp>
        <p:nvSpPr>
          <p:cNvPr id="3" name="Title 2"/>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descr="Rectangle: Click to edit Master text styles&#10;Second level&#10;Third level&#10;Fourth level&#10;Fifth level"/>
          <p:cNvSpPr>
            <a:spLocks noGrp="1" noChangeArrowheads="1"/>
          </p:cNvSpPr>
          <p:nvPr>
            <p:ph idx="1"/>
          </p:nvPr>
        </p:nvSpPr>
        <p:spPr>
          <a:xfrm>
            <a:off x="533400" y="22860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Veterans: work best when there is personal contact, look for strong leadership and directions.</a:t>
            </a:r>
          </a:p>
          <a:p>
            <a:pPr eaLnBrk="1" hangingPunct="1"/>
            <a:endParaRPr lang="en-US" sz="2800" dirty="0" smtClean="0"/>
          </a:p>
          <a:p>
            <a:pPr eaLnBrk="1" hangingPunct="1">
              <a:buNone/>
            </a:pPr>
            <a:r>
              <a:rPr lang="en-US" sz="2800" dirty="0" smtClean="0"/>
              <a:t>   Boomers: extended work week from a standard 38 to 60 hours, adding a month to the work year. Want recognition and fame.</a:t>
            </a:r>
          </a:p>
        </p:txBody>
      </p:sp>
      <p:sp>
        <p:nvSpPr>
          <p:cNvPr id="5120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2451C954-FB66-4463-A274-B87E42A468A1}" type="slidenum">
              <a:rPr lang="en-US" smtClean="0"/>
              <a:pPr/>
              <a:t>48</a:t>
            </a:fld>
            <a:endParaRPr lang="en-US" dirty="0" smtClean="0"/>
          </a:p>
        </p:txBody>
      </p:sp>
      <p:sp>
        <p:nvSpPr>
          <p:cNvPr id="49155" name="Rectangle 2"/>
          <p:cNvSpPr>
            <a:spLocks noGrp="1" noChangeArrowheads="1"/>
          </p:cNvSpPr>
          <p:nvPr>
            <p:ph type="title"/>
          </p:nvPr>
        </p:nvSpPr>
        <p:spPr/>
        <p:txBody>
          <a:bodyPr/>
          <a:lstStyle/>
          <a:p>
            <a:pPr algn="ctr" eaLnBrk="1" fontAlgn="auto" hangingPunct="1">
              <a:spcAft>
                <a:spcPts val="0"/>
              </a:spcAft>
              <a:defRPr/>
            </a:pPr>
            <a:r>
              <a:rPr dirty="0" smtClean="0"/>
              <a:t>Expectations on the Job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5059">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 calcmode="lin" valueType="num">
                                      <p:cBhvr additive="base">
                                        <p:cTn id="13"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5059">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None/>
            </a:pPr>
            <a:r>
              <a:rPr lang="en-US" dirty="0" smtClean="0"/>
              <a:t>   Xers: Want to go home at 5 and play. Flexible schedules, independence, professional growth, interesting work and time off.</a:t>
            </a:r>
          </a:p>
          <a:p>
            <a:pPr eaLnBrk="1" hangingPunct="1"/>
            <a:endParaRPr lang="en-US" dirty="0" smtClean="0"/>
          </a:p>
          <a:p>
            <a:pPr eaLnBrk="1" hangingPunct="1">
              <a:buNone/>
            </a:pPr>
            <a:r>
              <a:rPr lang="en-US" dirty="0" smtClean="0"/>
              <a:t>   Nexters: Motivated by similar incentives as Xers, but need more direction.</a:t>
            </a:r>
          </a:p>
          <a:p>
            <a:pPr eaLnBrk="1" hangingPunct="1">
              <a:buFont typeface="Wingdings" pitchFamily="2" charset="2"/>
              <a:buNone/>
            </a:pPr>
            <a:endParaRPr lang="en-US" dirty="0" smtClean="0"/>
          </a:p>
        </p:txBody>
      </p:sp>
      <p:sp>
        <p:nvSpPr>
          <p:cNvPr id="5222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9BFEDF85-9E69-4593-9835-D804822ADDA0}" type="slidenum">
              <a:rPr lang="en-US" smtClean="0"/>
              <a:pPr/>
              <a:t>49</a:t>
            </a:fld>
            <a:endParaRPr lang="en-US" dirty="0" smtClean="0"/>
          </a:p>
        </p:txBody>
      </p:sp>
      <p:sp>
        <p:nvSpPr>
          <p:cNvPr id="50179" name="Rectangle 2"/>
          <p:cNvSpPr>
            <a:spLocks noGrp="1" noChangeArrowheads="1"/>
          </p:cNvSpPr>
          <p:nvPr>
            <p:ph type="title"/>
          </p:nvPr>
        </p:nvSpPr>
        <p:spPr/>
        <p:txBody>
          <a:bodyPr/>
          <a:lstStyle/>
          <a:p>
            <a:pPr algn="ctr" eaLnBrk="1" fontAlgn="auto" hangingPunct="1">
              <a:spcAft>
                <a:spcPts val="0"/>
              </a:spcAft>
              <a:defRPr/>
            </a:pPr>
            <a:r>
              <a:rPr dirty="0" smtClean="0"/>
              <a:t>Expectations</a:t>
            </a:r>
            <a:r>
              <a:rPr lang="en-US" dirty="0" smtClean="0"/>
              <a:t>…</a:t>
            </a:r>
            <a:endParaRP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 calcmode="lin" valueType="num">
                                      <p:cBhvr additive="base">
                                        <p:cTn id="7"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6499">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6499">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499">
                                            <p:txEl>
                                              <p:pRg st="2" end="2"/>
                                            </p:txEl>
                                          </p:spTgt>
                                        </p:tgtEl>
                                        <p:attrNameLst>
                                          <p:attrName>style.visibility</p:attrName>
                                        </p:attrNameLst>
                                      </p:cBhvr>
                                      <p:to>
                                        <p:strVal val="visible"/>
                                      </p:to>
                                    </p:set>
                                    <p:anim calcmode="lin" valueType="num">
                                      <p:cBhvr additive="base">
                                        <p:cTn id="13"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6499">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6499">
                                            <p:txEl>
                                              <p:pRg st="2" end="2"/>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descr="Rectangle: Click to edit Master text styles&#10;Second level&#10;Third level&#10;Fourth level&#10;Fifth level"/>
          <p:cNvSpPr>
            <a:spLocks noGrp="1" noChangeArrowheads="1"/>
          </p:cNvSpPr>
          <p:nvPr>
            <p:ph idx="1"/>
          </p:nvPr>
        </p:nvSpPr>
        <p:spPr>
          <a:xfrm>
            <a:off x="457200" y="1905000"/>
            <a:ext cx="8229600" cy="4572000"/>
          </a:xfrm>
          <a:effectLst>
            <a:outerShdw blurRad="50800" dist="38100" dir="2700000" algn="tl" rotWithShape="0">
              <a:prstClr val="black">
                <a:alpha val="40000"/>
              </a:prstClr>
            </a:outerShdw>
          </a:effectLst>
        </p:spPr>
        <p:txBody>
          <a:bodyPr/>
          <a:lstStyle/>
          <a:p>
            <a:pPr eaLnBrk="1" hangingPunct="1">
              <a:buFont typeface="Wingdings" pitchFamily="2" charset="2"/>
              <a:buNone/>
            </a:pPr>
            <a:r>
              <a:rPr lang="en-US" dirty="0" smtClean="0"/>
              <a:t>  </a:t>
            </a:r>
          </a:p>
          <a:p>
            <a:pPr eaLnBrk="1" hangingPunct="1">
              <a:buFont typeface="Wingdings" pitchFamily="2" charset="2"/>
              <a:buNone/>
            </a:pPr>
            <a:r>
              <a:rPr lang="en-US" dirty="0" smtClean="0"/>
              <a:t> 2. Students will be able to verbalize the commonalities and differences between the four generations and how they can be utilized in the training process.</a:t>
            </a:r>
          </a:p>
          <a:p>
            <a:pPr eaLnBrk="1" hangingPunct="1">
              <a:buFont typeface="Wingdings" pitchFamily="2" charset="2"/>
              <a:buNone/>
            </a:pPr>
            <a:endParaRPr lang="en-US" dirty="0" smtClean="0"/>
          </a:p>
          <a:p>
            <a:pPr eaLnBrk="1" hangingPunct="1">
              <a:buFont typeface="Wingdings" pitchFamily="2" charset="2"/>
              <a:buNone/>
            </a:pPr>
            <a:r>
              <a:rPr lang="en-US" dirty="0" smtClean="0"/>
              <a:t>   </a:t>
            </a:r>
          </a:p>
        </p:txBody>
      </p:sp>
      <p:sp>
        <p:nvSpPr>
          <p:cNvPr id="921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92AC2297-28CD-4CEB-B01D-49301854F1B9}" type="slidenum">
              <a:rPr lang="en-US" smtClean="0"/>
              <a:pPr/>
              <a:t>5</a:t>
            </a:fld>
            <a:endParaRPr lang="en-US" dirty="0" smtClean="0"/>
          </a:p>
        </p:txBody>
      </p:sp>
      <p:sp>
        <p:nvSpPr>
          <p:cNvPr id="7171" name="Rectangle 2"/>
          <p:cNvSpPr>
            <a:spLocks noGrp="1" noChangeArrowheads="1"/>
          </p:cNvSpPr>
          <p:nvPr>
            <p:ph type="title"/>
          </p:nvPr>
        </p:nvSpPr>
        <p:spPr>
          <a:xfrm>
            <a:off x="457200" y="381000"/>
            <a:ext cx="8229600" cy="1219200"/>
          </a:xfrm>
          <a:effectLst>
            <a:outerShdw blurRad="50800" dist="38100" dir="2700000" algn="tl" rotWithShape="0">
              <a:prstClr val="black">
                <a:alpha val="40000"/>
              </a:prstClr>
            </a:outerShdw>
          </a:effectLst>
        </p:spPr>
        <p:txBody>
          <a:bodyPr>
            <a:normAutofit/>
          </a:bodyPr>
          <a:lstStyle/>
          <a:p>
            <a:pPr eaLnBrk="1" fontAlgn="auto" hangingPunct="1">
              <a:spcAft>
                <a:spcPts val="0"/>
              </a:spcAft>
              <a:defRPr/>
            </a:pPr>
            <a:r>
              <a:rPr dirty="0" smtClean="0"/>
              <a:t>Understanding Generational Gaps…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descr="Rectangle: Click to edit Master text styles&#10;Second level&#10;Third level&#10;Fourth level&#10;Fifth level"/>
          <p:cNvSpPr>
            <a:spLocks noGrp="1" noChangeArrowheads="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Veterans: independent rather than working in a team.</a:t>
            </a:r>
          </a:p>
          <a:p>
            <a:pPr eaLnBrk="1" hangingPunct="1">
              <a:lnSpc>
                <a:spcPct val="90000"/>
              </a:lnSpc>
            </a:pPr>
            <a:endParaRPr lang="en-US" sz="2800" dirty="0" smtClean="0"/>
          </a:p>
          <a:p>
            <a:pPr eaLnBrk="1" hangingPunct="1">
              <a:lnSpc>
                <a:spcPct val="90000"/>
              </a:lnSpc>
              <a:buNone/>
            </a:pPr>
            <a:r>
              <a:rPr lang="en-US" sz="2800" dirty="0" smtClean="0"/>
              <a:t>   Boomers: OK with team work.</a:t>
            </a:r>
          </a:p>
          <a:p>
            <a:pPr eaLnBrk="1" hangingPunct="1">
              <a:lnSpc>
                <a:spcPct val="90000"/>
              </a:lnSpc>
            </a:pPr>
            <a:endParaRPr lang="en-US" sz="2800" dirty="0" smtClean="0"/>
          </a:p>
          <a:p>
            <a:pPr eaLnBrk="1" hangingPunct="1">
              <a:lnSpc>
                <a:spcPct val="90000"/>
              </a:lnSpc>
              <a:buNone/>
            </a:pPr>
            <a:r>
              <a:rPr lang="en-US" sz="2800" dirty="0" smtClean="0"/>
              <a:t>   Xers: somewhat independent, will do OK with teamwork, but prefer self-directed options.</a:t>
            </a:r>
          </a:p>
          <a:p>
            <a:pPr eaLnBrk="1" hangingPunct="1">
              <a:lnSpc>
                <a:spcPct val="90000"/>
              </a:lnSpc>
            </a:pPr>
            <a:endParaRPr lang="en-US" sz="2800" dirty="0" smtClean="0"/>
          </a:p>
          <a:p>
            <a:pPr eaLnBrk="1" hangingPunct="1">
              <a:lnSpc>
                <a:spcPct val="90000"/>
              </a:lnSpc>
              <a:buNone/>
            </a:pPr>
            <a:r>
              <a:rPr lang="en-US" sz="2800" dirty="0" smtClean="0"/>
              <a:t>   Nexters: like interaction with colleagues.</a:t>
            </a:r>
          </a:p>
        </p:txBody>
      </p:sp>
      <p:sp>
        <p:nvSpPr>
          <p:cNvPr id="53251"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9F78CB17-887A-4266-AB2F-12C3394B8060}" type="slidenum">
              <a:rPr lang="en-US" smtClean="0"/>
              <a:pPr/>
              <a:t>50</a:t>
            </a:fld>
            <a:endParaRPr lang="en-US" dirty="0" smtClean="0"/>
          </a:p>
        </p:txBody>
      </p:sp>
      <p:sp>
        <p:nvSpPr>
          <p:cNvPr id="51203" name="Rectangle 2"/>
          <p:cNvSpPr>
            <a:spLocks noGrp="1" noChangeArrowheads="1"/>
          </p:cNvSpPr>
          <p:nvPr>
            <p:ph type="title"/>
          </p:nvPr>
        </p:nvSpPr>
        <p:spPr/>
        <p:txBody>
          <a:bodyPr>
            <a:normAutofit fontScale="90000"/>
          </a:bodyPr>
          <a:lstStyle/>
          <a:p>
            <a:pPr algn="ctr" eaLnBrk="1" fontAlgn="auto" hangingPunct="1">
              <a:spcAft>
                <a:spcPts val="0"/>
              </a:spcAft>
              <a:defRPr/>
            </a:pPr>
            <a:r>
              <a:rPr dirty="0" smtClean="0"/>
              <a:t>Preferred Training/Working Environment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6083">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anim calcmode="lin" valueType="num">
                                      <p:cBhvr additive="base">
                                        <p:cTn id="13"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6083">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anim calcmode="lin" valueType="num">
                                      <p:cBhvr additive="base">
                                        <p:cTn id="19" dur="500" fill="hold"/>
                                        <p:tgtEl>
                                          <p:spTgt spid="4608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6083">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3">
                                            <p:txEl>
                                              <p:pRg st="6" end="6"/>
                                            </p:txEl>
                                          </p:spTgt>
                                        </p:tgtEl>
                                        <p:attrNameLst>
                                          <p:attrName>style.visibility</p:attrName>
                                        </p:attrNameLst>
                                      </p:cBhvr>
                                      <p:to>
                                        <p:strVal val="visible"/>
                                      </p:to>
                                    </p:set>
                                    <p:anim calcmode="lin" valueType="num">
                                      <p:cBhvr additive="base">
                                        <p:cTn id="25" dur="500" fill="hold"/>
                                        <p:tgtEl>
                                          <p:spTgt spid="4608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3">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46083">
                                            <p:txEl>
                                              <p:pRg st="6" end="6"/>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3" descr="Rectangle: Click to edit Master text styles&#10;Second level&#10;Third level&#10;Fourth level&#10;Fifth level"/>
          <p:cNvSpPr>
            <a:spLocks noGrp="1" noChangeArrowheads="1"/>
          </p:cNvSpPr>
          <p:nvPr>
            <p:ph idx="1"/>
          </p:nvPr>
        </p:nvSpPr>
        <p:spPr>
          <a:effectLst>
            <a:outerShdw blurRad="50800" dist="38100" dir="2700000" algn="tl" rotWithShape="0">
              <a:prstClr val="black">
                <a:alpha val="40000"/>
              </a:prstClr>
            </a:outerShdw>
          </a:effectLst>
        </p:spPr>
        <p:txBody>
          <a:bodyPr/>
          <a:lstStyle/>
          <a:p>
            <a:pPr algn="ctr" eaLnBrk="1" fontAlgn="auto" hangingPunct="1">
              <a:spcAft>
                <a:spcPts val="0"/>
              </a:spcAft>
              <a:buFont typeface="Wingdings 2"/>
              <a:buNone/>
              <a:defRPr/>
            </a:pPr>
            <a:r>
              <a:rPr lang="en-US" dirty="0" smtClean="0"/>
              <a:t> </a:t>
            </a:r>
            <a:r>
              <a:rPr lang="en-US" sz="4800" dirty="0" smtClean="0"/>
              <a:t>In many workspaces, it is possible to find up to 4 different generations working together.</a:t>
            </a:r>
          </a:p>
        </p:txBody>
      </p:sp>
      <p:sp>
        <p:nvSpPr>
          <p:cNvPr id="6" name="Title 5"/>
          <p:cNvSpPr>
            <a:spLocks noGrp="1"/>
          </p:cNvSpPr>
          <p:nvPr>
            <p:ph type="title"/>
          </p:nvPr>
        </p:nvSpPr>
        <p:spPr/>
        <p:txBody>
          <a:bodyPr/>
          <a:lstStyle/>
          <a:p>
            <a:endParaRPr lang="en-US" dirty="0"/>
          </a:p>
        </p:txBody>
      </p:sp>
      <p:sp>
        <p:nvSpPr>
          <p:cNvPr id="54276" name="Rectangle 71"/>
          <p:cNvSpPr>
            <a:spLocks noGrp="1" noChangeArrowheads="1"/>
          </p:cNvSpPr>
          <p:nvPr>
            <p:ph type="sldNum" sz="quarter" idx="12"/>
          </p:nvPr>
        </p:nvSpPr>
        <p:spPr bwMode="auto">
          <a:noFill/>
          <a:ln>
            <a:miter lim="800000"/>
            <a:headEnd/>
            <a:tailEnd/>
          </a:ln>
        </p:spPr>
        <p:txBody>
          <a:bodyPr wrap="square" numCol="1" compatLnSpc="1">
            <a:prstTxWarp prst="textNoShape">
              <a:avLst/>
            </a:prstTxWarp>
          </a:bodyPr>
          <a:lstStyle/>
          <a:p>
            <a:fld id="{8715DD5B-18D1-4EF5-84A5-E75C1E167C19}" type="slidenum">
              <a:rPr lang="en-US" smtClean="0"/>
              <a:pPr/>
              <a:t>51</a:t>
            </a:fld>
            <a:endParaRPr lang="en-US"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389041A1-64A2-4671-89D2-4EB5C5BF5F52}" type="slidenum">
              <a:rPr lang="en-US" smtClean="0"/>
              <a:pPr/>
              <a:t>52</a:t>
            </a:fld>
            <a:endParaRPr lang="en-US" dirty="0" smtClean="0"/>
          </a:p>
        </p:txBody>
      </p:sp>
      <p:sp>
        <p:nvSpPr>
          <p:cNvPr id="53251" name="Rectangle 4"/>
          <p:cNvSpPr>
            <a:spLocks noGrp="1" noChangeArrowheads="1"/>
          </p:cNvSpPr>
          <p:nvPr>
            <p:ph type="ctrTitle" idx="4294967295"/>
          </p:nvPr>
        </p:nvSpPr>
        <p:spPr>
          <a:xfrm>
            <a:off x="457200" y="2362200"/>
            <a:ext cx="8915400" cy="2667000"/>
          </a:xfrm>
          <a:effectLst>
            <a:outerShdw blurRad="50800" dist="38100" dir="2700000" algn="tl" rotWithShape="0">
              <a:prstClr val="black">
                <a:alpha val="40000"/>
              </a:prstClr>
            </a:outerShdw>
          </a:effectLst>
        </p:spPr>
        <p:txBody>
          <a:bodyPr>
            <a:normAutofit fontScale="90000"/>
          </a:bodyPr>
          <a:lstStyle/>
          <a:p>
            <a:pPr algn="ctr" eaLnBrk="1" fontAlgn="auto" hangingPunct="1">
              <a:spcAft>
                <a:spcPts val="0"/>
              </a:spcAft>
              <a:defRPr/>
            </a:pPr>
            <a:r>
              <a:rPr smtClean="0"/>
              <a:t>Accommodating  the</a:t>
            </a:r>
            <a:br>
              <a:rPr smtClean="0"/>
            </a:br>
            <a:r>
              <a:rPr smtClean="0"/>
              <a:t> </a:t>
            </a:r>
            <a:r>
              <a:rPr dirty="0" smtClean="0"/>
              <a:t>needs of employees ranging in </a:t>
            </a:r>
            <a:r>
              <a:rPr smtClean="0"/>
              <a:t>age from</a:t>
            </a:r>
            <a:br>
              <a:rPr smtClean="0"/>
            </a:br>
            <a:r>
              <a:rPr smtClean="0"/>
              <a:t> </a:t>
            </a:r>
            <a:r>
              <a:rPr dirty="0" smtClean="0"/>
              <a:t>18 to 80 and motivating such a diverse workforce are not easy</a:t>
            </a:r>
            <a:br>
              <a:rPr dirty="0" smtClean="0"/>
            </a:br>
            <a:r>
              <a:rPr dirty="0" smtClean="0"/>
              <a:t>tasks.</a:t>
            </a:r>
          </a:p>
        </p:txBody>
      </p:sp>
      <p:sp>
        <p:nvSpPr>
          <p:cNvPr id="55300" name="Rectangle 5" descr="Rectangle: Click to edit Master text styles&#10;Second level&#10;Third level&#10;Fourth level&#10;Fifth level"/>
          <p:cNvSpPr>
            <a:spLocks noGrp="1" noChangeArrowheads="1"/>
          </p:cNvSpPr>
          <p:nvPr>
            <p:ph type="subTitle" idx="4294967295"/>
          </p:nvPr>
        </p:nvSpPr>
        <p:spPr>
          <a:xfrm>
            <a:off x="0" y="3886200"/>
            <a:ext cx="6400800" cy="1752600"/>
          </a:xfrm>
        </p:spPr>
        <p:txBody>
          <a:bodyPr/>
          <a:lstStyle/>
          <a:p>
            <a:pPr marL="0" indent="0" eaLnBrk="1" hangingPunct="1">
              <a:buFont typeface="Wingdings" pitchFamily="2" charset="2"/>
              <a:buNone/>
            </a:pPr>
            <a:r>
              <a:rPr lang="en-US" dirty="0" smtClean="0"/>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3" descr="Rectangle: Click to edit Master text styles&#10;Second level&#10;Third level&#10;Fourth level&#10;Fifth level"/>
          <p:cNvSpPr>
            <a:spLocks noGrp="1" noChangeArrowheads="1"/>
          </p:cNvSpPr>
          <p:nvPr>
            <p:ph type="subTitle" idx="1"/>
          </p:nvPr>
        </p:nvSpPr>
        <p:spPr>
          <a:xfrm>
            <a:off x="457200" y="3700463"/>
            <a:ext cx="8305800" cy="1143000"/>
          </a:xfrm>
        </p:spPr>
        <p:txBody>
          <a:bodyPr/>
          <a:lstStyle/>
          <a:p>
            <a:pPr eaLnBrk="1" fontAlgn="auto" hangingPunct="1">
              <a:spcAft>
                <a:spcPts val="0"/>
              </a:spcAft>
              <a:buFont typeface="Wingdings 2"/>
              <a:buNone/>
              <a:defRPr/>
            </a:pPr>
            <a:r>
              <a:rPr lang="en-US" dirty="0" smtClean="0"/>
              <a:t> </a:t>
            </a:r>
          </a:p>
        </p:txBody>
      </p:sp>
      <p:sp>
        <p:nvSpPr>
          <p:cNvPr id="54275" name="Rectangle 2"/>
          <p:cNvSpPr>
            <a:spLocks noGrp="1" noChangeArrowheads="1"/>
          </p:cNvSpPr>
          <p:nvPr>
            <p:ph type="ctrTitle"/>
          </p:nvPr>
        </p:nvSpPr>
        <p:spPr>
          <a:xfrm>
            <a:off x="533400" y="2362200"/>
            <a:ext cx="8305800" cy="1981200"/>
          </a:xfrm>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t>TIPS FOR EFFECTIVE TRAINING</a:t>
            </a:r>
          </a:p>
        </p:txBody>
      </p:sp>
      <p:sp>
        <p:nvSpPr>
          <p:cNvPr id="56324" name="Rectangle 71"/>
          <p:cNvSpPr>
            <a:spLocks noGrp="1" noChangeArrowheads="1"/>
          </p:cNvSpPr>
          <p:nvPr>
            <p:ph type="sldNum" sz="quarter" idx="11"/>
          </p:nvPr>
        </p:nvSpPr>
        <p:spPr bwMode="auto">
          <a:noFill/>
          <a:ln>
            <a:miter lim="800000"/>
            <a:headEnd/>
            <a:tailEnd/>
          </a:ln>
        </p:spPr>
        <p:txBody>
          <a:bodyPr wrap="square" numCol="1" compatLnSpc="1">
            <a:prstTxWarp prst="textNoShape">
              <a:avLst/>
            </a:prstTxWarp>
          </a:bodyPr>
          <a:lstStyle/>
          <a:p>
            <a:fld id="{10BBA634-5743-4E84-9293-57E7D9C9CE0F}" type="slidenum">
              <a:rPr lang="en-US" smtClean="0"/>
              <a:pPr/>
              <a:t>53</a:t>
            </a:fld>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1" name="Rectangle 3" descr="Rectangle: Click to edit Master text styles&#10;Second level&#10;Third level&#10;Fourth level&#10;Fifth level"/>
          <p:cNvSpPr>
            <a:spLocks noGrp="1" noChangeArrowheads="1"/>
          </p:cNvSpPr>
          <p:nvPr>
            <p:ph idx="1"/>
          </p:nvPr>
        </p:nvSpPr>
        <p:spPr>
          <a:xfrm>
            <a:off x="457200" y="1600200"/>
            <a:ext cx="8229600" cy="4953000"/>
          </a:xfrm>
          <a:effectLst>
            <a:outerShdw blurRad="50800" dist="38100" dir="2700000" algn="tl" rotWithShape="0">
              <a:prstClr val="black">
                <a:alpha val="40000"/>
              </a:prstClr>
            </a:outerShdw>
          </a:effectLst>
        </p:spPr>
        <p:txBody>
          <a:bodyPr/>
          <a:lstStyle/>
          <a:p>
            <a:pPr eaLnBrk="1" hangingPunct="1">
              <a:lnSpc>
                <a:spcPct val="90000"/>
              </a:lnSpc>
              <a:buNone/>
            </a:pPr>
            <a:r>
              <a:rPr lang="en-US" sz="2800" dirty="0" smtClean="0"/>
              <a:t>   Feedback and rewards are imperative for a successful class.</a:t>
            </a:r>
          </a:p>
          <a:p>
            <a:pPr eaLnBrk="1" hangingPunct="1">
              <a:lnSpc>
                <a:spcPct val="90000"/>
              </a:lnSpc>
            </a:pPr>
            <a:endParaRPr lang="en-US" sz="2800" dirty="0" smtClean="0"/>
          </a:p>
          <a:p>
            <a:pPr eaLnBrk="1" hangingPunct="1">
              <a:lnSpc>
                <a:spcPct val="90000"/>
              </a:lnSpc>
              <a:buNone/>
            </a:pPr>
            <a:r>
              <a:rPr lang="en-US" sz="2800" dirty="0" smtClean="0"/>
              <a:t>   Be sensitive when giving feedback and give immediately.</a:t>
            </a:r>
          </a:p>
          <a:p>
            <a:pPr eaLnBrk="1" hangingPunct="1">
              <a:lnSpc>
                <a:spcPct val="90000"/>
              </a:lnSpc>
            </a:pPr>
            <a:endParaRPr lang="en-US" sz="2800" dirty="0" smtClean="0"/>
          </a:p>
          <a:p>
            <a:pPr eaLnBrk="1" hangingPunct="1">
              <a:lnSpc>
                <a:spcPct val="90000"/>
              </a:lnSpc>
              <a:buNone/>
            </a:pPr>
            <a:r>
              <a:rPr lang="en-US" sz="2800" dirty="0" smtClean="0"/>
              <a:t>   Be objective not subjective.</a:t>
            </a:r>
          </a:p>
          <a:p>
            <a:pPr eaLnBrk="1" hangingPunct="1">
              <a:lnSpc>
                <a:spcPct val="90000"/>
              </a:lnSpc>
            </a:pPr>
            <a:endParaRPr lang="en-US" sz="2800" dirty="0" smtClean="0"/>
          </a:p>
          <a:p>
            <a:pPr eaLnBrk="1" hangingPunct="1">
              <a:lnSpc>
                <a:spcPct val="90000"/>
              </a:lnSpc>
              <a:buNone/>
            </a:pPr>
            <a:r>
              <a:rPr lang="en-US" sz="2800" dirty="0" smtClean="0"/>
              <a:t>   Make it fast paced, involving and fun.</a:t>
            </a:r>
          </a:p>
          <a:p>
            <a:pPr eaLnBrk="1" hangingPunct="1">
              <a:lnSpc>
                <a:spcPct val="90000"/>
              </a:lnSpc>
            </a:pPr>
            <a:endParaRPr lang="en-US" sz="2800" dirty="0" smtClean="0"/>
          </a:p>
          <a:p>
            <a:pPr eaLnBrk="1" hangingPunct="1">
              <a:lnSpc>
                <a:spcPct val="90000"/>
              </a:lnSpc>
              <a:buNone/>
            </a:pPr>
            <a:r>
              <a:rPr lang="en-US" sz="2800" dirty="0" smtClean="0"/>
              <a:t>   Make it safe to participate and safe to disagree</a:t>
            </a:r>
            <a:r>
              <a:rPr lang="en-US" dirty="0" smtClean="0"/>
              <a:t>.</a:t>
            </a:r>
          </a:p>
          <a:p>
            <a:pPr eaLnBrk="1" hangingPunct="1">
              <a:lnSpc>
                <a:spcPct val="90000"/>
              </a:lnSpc>
            </a:pPr>
            <a:endParaRPr lang="en-US" dirty="0" smtClean="0"/>
          </a:p>
        </p:txBody>
      </p:sp>
      <p:sp>
        <p:nvSpPr>
          <p:cNvPr id="5734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2476F70B-E441-4070-A397-C3EFE1BC3B25}" type="slidenum">
              <a:rPr lang="en-US" smtClean="0"/>
              <a:pPr/>
              <a:t>54</a:t>
            </a:fld>
            <a:endParaRPr lang="en-US" dirty="0" smtClean="0"/>
          </a:p>
        </p:txBody>
      </p:sp>
      <p:sp>
        <p:nvSpPr>
          <p:cNvPr id="55299" name="Rectangle 2"/>
          <p:cNvSpPr>
            <a:spLocks noGrp="1" noChangeArrowheads="1"/>
          </p:cNvSpPr>
          <p:nvPr>
            <p:ph type="title"/>
          </p:nvPr>
        </p:nvSpPr>
        <p:spPr>
          <a:xfrm>
            <a:off x="457200" y="152400"/>
            <a:ext cx="8229600" cy="1066800"/>
          </a:xfrm>
        </p:spPr>
        <p:txBody>
          <a:bodyPr/>
          <a:lstStyle/>
          <a:p>
            <a:pPr eaLnBrk="1" fontAlgn="auto" hangingPunct="1">
              <a:spcAft>
                <a:spcPts val="0"/>
              </a:spcAft>
              <a:defRPr/>
            </a:pPr>
            <a:r>
              <a:rPr dirty="0" smtClean="0"/>
              <a:t>Training Tips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additive="base">
                                        <p:cTn id="7"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5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3251">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1">
                                            <p:txEl>
                                              <p:pRg st="2" end="2"/>
                                            </p:txEl>
                                          </p:spTgt>
                                        </p:tgtEl>
                                        <p:attrNameLst>
                                          <p:attrName>style.visibility</p:attrName>
                                        </p:attrNameLst>
                                      </p:cBhvr>
                                      <p:to>
                                        <p:strVal val="visible"/>
                                      </p:to>
                                    </p:set>
                                    <p:anim calcmode="lin" valueType="num">
                                      <p:cBhvr additive="base">
                                        <p:cTn id="13" dur="500" fill="hold"/>
                                        <p:tgtEl>
                                          <p:spTgt spid="5325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3251">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3251">
                                            <p:txEl>
                                              <p:pRg st="4" end="4"/>
                                            </p:txEl>
                                          </p:spTgt>
                                        </p:tgtEl>
                                        <p:attrNameLst>
                                          <p:attrName>style.visibility</p:attrName>
                                        </p:attrNameLst>
                                      </p:cBhvr>
                                      <p:to>
                                        <p:strVal val="visible"/>
                                      </p:to>
                                    </p:set>
                                    <p:anim calcmode="lin" valueType="num">
                                      <p:cBhvr additive="base">
                                        <p:cTn id="19" dur="500" fill="hold"/>
                                        <p:tgtEl>
                                          <p:spTgt spid="53251">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251">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3251">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3251">
                                            <p:txEl>
                                              <p:pRg st="6" end="6"/>
                                            </p:txEl>
                                          </p:spTgt>
                                        </p:tgtEl>
                                        <p:attrNameLst>
                                          <p:attrName>style.visibility</p:attrName>
                                        </p:attrNameLst>
                                      </p:cBhvr>
                                      <p:to>
                                        <p:strVal val="visible"/>
                                      </p:to>
                                    </p:set>
                                    <p:anim calcmode="lin" valueType="num">
                                      <p:cBhvr additive="base">
                                        <p:cTn id="25" dur="500" fill="hold"/>
                                        <p:tgtEl>
                                          <p:spTgt spid="53251">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1">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3251">
                                            <p:txEl>
                                              <p:pRg st="6" end="6"/>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3251">
                                            <p:txEl>
                                              <p:pRg st="8" end="8"/>
                                            </p:txEl>
                                          </p:spTgt>
                                        </p:tgtEl>
                                        <p:attrNameLst>
                                          <p:attrName>style.visibility</p:attrName>
                                        </p:attrNameLst>
                                      </p:cBhvr>
                                      <p:to>
                                        <p:strVal val="visible"/>
                                      </p:to>
                                    </p:set>
                                    <p:anim calcmode="lin" valueType="num">
                                      <p:cBhvr additive="base">
                                        <p:cTn id="31" dur="500" fill="hold"/>
                                        <p:tgtEl>
                                          <p:spTgt spid="53251">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251">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3251">
                                            <p:txEl>
                                              <p:pRg st="8" end="8"/>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7" name="Rectangle 3" descr="Rectangle: Click to edit Master text styles&#10;Second level&#10;Third level&#10;Fourth level&#10;Fifth level"/>
          <p:cNvSpPr>
            <a:spLocks noGrp="1" noChangeArrowheads="1"/>
          </p:cNvSpPr>
          <p:nvPr>
            <p:ph idx="1"/>
          </p:nvPr>
        </p:nvSpPr>
        <p:spPr>
          <a:xfrm>
            <a:off x="457200" y="1219200"/>
            <a:ext cx="8229600" cy="5334000"/>
          </a:xfrm>
          <a:effectLst>
            <a:outerShdw blurRad="50800" dist="38100" dir="2700000" algn="tl" rotWithShape="0">
              <a:prstClr val="black">
                <a:alpha val="40000"/>
              </a:prstClr>
            </a:outerShdw>
          </a:effectLst>
        </p:spPr>
        <p:txBody>
          <a:bodyPr/>
          <a:lstStyle/>
          <a:p>
            <a:pPr eaLnBrk="1" hangingPunct="1">
              <a:buNone/>
            </a:pPr>
            <a:r>
              <a:rPr lang="en-US" sz="2800" dirty="0" smtClean="0"/>
              <a:t>   Make it positive, learner-centered and individualized.</a:t>
            </a:r>
          </a:p>
          <a:p>
            <a:pPr eaLnBrk="1" hangingPunct="1"/>
            <a:endParaRPr lang="en-US" sz="2800" dirty="0" smtClean="0"/>
          </a:p>
          <a:p>
            <a:pPr eaLnBrk="1" hangingPunct="1">
              <a:buNone/>
            </a:pPr>
            <a:r>
              <a:rPr lang="en-US" sz="2800" dirty="0" smtClean="0"/>
              <a:t>   Make it matter.</a:t>
            </a:r>
          </a:p>
          <a:p>
            <a:pPr eaLnBrk="1" hangingPunct="1"/>
            <a:endParaRPr lang="en-US" sz="2800" dirty="0" smtClean="0"/>
          </a:p>
          <a:p>
            <a:pPr eaLnBrk="1" hangingPunct="1">
              <a:buNone/>
            </a:pPr>
            <a:r>
              <a:rPr lang="en-US" sz="2800" dirty="0" smtClean="0"/>
              <a:t>   Make trainee’s experience count.</a:t>
            </a:r>
          </a:p>
          <a:p>
            <a:pPr eaLnBrk="1" hangingPunct="1"/>
            <a:endParaRPr lang="en-US" sz="2800" dirty="0" smtClean="0"/>
          </a:p>
          <a:p>
            <a:pPr eaLnBrk="1" hangingPunct="1">
              <a:buNone/>
            </a:pPr>
            <a:r>
              <a:rPr lang="en-US" sz="2800" dirty="0" smtClean="0"/>
              <a:t>   Strive for a comfortable environment making testing less stressful.</a:t>
            </a:r>
          </a:p>
          <a:p>
            <a:pPr eaLnBrk="1" hangingPunct="1"/>
            <a:endParaRPr lang="en-US" sz="2800" dirty="0" smtClean="0"/>
          </a:p>
          <a:p>
            <a:pPr eaLnBrk="1" hangingPunct="1">
              <a:buNone/>
            </a:pPr>
            <a:r>
              <a:rPr lang="en-US" sz="2800" dirty="0" smtClean="0"/>
              <a:t>   Make it make sense.</a:t>
            </a:r>
          </a:p>
          <a:p>
            <a:pPr eaLnBrk="1" hangingPunct="1">
              <a:buFont typeface="Wingdings" pitchFamily="2" charset="2"/>
              <a:buNone/>
            </a:pPr>
            <a:endParaRPr lang="en-US" dirty="0" smtClean="0"/>
          </a:p>
        </p:txBody>
      </p:sp>
      <p:sp>
        <p:nvSpPr>
          <p:cNvPr id="58371"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E51BCEA7-0362-45F6-B38A-9061EA1333AB}" type="slidenum">
              <a:rPr lang="en-US" smtClean="0"/>
              <a:pPr/>
              <a:t>55</a:t>
            </a:fld>
            <a:endParaRPr lang="en-US" dirty="0" smtClean="0"/>
          </a:p>
        </p:txBody>
      </p:sp>
      <p:sp>
        <p:nvSpPr>
          <p:cNvPr id="56323" name="Rectangle 2"/>
          <p:cNvSpPr>
            <a:spLocks noGrp="1" noChangeArrowheads="1"/>
          </p:cNvSpPr>
          <p:nvPr>
            <p:ph type="title"/>
          </p:nvPr>
        </p:nvSpPr>
        <p:spPr/>
        <p:txBody>
          <a:bodyPr>
            <a:normAutofit fontScale="90000"/>
          </a:bodyPr>
          <a:lstStyle/>
          <a:p>
            <a:pPr eaLnBrk="1" fontAlgn="auto" hangingPunct="1">
              <a:spcAft>
                <a:spcPts val="0"/>
              </a:spcAft>
              <a:defRPr/>
            </a:pPr>
            <a:r>
              <a:rPr dirty="0" smtClean="0"/>
              <a:t>Training Tips…</a:t>
            </a:r>
            <a:br>
              <a:rPr dirty="0" smtClean="0"/>
            </a:br>
            <a:endParaRP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additive="base">
                                        <p:cTn id="7" dur="500" fill="hold"/>
                                        <p:tgtEl>
                                          <p:spTgt spid="1085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854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8547">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8547">
                                            <p:txEl>
                                              <p:pRg st="2" end="2"/>
                                            </p:txEl>
                                          </p:spTgt>
                                        </p:tgtEl>
                                        <p:attrNameLst>
                                          <p:attrName>style.visibility</p:attrName>
                                        </p:attrNameLst>
                                      </p:cBhvr>
                                      <p:to>
                                        <p:strVal val="visible"/>
                                      </p:to>
                                    </p:set>
                                    <p:anim calcmode="lin" valueType="num">
                                      <p:cBhvr additive="base">
                                        <p:cTn id="13" dur="500" fill="hold"/>
                                        <p:tgtEl>
                                          <p:spTgt spid="1085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8547">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8547">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8547">
                                            <p:txEl>
                                              <p:pRg st="4" end="4"/>
                                            </p:txEl>
                                          </p:spTgt>
                                        </p:tgtEl>
                                        <p:attrNameLst>
                                          <p:attrName>style.visibility</p:attrName>
                                        </p:attrNameLst>
                                      </p:cBhvr>
                                      <p:to>
                                        <p:strVal val="visible"/>
                                      </p:to>
                                    </p:set>
                                    <p:anim calcmode="lin" valueType="num">
                                      <p:cBhvr additive="base">
                                        <p:cTn id="19" dur="500" fill="hold"/>
                                        <p:tgtEl>
                                          <p:spTgt spid="10854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8547">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8547">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8547">
                                            <p:txEl>
                                              <p:pRg st="6" end="6"/>
                                            </p:txEl>
                                          </p:spTgt>
                                        </p:tgtEl>
                                        <p:attrNameLst>
                                          <p:attrName>style.visibility</p:attrName>
                                        </p:attrNameLst>
                                      </p:cBhvr>
                                      <p:to>
                                        <p:strVal val="visible"/>
                                      </p:to>
                                    </p:set>
                                    <p:anim calcmode="lin" valueType="num">
                                      <p:cBhvr additive="base">
                                        <p:cTn id="25" dur="500" fill="hold"/>
                                        <p:tgtEl>
                                          <p:spTgt spid="108547">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8547">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8547">
                                            <p:txEl>
                                              <p:pRg st="6" end="6"/>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8547">
                                            <p:txEl>
                                              <p:pRg st="8" end="8"/>
                                            </p:txEl>
                                          </p:spTgt>
                                        </p:tgtEl>
                                        <p:attrNameLst>
                                          <p:attrName>style.visibility</p:attrName>
                                        </p:attrNameLst>
                                      </p:cBhvr>
                                      <p:to>
                                        <p:strVal val="visible"/>
                                      </p:to>
                                    </p:set>
                                    <p:anim calcmode="lin" valueType="num">
                                      <p:cBhvr additive="base">
                                        <p:cTn id="31" dur="500" fill="hold"/>
                                        <p:tgtEl>
                                          <p:spTgt spid="108547">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8547">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08547">
                                            <p:txEl>
                                              <p:pRg st="8" end="8"/>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3" descr="Rectangle: Click to edit Master text styles&#10;Second level&#10;Third level&#10;Fourth level&#10;Fifth level"/>
          <p:cNvSpPr>
            <a:spLocks noGrp="1" noChangeArrowheads="1"/>
          </p:cNvSpPr>
          <p:nvPr>
            <p:ph idx="1"/>
          </p:nvPr>
        </p:nvSpPr>
        <p:spPr>
          <a:effectLst>
            <a:outerShdw blurRad="50800" dist="38100" dir="2700000" algn="tl" rotWithShape="0">
              <a:prstClr val="black">
                <a:alpha val="40000"/>
              </a:prstClr>
            </a:outerShdw>
          </a:effectLst>
        </p:spPr>
        <p:txBody>
          <a:bodyPr/>
          <a:lstStyle/>
          <a:p>
            <a:pPr algn="ctr" eaLnBrk="1" fontAlgn="auto" hangingPunct="1">
              <a:spcAft>
                <a:spcPts val="0"/>
              </a:spcAft>
              <a:buFont typeface="Wingdings 2"/>
              <a:buNone/>
              <a:defRPr/>
            </a:pPr>
            <a:r>
              <a:rPr lang="en-US" dirty="0" smtClean="0"/>
              <a:t> </a:t>
            </a:r>
            <a:r>
              <a:rPr lang="en-US" sz="4800" dirty="0" smtClean="0"/>
              <a:t>“EDUCATION AND TRAINING IS THE KEY TO UNLOCKING THE BARRIERS BETWEEN THE GENERATIONS.”</a:t>
            </a:r>
            <a:br>
              <a:rPr lang="en-US" sz="4800" dirty="0" smtClean="0"/>
            </a:br>
            <a:r>
              <a:rPr lang="en-US" sz="4800" dirty="0" smtClean="0"/>
              <a:t>                       (Lindsy, 2003)</a:t>
            </a:r>
          </a:p>
        </p:txBody>
      </p:sp>
      <p:sp>
        <p:nvSpPr>
          <p:cNvPr id="5" name="Title 4"/>
          <p:cNvSpPr>
            <a:spLocks noGrp="1"/>
          </p:cNvSpPr>
          <p:nvPr>
            <p:ph type="title"/>
          </p:nvPr>
        </p:nvSpPr>
        <p:spPr/>
        <p:txBody>
          <a:bodyPr/>
          <a:lstStyle/>
          <a:p>
            <a:endParaRPr lang="en-US" dirty="0"/>
          </a:p>
        </p:txBody>
      </p:sp>
      <p:sp>
        <p:nvSpPr>
          <p:cNvPr id="59396" name="Rectangle 71"/>
          <p:cNvSpPr>
            <a:spLocks noGrp="1" noChangeArrowheads="1"/>
          </p:cNvSpPr>
          <p:nvPr>
            <p:ph type="sldNum" sz="quarter" idx="12"/>
          </p:nvPr>
        </p:nvSpPr>
        <p:spPr bwMode="auto">
          <a:noFill/>
          <a:ln>
            <a:miter lim="800000"/>
            <a:headEnd/>
            <a:tailEnd/>
          </a:ln>
        </p:spPr>
        <p:txBody>
          <a:bodyPr wrap="square" numCol="1" compatLnSpc="1">
            <a:prstTxWarp prst="textNoShape">
              <a:avLst/>
            </a:prstTxWarp>
          </a:bodyPr>
          <a:lstStyle/>
          <a:p>
            <a:fld id="{64F1BD6E-AE8C-46D5-A93E-52B210757FB8}" type="slidenum">
              <a:rPr lang="en-US" smtClean="0"/>
              <a:pPr/>
              <a:t>56</a:t>
            </a:fld>
            <a:endParaRPr lang="en-US"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descr="Rectangle: Click to edit Master text styles&#10;Second level&#10;Third level&#10;Fourth level&#10;Fifth level"/>
          <p:cNvSpPr>
            <a:spLocks noGrp="1" noChangeArrowheads="1"/>
          </p:cNvSpPr>
          <p:nvPr>
            <p:ph idx="1"/>
          </p:nvPr>
        </p:nvSpPr>
        <p:spPr>
          <a:xfrm>
            <a:off x="457200" y="1676400"/>
            <a:ext cx="8229600" cy="5181600"/>
          </a:xfrm>
          <a:effectLst>
            <a:outerShdw blurRad="50800" dist="38100" dir="2700000" algn="tl" rotWithShape="0">
              <a:prstClr val="black">
                <a:alpha val="40000"/>
              </a:prstClr>
            </a:outerShdw>
          </a:effectLst>
        </p:spPr>
        <p:txBody>
          <a:bodyPr/>
          <a:lstStyle/>
          <a:p>
            <a:pPr eaLnBrk="1" hangingPunct="1">
              <a:buNone/>
            </a:pPr>
            <a:r>
              <a:rPr lang="en-US" dirty="0" smtClean="0"/>
              <a:t>   Accommodate generational differences.</a:t>
            </a:r>
          </a:p>
          <a:p>
            <a:pPr eaLnBrk="1" hangingPunct="1"/>
            <a:endParaRPr lang="en-US" dirty="0" smtClean="0"/>
          </a:p>
          <a:p>
            <a:pPr eaLnBrk="1" hangingPunct="1">
              <a:buNone/>
            </a:pPr>
            <a:r>
              <a:rPr lang="en-US" dirty="0" smtClean="0"/>
              <a:t>   Create training/workplace choices.</a:t>
            </a:r>
          </a:p>
          <a:p>
            <a:pPr eaLnBrk="1" hangingPunct="1"/>
            <a:endParaRPr lang="en-US" dirty="0" smtClean="0"/>
          </a:p>
          <a:p>
            <a:pPr eaLnBrk="1" hangingPunct="1">
              <a:buNone/>
            </a:pPr>
            <a:r>
              <a:rPr lang="en-US" dirty="0" smtClean="0"/>
              <a:t>   Operate from a sophisticated training/management style.</a:t>
            </a:r>
          </a:p>
          <a:p>
            <a:pPr eaLnBrk="1" hangingPunct="1"/>
            <a:endParaRPr lang="en-US" dirty="0" smtClean="0"/>
          </a:p>
          <a:p>
            <a:pPr eaLnBrk="1" hangingPunct="1">
              <a:buNone/>
            </a:pPr>
            <a:r>
              <a:rPr lang="en-US" dirty="0" smtClean="0"/>
              <a:t>   Respect competence and initiative.</a:t>
            </a:r>
          </a:p>
          <a:p>
            <a:pPr eaLnBrk="1" hangingPunct="1"/>
            <a:endParaRPr lang="en-US" dirty="0" smtClean="0"/>
          </a:p>
          <a:p>
            <a:pPr eaLnBrk="1" hangingPunct="1">
              <a:buNone/>
            </a:pPr>
            <a:r>
              <a:rPr lang="en-US" dirty="0" smtClean="0"/>
              <a:t>   Nourish retention.</a:t>
            </a:r>
          </a:p>
        </p:txBody>
      </p:sp>
      <p:sp>
        <p:nvSpPr>
          <p:cNvPr id="60419"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8232187F-52CD-4A80-990C-34A18A4FA2F0}" type="slidenum">
              <a:rPr lang="en-US" smtClean="0"/>
              <a:pPr/>
              <a:t>57</a:t>
            </a:fld>
            <a:endParaRPr lang="en-US" dirty="0" smtClean="0"/>
          </a:p>
        </p:txBody>
      </p:sp>
      <p:sp>
        <p:nvSpPr>
          <p:cNvPr id="58371" name="Rectangle 2"/>
          <p:cNvSpPr>
            <a:spLocks noGrp="1" noChangeArrowheads="1"/>
          </p:cNvSpPr>
          <p:nvPr>
            <p:ph type="title"/>
          </p:nvPr>
        </p:nvSpPr>
        <p:spPr>
          <a:xfrm>
            <a:off x="457200" y="152400"/>
            <a:ext cx="8229600" cy="1066800"/>
          </a:xfrm>
        </p:spPr>
        <p:txBody>
          <a:bodyPr/>
          <a:lstStyle/>
          <a:p>
            <a:pPr eaLnBrk="1" fontAlgn="auto" hangingPunct="1">
              <a:spcAft>
                <a:spcPts val="0"/>
              </a:spcAft>
              <a:defRPr/>
            </a:pPr>
            <a:r>
              <a:rPr dirty="0" smtClean="0"/>
              <a:t>Create an Environment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5299">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anim calcmode="lin" valueType="num">
                                      <p:cBhvr additive="base">
                                        <p:cTn id="13" dur="500" fill="hold"/>
                                        <p:tgtEl>
                                          <p:spTgt spid="5529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5299">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5299">
                                            <p:txEl>
                                              <p:pRg st="2" end="2"/>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299">
                                            <p:txEl>
                                              <p:pRg st="4" end="4"/>
                                            </p:txEl>
                                          </p:spTgt>
                                        </p:tgtEl>
                                        <p:attrNameLst>
                                          <p:attrName>style.visibility</p:attrName>
                                        </p:attrNameLst>
                                      </p:cBhvr>
                                      <p:to>
                                        <p:strVal val="visible"/>
                                      </p:to>
                                    </p:set>
                                    <p:anim calcmode="lin" valueType="num">
                                      <p:cBhvr additive="base">
                                        <p:cTn id="19" dur="500" fill="hold"/>
                                        <p:tgtEl>
                                          <p:spTgt spid="5529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5299">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5299">
                                            <p:txEl>
                                              <p:pRg st="4" end="4"/>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5299">
                                            <p:txEl>
                                              <p:pRg st="6" end="6"/>
                                            </p:txEl>
                                          </p:spTgt>
                                        </p:tgtEl>
                                        <p:attrNameLst>
                                          <p:attrName>style.visibility</p:attrName>
                                        </p:attrNameLst>
                                      </p:cBhvr>
                                      <p:to>
                                        <p:strVal val="visible"/>
                                      </p:to>
                                    </p:set>
                                    <p:anim calcmode="lin" valueType="num">
                                      <p:cBhvr additive="base">
                                        <p:cTn id="25" dur="500" fill="hold"/>
                                        <p:tgtEl>
                                          <p:spTgt spid="55299">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5299">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5299">
                                            <p:txEl>
                                              <p:pRg st="6" end="6"/>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5299">
                                            <p:txEl>
                                              <p:pRg st="8" end="8"/>
                                            </p:txEl>
                                          </p:spTgt>
                                        </p:tgtEl>
                                        <p:attrNameLst>
                                          <p:attrName>style.visibility</p:attrName>
                                        </p:attrNameLst>
                                      </p:cBhvr>
                                      <p:to>
                                        <p:strVal val="visible"/>
                                      </p:to>
                                    </p:set>
                                    <p:anim calcmode="lin" valueType="num">
                                      <p:cBhvr additive="base">
                                        <p:cTn id="31" dur="500" fill="hold"/>
                                        <p:tgtEl>
                                          <p:spTgt spid="55299">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5299">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55299">
                                            <p:txEl>
                                              <p:pRg st="8" end="8"/>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3" descr="Rectangle: Click to edit Master text styles&#10;Second level&#10;Third level&#10;Fourth level&#10;Fifth level"/>
          <p:cNvSpPr>
            <a:spLocks noGrp="1" noChangeArrowheads="1"/>
          </p:cNvSpPr>
          <p:nvPr>
            <p:ph idx="1"/>
          </p:nvPr>
        </p:nvSpPr>
        <p:spPr>
          <a:effectLst>
            <a:outerShdw blurRad="50800" dist="38100" dir="2700000" algn="tl" rotWithShape="0">
              <a:prstClr val="black">
                <a:alpha val="40000"/>
              </a:prstClr>
            </a:outerShdw>
          </a:effectLst>
        </p:spPr>
        <p:txBody>
          <a:bodyPr/>
          <a:lstStyle/>
          <a:p>
            <a:pPr algn="ctr" eaLnBrk="1" fontAlgn="auto" hangingPunct="1">
              <a:spcAft>
                <a:spcPts val="0"/>
              </a:spcAft>
              <a:buFont typeface="Wingdings 2"/>
              <a:buNone/>
              <a:defRPr/>
            </a:pPr>
            <a:r>
              <a:rPr lang="en-US" dirty="0" smtClean="0"/>
              <a:t> </a:t>
            </a:r>
            <a:r>
              <a:rPr lang="en-US" sz="3600" dirty="0" smtClean="0"/>
              <a:t>“Learning Takes Place As Students Process, Interpret and Negotiate the Meaning of New Information. This Is Heavily Influenced by the Students Prior Knowledge, and by the Values, Expectations, Rewards and Sanctions That Shape the Learning Environment.”         (Newman, 1995)</a:t>
            </a:r>
          </a:p>
        </p:txBody>
      </p:sp>
      <p:sp>
        <p:nvSpPr>
          <p:cNvPr id="5" name="Title 4"/>
          <p:cNvSpPr>
            <a:spLocks noGrp="1"/>
          </p:cNvSpPr>
          <p:nvPr>
            <p:ph type="title"/>
          </p:nvPr>
        </p:nvSpPr>
        <p:spPr/>
        <p:txBody>
          <a:bodyPr/>
          <a:lstStyle/>
          <a:p>
            <a:endParaRPr lang="en-US" dirty="0"/>
          </a:p>
        </p:txBody>
      </p:sp>
      <p:sp>
        <p:nvSpPr>
          <p:cNvPr id="61444" name="Rectangle 71"/>
          <p:cNvSpPr>
            <a:spLocks noGrp="1" noChangeArrowheads="1"/>
          </p:cNvSpPr>
          <p:nvPr>
            <p:ph type="sldNum" sz="quarter" idx="12"/>
          </p:nvPr>
        </p:nvSpPr>
        <p:spPr bwMode="auto">
          <a:noFill/>
          <a:ln>
            <a:miter lim="800000"/>
            <a:headEnd/>
            <a:tailEnd/>
          </a:ln>
        </p:spPr>
        <p:txBody>
          <a:bodyPr wrap="square" numCol="1" compatLnSpc="1">
            <a:prstTxWarp prst="textNoShape">
              <a:avLst/>
            </a:prstTxWarp>
          </a:bodyPr>
          <a:lstStyle/>
          <a:p>
            <a:fld id="{90EB1BB0-C635-4B57-9A6D-690DA3B56F82}" type="slidenum">
              <a:rPr lang="en-US" smtClean="0"/>
              <a:pPr/>
              <a:t>58</a:t>
            </a:fld>
            <a:endParaRPr lang="en-US"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effectLst>
            <a:outerShdw blurRad="50800" dist="38100" dir="2700000" algn="tl" rotWithShape="0">
              <a:prstClr val="black">
                <a:alpha val="40000"/>
              </a:prstClr>
            </a:outerShdw>
          </a:effectLst>
        </p:spPr>
        <p:txBody>
          <a:bodyPr/>
          <a:lstStyle/>
          <a:p>
            <a:pPr>
              <a:buNone/>
            </a:pPr>
            <a:r>
              <a:rPr lang="en-US" sz="2400" dirty="0" smtClean="0"/>
              <a:t>    A 27 year old wiz-kid manager complains that a 63 year old colleague treated her like the “girl that should be sent out for lunch”.  What techniques could be used to assist these persons in working/training together?</a:t>
            </a:r>
          </a:p>
          <a:p>
            <a:endParaRPr lang="en-US" dirty="0"/>
          </a:p>
        </p:txBody>
      </p:sp>
      <p:sp>
        <p:nvSpPr>
          <p:cNvPr id="3" name="Title 2"/>
          <p:cNvSpPr>
            <a:spLocks noGrp="1"/>
          </p:cNvSpPr>
          <p:nvPr>
            <p:ph type="title"/>
          </p:nvPr>
        </p:nvSpPr>
        <p:spPr/>
        <p:txBody>
          <a:bodyPr/>
          <a:lstStyle/>
          <a:p>
            <a:pPr algn="ctr"/>
            <a:r>
              <a:rPr smtClean="0"/>
              <a:t>Exercise</a:t>
            </a:r>
            <a:endParaRPr lang="en-US" dirty="0"/>
          </a:p>
        </p:txBody>
      </p:sp>
      <p:sp>
        <p:nvSpPr>
          <p:cNvPr id="4" name="Slide Number Placeholder 3"/>
          <p:cNvSpPr>
            <a:spLocks noGrp="1"/>
          </p:cNvSpPr>
          <p:nvPr>
            <p:ph type="sldNum" sz="quarter" idx="12"/>
          </p:nvPr>
        </p:nvSpPr>
        <p:spPr/>
        <p:txBody>
          <a:bodyPr/>
          <a:lstStyle/>
          <a:p>
            <a:pPr>
              <a:defRPr/>
            </a:pPr>
            <a:fld id="{F40575B5-E6AD-402A-B0DE-A0B0D229D9EA}" type="slidenum">
              <a:rPr lang="en-US" smtClean="0"/>
              <a:pPr>
                <a:defRPr/>
              </a:pPr>
              <a:t>59</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descr="Rectangle: Click to edit Master text styles&#10;Second level&#10;Third level&#10;Fourth level&#10;Fifth level"/>
          <p:cNvSpPr>
            <a:spLocks noGrp="1" noChangeArrowheads="1"/>
          </p:cNvSpPr>
          <p:nvPr>
            <p:ph idx="1"/>
          </p:nvPr>
        </p:nvSpPr>
        <p:spPr>
          <a:xfrm>
            <a:off x="533400" y="2286000"/>
            <a:ext cx="8229600" cy="4572000"/>
          </a:xfrm>
          <a:effectLst>
            <a:outerShdw blurRad="50800" dist="38100" dir="2700000" algn="tl" rotWithShape="0">
              <a:prstClr val="black">
                <a:alpha val="40000"/>
              </a:prstClr>
            </a:outerShdw>
          </a:effectLst>
        </p:spPr>
        <p:txBody>
          <a:bodyPr/>
          <a:lstStyle/>
          <a:p>
            <a:pPr eaLnBrk="1" hangingPunct="1">
              <a:buFont typeface="Wingdings" pitchFamily="2" charset="2"/>
              <a:buNone/>
            </a:pPr>
            <a:r>
              <a:rPr lang="en-US" dirty="0" smtClean="0"/>
              <a:t>  </a:t>
            </a:r>
          </a:p>
          <a:p>
            <a:pPr eaLnBrk="1" hangingPunct="1">
              <a:buFont typeface="Wingdings" pitchFamily="2" charset="2"/>
              <a:buNone/>
            </a:pPr>
            <a:r>
              <a:rPr lang="en-US" dirty="0" smtClean="0"/>
              <a:t>3. Given situational examples, each student will evaluate and identify the appropriate teaching techniques to utilize per generational needs.</a:t>
            </a:r>
          </a:p>
          <a:p>
            <a:pPr eaLnBrk="1" hangingPunct="1"/>
            <a:endParaRPr lang="en-US" dirty="0" smtClean="0"/>
          </a:p>
        </p:txBody>
      </p:sp>
      <p:sp>
        <p:nvSpPr>
          <p:cNvPr id="10243"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C9D0F9AC-C479-4008-96D1-554AAC75DD9E}" type="slidenum">
              <a:rPr lang="en-US" smtClean="0"/>
              <a:pPr/>
              <a:t>6</a:t>
            </a:fld>
            <a:endParaRPr lang="en-US" dirty="0" smtClean="0"/>
          </a:p>
        </p:txBody>
      </p:sp>
      <p:sp>
        <p:nvSpPr>
          <p:cNvPr id="8195" name="Rectangle 2"/>
          <p:cNvSpPr>
            <a:spLocks noGrp="1" noChangeArrowheads="1"/>
          </p:cNvSpPr>
          <p:nvPr>
            <p:ph type="title"/>
          </p:nvPr>
        </p:nvSpPr>
        <p:spPr>
          <a:xfrm>
            <a:off x="457200" y="381000"/>
            <a:ext cx="8229600" cy="1219200"/>
          </a:xfrm>
          <a:effectLst>
            <a:outerShdw blurRad="50800" dist="38100" dir="2700000" algn="tl" rotWithShape="0">
              <a:prstClr val="black">
                <a:alpha val="40000"/>
              </a:prstClr>
            </a:outerShdw>
          </a:effectLst>
        </p:spPr>
        <p:txBody>
          <a:bodyPr>
            <a:normAutofit/>
          </a:bodyPr>
          <a:lstStyle/>
          <a:p>
            <a:pPr algn="ctr" eaLnBrk="1" fontAlgn="auto" hangingPunct="1">
              <a:spcAft>
                <a:spcPts val="0"/>
              </a:spcAft>
              <a:defRPr/>
            </a:pPr>
            <a:r>
              <a:rPr dirty="0" smtClean="0"/>
              <a:t>Understanding Generational Gaps…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ontent Placeholder 2" descr="Rectangle: Click to edit Master text styles&#10;Second level&#10;Third level&#10;Fourth level&#10;Fifth level"/>
          <p:cNvSpPr>
            <a:spLocks noGrp="1"/>
          </p:cNvSpPr>
          <p:nvPr>
            <p:ph idx="1"/>
          </p:nvPr>
        </p:nvSpPr>
        <p:spPr>
          <a:xfrm>
            <a:off x="457200" y="2286000"/>
            <a:ext cx="8229600" cy="4572000"/>
          </a:xfrm>
          <a:effectLst>
            <a:outerShdw blurRad="50800" dist="38100" dir="2700000" algn="tl" rotWithShape="0">
              <a:prstClr val="black">
                <a:alpha val="40000"/>
              </a:prstClr>
            </a:outerShdw>
          </a:effectLst>
        </p:spPr>
        <p:txBody>
          <a:bodyPr/>
          <a:lstStyle/>
          <a:p>
            <a:pPr eaLnBrk="1" hangingPunct="1">
              <a:buFont typeface="Wingdings" pitchFamily="2" charset="2"/>
              <a:buNone/>
            </a:pPr>
            <a:r>
              <a:rPr lang="en-US" dirty="0" smtClean="0"/>
              <a:t>   </a:t>
            </a:r>
            <a:r>
              <a:rPr lang="en-US" sz="2800" dirty="0" smtClean="0"/>
              <a:t>A manager asked the employees to stay late to attend a training session.  Boomers were willing to do so, Gen Xers argued the request was unreasonable because they “have a life” outside of work.  In a training situation, how could these differences be met to make the training successful? </a:t>
            </a:r>
          </a:p>
          <a:p>
            <a:pPr eaLnBrk="1" hangingPunct="1"/>
            <a:endParaRPr lang="en-US" dirty="0" smtClean="0"/>
          </a:p>
        </p:txBody>
      </p:sp>
      <p:sp>
        <p:nvSpPr>
          <p:cNvPr id="63491" name="Slide Number Placeholder 3"/>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CB5B12C6-8227-46E1-8F3D-8E123DBA734C}" type="slidenum">
              <a:rPr lang="en-US" smtClean="0"/>
              <a:pPr/>
              <a:t>60</a:t>
            </a:fld>
            <a:endParaRPr lang="en-US" dirty="0" smtClean="0"/>
          </a:p>
        </p:txBody>
      </p:sp>
      <p:sp>
        <p:nvSpPr>
          <p:cNvPr id="61442" name="Title 1"/>
          <p:cNvSpPr>
            <a:spLocks noGrp="1"/>
          </p:cNvSpPr>
          <p:nvPr>
            <p:ph type="title"/>
          </p:nvPr>
        </p:nvSpPr>
        <p:spPr>
          <a:xfrm>
            <a:off x="457200" y="228600"/>
            <a:ext cx="8229600" cy="1219200"/>
          </a:xfrm>
        </p:spPr>
        <p:txBody>
          <a:bodyPr/>
          <a:lstStyle/>
          <a:p>
            <a:pPr algn="ctr" eaLnBrk="1" fontAlgn="auto" hangingPunct="1">
              <a:spcAft>
                <a:spcPts val="0"/>
              </a:spcAft>
              <a:defRPr/>
            </a:pPr>
            <a:r>
              <a:rPr dirty="0" smtClean="0"/>
              <a:t>Exercise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57DD2331-2356-4101-A505-D4B57173E76F}" type="slidenum">
              <a:rPr lang="en-US" smtClean="0"/>
              <a:pPr/>
              <a:t>61</a:t>
            </a:fld>
            <a:endParaRPr lang="en-US" dirty="0" smtClean="0"/>
          </a:p>
        </p:txBody>
      </p:sp>
      <p:sp>
        <p:nvSpPr>
          <p:cNvPr id="64515" name="Text Box 2"/>
          <p:cNvSpPr txBox="1">
            <a:spLocks noChangeArrowheads="1"/>
          </p:cNvSpPr>
          <p:nvPr/>
        </p:nvSpPr>
        <p:spPr bwMode="auto">
          <a:xfrm>
            <a:off x="990600" y="2971800"/>
            <a:ext cx="6721475" cy="861774"/>
          </a:xfrm>
          <a:prstGeom prst="rect">
            <a:avLst/>
          </a:prstGeom>
          <a:noFill/>
          <a:ln w="9525">
            <a:noFill/>
            <a:miter lim="800000"/>
            <a:headEnd/>
            <a:tailEnd/>
          </a:ln>
          <a:effectLst>
            <a:outerShdw blurRad="50800" dist="38100" dir="2700000" algn="tl" rotWithShape="0">
              <a:prstClr val="black">
                <a:alpha val="40000"/>
              </a:prstClr>
            </a:outerShdw>
          </a:effectLst>
        </p:spPr>
        <p:txBody>
          <a:bodyPr>
            <a:spAutoFit/>
          </a:bodyPr>
          <a:lstStyle/>
          <a:p>
            <a:pPr algn="ctr"/>
            <a:r>
              <a:rPr lang="en-US" sz="5000" dirty="0" smtClean="0"/>
              <a:t>Questions?</a:t>
            </a:r>
            <a:endParaRPr lang="en-US" sz="5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9" name="Rectangle 3" descr="Rectangle: Click to edit Master text styles&#10;Second level&#10;Third level&#10;Fourth level&#10;Fifth level"/>
          <p:cNvSpPr>
            <a:spLocks noGrp="1" noChangeArrowheads="1"/>
          </p:cNvSpPr>
          <p:nvPr>
            <p:ph idx="1"/>
          </p:nvPr>
        </p:nvSpPr>
        <p:spPr>
          <a:xfrm>
            <a:off x="914400" y="1981200"/>
            <a:ext cx="8229600" cy="4572000"/>
          </a:xfrm>
          <a:effectLst>
            <a:outerShdw blurRad="50800" dist="38100" dir="2700000" algn="tl" rotWithShape="0">
              <a:prstClr val="black">
                <a:alpha val="40000"/>
              </a:prstClr>
            </a:outerShdw>
          </a:effectLst>
        </p:spPr>
        <p:txBody>
          <a:bodyPr/>
          <a:lstStyle/>
          <a:p>
            <a:pPr eaLnBrk="1" hangingPunct="1">
              <a:buNone/>
            </a:pPr>
            <a:r>
              <a:rPr lang="en-US" sz="2800" dirty="0" smtClean="0"/>
              <a:t>   Diversity</a:t>
            </a:r>
          </a:p>
          <a:p>
            <a:pPr eaLnBrk="1" hangingPunct="1">
              <a:buNone/>
            </a:pPr>
            <a:r>
              <a:rPr lang="en-US" sz="2800" dirty="0" smtClean="0"/>
              <a:t>   Generational Mixing</a:t>
            </a:r>
          </a:p>
          <a:p>
            <a:pPr eaLnBrk="1" hangingPunct="1">
              <a:buNone/>
            </a:pPr>
            <a:r>
              <a:rPr lang="en-US" sz="2800" dirty="0" smtClean="0"/>
              <a:t>   Merit</a:t>
            </a:r>
          </a:p>
          <a:p>
            <a:pPr eaLnBrk="1" hangingPunct="1">
              <a:buNone/>
            </a:pPr>
            <a:r>
              <a:rPr lang="en-US" sz="2800" dirty="0" smtClean="0"/>
              <a:t>   Difficulties working side by side</a:t>
            </a:r>
          </a:p>
          <a:p>
            <a:pPr eaLnBrk="1" hangingPunct="1">
              <a:buNone/>
            </a:pPr>
            <a:r>
              <a:rPr lang="en-US" sz="2800" dirty="0" smtClean="0"/>
              <a:t>   Understanding different mindsets</a:t>
            </a:r>
          </a:p>
          <a:p>
            <a:pPr eaLnBrk="1" hangingPunct="1">
              <a:buNone/>
            </a:pPr>
            <a:r>
              <a:rPr lang="en-US" sz="2800" dirty="0" smtClean="0"/>
              <a:t>   Education and Training key</a:t>
            </a:r>
          </a:p>
        </p:txBody>
      </p:sp>
      <p:sp>
        <p:nvSpPr>
          <p:cNvPr id="11267"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0B2B7719-1E76-47D5-88A0-25C2465BC669}" type="slidenum">
              <a:rPr lang="en-US" smtClean="0"/>
              <a:pPr/>
              <a:t>7</a:t>
            </a:fld>
            <a:endParaRPr lang="en-US" dirty="0" smtClean="0"/>
          </a:p>
        </p:txBody>
      </p:sp>
      <p:sp>
        <p:nvSpPr>
          <p:cNvPr id="9219" name="Rectangle 2"/>
          <p:cNvSpPr>
            <a:spLocks noGrp="1" noChangeArrowheads="1"/>
          </p:cNvSpPr>
          <p:nvPr>
            <p:ph type="title"/>
          </p:nvPr>
        </p:nvSpPr>
        <p:spPr>
          <a:xfrm>
            <a:off x="457200" y="381000"/>
            <a:ext cx="8229600" cy="1219200"/>
          </a:xfrm>
          <a:effectLst>
            <a:outerShdw blurRad="50800" dist="38100" dir="2700000" algn="tl" rotWithShape="0">
              <a:prstClr val="black">
                <a:alpha val="40000"/>
              </a:prstClr>
            </a:outerShdw>
          </a:effectLst>
        </p:spPr>
        <p:txBody>
          <a:bodyPr/>
          <a:lstStyle/>
          <a:p>
            <a:pPr algn="ctr" eaLnBrk="1" fontAlgn="auto" hangingPunct="1">
              <a:spcAft>
                <a:spcPts val="0"/>
              </a:spcAft>
              <a:defRPr/>
            </a:pPr>
            <a:r>
              <a:rPr sz="4000" dirty="0" smtClean="0"/>
              <a:t> Introduction to generational gaps</a:t>
            </a:r>
            <a:r>
              <a:rPr sz="3600" dirty="0" smtClean="0"/>
              <a:t/>
            </a:r>
            <a:br>
              <a:rPr sz="3600" dirty="0" smtClean="0"/>
            </a:br>
            <a:r>
              <a:rPr sz="32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 calcmode="lin" valueType="num">
                                      <p:cBhvr additive="base">
                                        <p:cTn id="7" dur="500" fill="hold"/>
                                        <p:tgtEl>
                                          <p:spTgt spid="65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5539">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0" end="0"/>
                                            </p:txEl>
                                          </p:spTgt>
                                        </p:tgtEl>
                                        <p:attrNameLst>
                                          <p:attrName>ppt_c</p:attrName>
                                        </p:attrNameLst>
                                      </p:cBhvr>
                                      <p:to>
                                        <a:schemeClr val="accent2"/>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5539">
                                            <p:txEl>
                                              <p:pRg st="1" end="1"/>
                                            </p:txEl>
                                          </p:spTgt>
                                        </p:tgtEl>
                                        <p:attrNameLst>
                                          <p:attrName>style.visibility</p:attrName>
                                        </p:attrNameLst>
                                      </p:cBhvr>
                                      <p:to>
                                        <p:strVal val="visible"/>
                                      </p:to>
                                    </p:set>
                                    <p:anim calcmode="lin" valueType="num">
                                      <p:cBhvr additive="base">
                                        <p:cTn id="13" dur="500" fill="hold"/>
                                        <p:tgtEl>
                                          <p:spTgt spid="65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5539">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1" end="1"/>
                                            </p:txEl>
                                          </p:spTgt>
                                        </p:tgtEl>
                                        <p:attrNameLst>
                                          <p:attrName>ppt_c</p:attrName>
                                        </p:attrNameLst>
                                      </p:cBhvr>
                                      <p:to>
                                        <a:schemeClr val="accent2"/>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5539">
                                            <p:txEl>
                                              <p:pRg st="2" end="2"/>
                                            </p:txEl>
                                          </p:spTgt>
                                        </p:tgtEl>
                                        <p:attrNameLst>
                                          <p:attrName>style.visibility</p:attrName>
                                        </p:attrNameLst>
                                      </p:cBhvr>
                                      <p:to>
                                        <p:strVal val="visible"/>
                                      </p:to>
                                    </p:set>
                                    <p:anim calcmode="lin" valueType="num">
                                      <p:cBhvr additive="base">
                                        <p:cTn id="19" dur="500" fill="hold"/>
                                        <p:tgtEl>
                                          <p:spTgt spid="655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5539">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2" end="2"/>
                                            </p:txEl>
                                          </p:spTgt>
                                        </p:tgtEl>
                                        <p:attrNameLst>
                                          <p:attrName>ppt_c</p:attrName>
                                        </p:attrNameLst>
                                      </p:cBhvr>
                                      <p:to>
                                        <a:schemeClr val="accent2"/>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5539">
                                            <p:txEl>
                                              <p:pRg st="3" end="3"/>
                                            </p:txEl>
                                          </p:spTgt>
                                        </p:tgtEl>
                                        <p:attrNameLst>
                                          <p:attrName>style.visibility</p:attrName>
                                        </p:attrNameLst>
                                      </p:cBhvr>
                                      <p:to>
                                        <p:strVal val="visible"/>
                                      </p:to>
                                    </p:set>
                                    <p:anim calcmode="lin" valueType="num">
                                      <p:cBhvr additive="base">
                                        <p:cTn id="25" dur="500" fill="hold"/>
                                        <p:tgtEl>
                                          <p:spTgt spid="6553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5539">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3" end="3"/>
                                            </p:txEl>
                                          </p:spTgt>
                                        </p:tgtEl>
                                        <p:attrNameLst>
                                          <p:attrName>ppt_c</p:attrName>
                                        </p:attrNameLst>
                                      </p:cBhvr>
                                      <p:to>
                                        <a:schemeClr val="accent2"/>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5539">
                                            <p:txEl>
                                              <p:pRg st="4" end="4"/>
                                            </p:txEl>
                                          </p:spTgt>
                                        </p:tgtEl>
                                        <p:attrNameLst>
                                          <p:attrName>style.visibility</p:attrName>
                                        </p:attrNameLst>
                                      </p:cBhvr>
                                      <p:to>
                                        <p:strVal val="visible"/>
                                      </p:to>
                                    </p:set>
                                    <p:anim calcmode="lin" valueType="num">
                                      <p:cBhvr additive="base">
                                        <p:cTn id="31" dur="500" fill="hold"/>
                                        <p:tgtEl>
                                          <p:spTgt spid="6553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5539">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4" end="4"/>
                                            </p:txEl>
                                          </p:spTgt>
                                        </p:tgtEl>
                                        <p:attrNameLst>
                                          <p:attrName>ppt_c</p:attrName>
                                        </p:attrNameLst>
                                      </p:cBhvr>
                                      <p:to>
                                        <a:schemeClr val="accent2"/>
                                      </p:to>
                                    </p:animClr>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5539">
                                            <p:txEl>
                                              <p:pRg st="5" end="5"/>
                                            </p:txEl>
                                          </p:spTgt>
                                        </p:tgtEl>
                                        <p:attrNameLst>
                                          <p:attrName>style.visibility</p:attrName>
                                        </p:attrNameLst>
                                      </p:cBhvr>
                                      <p:to>
                                        <p:strVal val="visible"/>
                                      </p:to>
                                    </p:set>
                                    <p:anim calcmode="lin" valueType="num">
                                      <p:cBhvr additive="base">
                                        <p:cTn id="37" dur="500" fill="hold"/>
                                        <p:tgtEl>
                                          <p:spTgt spid="6553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5539">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5539">
                                            <p:txEl>
                                              <p:pRg st="5" end="5"/>
                                            </p:txEl>
                                          </p:spTgt>
                                        </p:tgtEl>
                                        <p:attrNameLst>
                                          <p:attrName>ppt_c</p:attrName>
                                        </p:attrNameLst>
                                      </p:cBhvr>
                                      <p:to>
                                        <a:schemeClr val="accent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7" descr="Rectangle: Click to edit Master text styles&#10;Second level&#10;Third level&#10;Fourth level&#10;Fifth level"/>
          <p:cNvSpPr>
            <a:spLocks noGrp="1" noChangeArrowheads="1"/>
          </p:cNvSpPr>
          <p:nvPr>
            <p:ph type="subTitle" idx="1"/>
          </p:nvPr>
        </p:nvSpPr>
        <p:spPr>
          <a:xfrm>
            <a:off x="457200" y="3700463"/>
            <a:ext cx="8305800" cy="1143000"/>
          </a:xfrm>
        </p:spPr>
        <p:txBody>
          <a:bodyPr/>
          <a:lstStyle/>
          <a:p>
            <a:pPr eaLnBrk="1" fontAlgn="auto" hangingPunct="1">
              <a:spcAft>
                <a:spcPts val="0"/>
              </a:spcAft>
              <a:buFont typeface="Wingdings 2"/>
              <a:buNone/>
              <a:defRPr/>
            </a:pPr>
            <a:r>
              <a:rPr lang="en-US" dirty="0" smtClean="0"/>
              <a:t>  </a:t>
            </a:r>
          </a:p>
        </p:txBody>
      </p:sp>
      <p:sp>
        <p:nvSpPr>
          <p:cNvPr id="10243" name="Rectangle 6"/>
          <p:cNvSpPr>
            <a:spLocks noGrp="1" noChangeArrowheads="1"/>
          </p:cNvSpPr>
          <p:nvPr>
            <p:ph type="ctrTitle"/>
          </p:nvPr>
        </p:nvSpPr>
        <p:spPr>
          <a:xfrm>
            <a:off x="914400" y="2514600"/>
            <a:ext cx="7772400" cy="1828800"/>
          </a:xfrm>
          <a:effectLst>
            <a:outerShdw blurRad="50800" dist="38100" dir="2700000" algn="tl" rotWithShape="0">
              <a:prstClr val="black">
                <a:alpha val="40000"/>
              </a:prstClr>
            </a:outerShdw>
          </a:effectLst>
        </p:spPr>
        <p:txBody>
          <a:bodyPr/>
          <a:lstStyle/>
          <a:p>
            <a:pPr eaLnBrk="1" fontAlgn="auto" hangingPunct="1">
              <a:spcAft>
                <a:spcPts val="0"/>
              </a:spcAft>
              <a:defRPr/>
            </a:pPr>
            <a:r>
              <a:rPr dirty="0" smtClean="0"/>
              <a:t>OVERVIEW OF GENERATIONAL CHARACTERISTICS</a:t>
            </a:r>
          </a:p>
        </p:txBody>
      </p:sp>
      <p:sp>
        <p:nvSpPr>
          <p:cNvPr id="12292" name="Rectangle 71"/>
          <p:cNvSpPr>
            <a:spLocks noGrp="1" noChangeArrowheads="1"/>
          </p:cNvSpPr>
          <p:nvPr>
            <p:ph type="sldNum" sz="quarter" idx="11"/>
          </p:nvPr>
        </p:nvSpPr>
        <p:spPr bwMode="auto">
          <a:noFill/>
          <a:ln>
            <a:miter lim="800000"/>
            <a:headEnd/>
            <a:tailEnd/>
          </a:ln>
        </p:spPr>
        <p:txBody>
          <a:bodyPr wrap="square" numCol="1" compatLnSpc="1">
            <a:prstTxWarp prst="textNoShape">
              <a:avLst/>
            </a:prstTxWarp>
          </a:bodyPr>
          <a:lstStyle/>
          <a:p>
            <a:fld id="{2F7F76A6-36FE-4447-944E-107CD20E0DBF}" type="slidenum">
              <a:rPr lang="en-US" smtClean="0"/>
              <a:pPr/>
              <a:t>8</a:t>
            </a:fld>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4" descr="Rectangle: Click to edit Master text styles&#10;Second level&#10;Third level&#10;Fourth level&#10;Fifth level"/>
          <p:cNvSpPr>
            <a:spLocks noGrp="1" noChangeArrowheads="1"/>
          </p:cNvSpPr>
          <p:nvPr>
            <p:ph idx="1"/>
          </p:nvPr>
        </p:nvSpPr>
        <p:spPr>
          <a:xfrm>
            <a:off x="685800" y="1219200"/>
            <a:ext cx="7848600" cy="4953000"/>
          </a:xfrm>
          <a:effectLst>
            <a:outerShdw blurRad="50800" dist="38100" dir="2700000" algn="tl" rotWithShape="0">
              <a:prstClr val="black">
                <a:alpha val="40000"/>
              </a:prstClr>
            </a:outerShdw>
          </a:effectLst>
        </p:spPr>
        <p:txBody>
          <a:bodyPr/>
          <a:lstStyle/>
          <a:p>
            <a:pPr eaLnBrk="1" hangingPunct="1">
              <a:buNone/>
            </a:pPr>
            <a:r>
              <a:rPr lang="en-US" sz="2800" dirty="0" smtClean="0"/>
              <a:t>   Veteran or Silent Generation </a:t>
            </a:r>
          </a:p>
          <a:p>
            <a:pPr eaLnBrk="1" hangingPunct="1">
              <a:buFont typeface="Wingdings" pitchFamily="2" charset="2"/>
              <a:buNone/>
            </a:pPr>
            <a:r>
              <a:rPr lang="en-US" sz="2800" dirty="0" smtClean="0"/>
              <a:t>    (1922-1942)</a:t>
            </a:r>
          </a:p>
          <a:p>
            <a:pPr eaLnBrk="1" hangingPunct="1">
              <a:buFont typeface="Wingdings" pitchFamily="2" charset="2"/>
              <a:buNone/>
            </a:pPr>
            <a:endParaRPr lang="en-US" sz="2800" dirty="0" smtClean="0"/>
          </a:p>
          <a:p>
            <a:pPr eaLnBrk="1" hangingPunct="1">
              <a:buNone/>
            </a:pPr>
            <a:r>
              <a:rPr lang="en-US" sz="2800" dirty="0" smtClean="0"/>
              <a:t>   Baby Boomer or Boomer Generation </a:t>
            </a:r>
          </a:p>
          <a:p>
            <a:pPr eaLnBrk="1" hangingPunct="1">
              <a:buFont typeface="Wingdings" pitchFamily="2" charset="2"/>
              <a:buNone/>
            </a:pPr>
            <a:r>
              <a:rPr lang="en-US" sz="2800" dirty="0" smtClean="0"/>
              <a:t>   (Born 1943-1961)</a:t>
            </a:r>
          </a:p>
          <a:p>
            <a:pPr eaLnBrk="1" hangingPunct="1">
              <a:buFont typeface="Wingdings" pitchFamily="2" charset="2"/>
              <a:buNone/>
            </a:pPr>
            <a:endParaRPr lang="en-US" sz="2800" dirty="0" smtClean="0"/>
          </a:p>
          <a:p>
            <a:pPr eaLnBrk="1" hangingPunct="1">
              <a:buNone/>
            </a:pPr>
            <a:r>
              <a:rPr lang="en-US" sz="2800" dirty="0" smtClean="0"/>
              <a:t>   Generation X or Xers</a:t>
            </a:r>
          </a:p>
          <a:p>
            <a:pPr eaLnBrk="1" hangingPunct="1">
              <a:buFont typeface="Wingdings" pitchFamily="2" charset="2"/>
              <a:buNone/>
            </a:pPr>
            <a:r>
              <a:rPr lang="en-US" sz="2800" dirty="0" smtClean="0"/>
              <a:t>    (Born 1962-1981)</a:t>
            </a:r>
          </a:p>
          <a:p>
            <a:pPr eaLnBrk="1" hangingPunct="1">
              <a:buFont typeface="Wingdings" pitchFamily="2" charset="2"/>
              <a:buNone/>
            </a:pPr>
            <a:endParaRPr lang="en-US" sz="2800" dirty="0" smtClean="0"/>
          </a:p>
          <a:p>
            <a:pPr eaLnBrk="1" hangingPunct="1">
              <a:buNone/>
            </a:pPr>
            <a:r>
              <a:rPr lang="en-US" sz="2800" dirty="0" smtClean="0"/>
              <a:t>   Nexters or Generation Y</a:t>
            </a:r>
          </a:p>
          <a:p>
            <a:pPr eaLnBrk="1" hangingPunct="1">
              <a:buFont typeface="Wingdings" pitchFamily="2" charset="2"/>
              <a:buNone/>
            </a:pPr>
            <a:r>
              <a:rPr lang="en-US" sz="2800" dirty="0" smtClean="0"/>
              <a:t>    (Born 1982-2000)</a:t>
            </a:r>
          </a:p>
        </p:txBody>
      </p:sp>
      <p:sp>
        <p:nvSpPr>
          <p:cNvPr id="13315" name="Slide Number Placehold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fld id="{8281C4ED-8F44-457C-BE45-51F3D1CC3654}" type="slidenum">
              <a:rPr lang="en-US" smtClean="0"/>
              <a:pPr/>
              <a:t>9</a:t>
            </a:fld>
            <a:endParaRPr lang="en-US" dirty="0" smtClean="0"/>
          </a:p>
        </p:txBody>
      </p:sp>
      <p:sp>
        <p:nvSpPr>
          <p:cNvPr id="11267" name="Rectangle 2"/>
          <p:cNvSpPr>
            <a:spLocks noGrp="1" noChangeArrowheads="1"/>
          </p:cNvSpPr>
          <p:nvPr>
            <p:ph type="title"/>
          </p:nvPr>
        </p:nvSpPr>
        <p:spPr>
          <a:xfrm>
            <a:off x="457200" y="152400"/>
            <a:ext cx="8229600" cy="914400"/>
          </a:xfrm>
          <a:effectLst>
            <a:outerShdw blurRad="50800" dist="38100" dir="2700000" algn="tl" rotWithShape="0">
              <a:prstClr val="black">
                <a:alpha val="40000"/>
              </a:prstClr>
            </a:outerShdw>
          </a:effectLst>
        </p:spPr>
        <p:txBody>
          <a:bodyPr>
            <a:normAutofit fontScale="90000"/>
          </a:bodyPr>
          <a:lstStyle/>
          <a:p>
            <a:pPr algn="ctr" eaLnBrk="1" fontAlgn="auto" hangingPunct="1">
              <a:spcAft>
                <a:spcPts val="0"/>
              </a:spcAft>
              <a:defRPr/>
            </a:pPr>
            <a:r>
              <a:rPr dirty="0" smtClean="0"/>
              <a:t>Four generations now in the workplace: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anim calcmode="lin" valueType="num">
                                      <p:cBhvr additive="base">
                                        <p:cTn id="11"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244">
                                            <p:txEl>
                                              <p:pRg st="3" end="3"/>
                                            </p:txEl>
                                          </p:spTgt>
                                        </p:tgtEl>
                                        <p:attrNameLst>
                                          <p:attrName>style.visibility</p:attrName>
                                        </p:attrNameLst>
                                      </p:cBhvr>
                                      <p:to>
                                        <p:strVal val="visible"/>
                                      </p:to>
                                    </p:set>
                                    <p:anim calcmode="lin" valueType="num">
                                      <p:cBhvr additive="base">
                                        <p:cTn id="17" dur="500" fill="hold"/>
                                        <p:tgtEl>
                                          <p:spTgt spid="10244">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4">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0244">
                                            <p:txEl>
                                              <p:pRg st="4" end="4"/>
                                            </p:txEl>
                                          </p:spTgt>
                                        </p:tgtEl>
                                        <p:attrNameLst>
                                          <p:attrName>style.visibility</p:attrName>
                                        </p:attrNameLst>
                                      </p:cBhvr>
                                      <p:to>
                                        <p:strVal val="visible"/>
                                      </p:to>
                                    </p:set>
                                    <p:anim calcmode="lin" valueType="num">
                                      <p:cBhvr additive="base">
                                        <p:cTn id="21" dur="500" fill="hold"/>
                                        <p:tgtEl>
                                          <p:spTgt spid="10244">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0244">
                                            <p:txEl>
                                              <p:pRg st="6" end="6"/>
                                            </p:txEl>
                                          </p:spTgt>
                                        </p:tgtEl>
                                        <p:attrNameLst>
                                          <p:attrName>style.visibility</p:attrName>
                                        </p:attrNameLst>
                                      </p:cBhvr>
                                      <p:to>
                                        <p:strVal val="visible"/>
                                      </p:to>
                                    </p:set>
                                    <p:anim calcmode="lin" valueType="num">
                                      <p:cBhvr additive="base">
                                        <p:cTn id="27" dur="500" fill="hold"/>
                                        <p:tgtEl>
                                          <p:spTgt spid="10244">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44">
                                            <p:txEl>
                                              <p:pRg st="6" end="6"/>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0244">
                                            <p:txEl>
                                              <p:pRg st="7" end="7"/>
                                            </p:txEl>
                                          </p:spTgt>
                                        </p:tgtEl>
                                        <p:attrNameLst>
                                          <p:attrName>style.visibility</p:attrName>
                                        </p:attrNameLst>
                                      </p:cBhvr>
                                      <p:to>
                                        <p:strVal val="visible"/>
                                      </p:to>
                                    </p:set>
                                    <p:anim calcmode="lin" valueType="num">
                                      <p:cBhvr additive="base">
                                        <p:cTn id="31" dur="500" fill="hold"/>
                                        <p:tgtEl>
                                          <p:spTgt spid="10244">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0244">
                                            <p:txEl>
                                              <p:pRg st="9" end="9"/>
                                            </p:txEl>
                                          </p:spTgt>
                                        </p:tgtEl>
                                        <p:attrNameLst>
                                          <p:attrName>style.visibility</p:attrName>
                                        </p:attrNameLst>
                                      </p:cBhvr>
                                      <p:to>
                                        <p:strVal val="visible"/>
                                      </p:to>
                                    </p:set>
                                    <p:anim calcmode="lin" valueType="num">
                                      <p:cBhvr additive="base">
                                        <p:cTn id="37" dur="500" fill="hold"/>
                                        <p:tgtEl>
                                          <p:spTgt spid="10244">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4">
                                            <p:txEl>
                                              <p:pRg st="9" end="9"/>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10244">
                                            <p:txEl>
                                              <p:pRg st="10" end="10"/>
                                            </p:txEl>
                                          </p:spTgt>
                                        </p:tgtEl>
                                        <p:attrNameLst>
                                          <p:attrName>style.visibility</p:attrName>
                                        </p:attrNameLst>
                                      </p:cBhvr>
                                      <p:to>
                                        <p:strVal val="visible"/>
                                      </p:to>
                                    </p:set>
                                    <p:anim calcmode="lin" valueType="num">
                                      <p:cBhvr additive="base">
                                        <p:cTn id="41" dur="500" fill="hold"/>
                                        <p:tgtEl>
                                          <p:spTgt spid="10244">
                                            <p:txEl>
                                              <p:pRg st="10" end="1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244">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1212</TotalTime>
  <Words>2123</Words>
  <Application>Microsoft Office PowerPoint</Application>
  <PresentationFormat>On-screen Show (4:3)</PresentationFormat>
  <Paragraphs>479</Paragraphs>
  <Slides>61</Slides>
  <Notes>50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Paper</vt:lpstr>
      <vt:lpstr>UNDERSTANDING GENERATIONAL GAPS</vt:lpstr>
      <vt:lpstr>Slide 2</vt:lpstr>
      <vt:lpstr>Slide 3</vt:lpstr>
      <vt:lpstr>Understanding Generational Gaps  </vt:lpstr>
      <vt:lpstr>Understanding Generational Gaps…</vt:lpstr>
      <vt:lpstr>Understanding Generational Gaps…</vt:lpstr>
      <vt:lpstr> Introduction to generational gaps  </vt:lpstr>
      <vt:lpstr>OVERVIEW OF GENERATIONAL CHARACTERISTICS</vt:lpstr>
      <vt:lpstr>Four generations now in the workplace:  </vt:lpstr>
      <vt:lpstr>Veteran Generation (1922-1942) </vt:lpstr>
      <vt:lpstr>How other generations view them:</vt:lpstr>
      <vt:lpstr>Life Experiences</vt:lpstr>
      <vt:lpstr>Boomer Generation (1943-1961)</vt:lpstr>
      <vt:lpstr>How other generations view them:</vt:lpstr>
      <vt:lpstr>Major Life Experiences</vt:lpstr>
      <vt:lpstr>Toys, Music &amp; Sports Figures</vt:lpstr>
      <vt:lpstr>General Commonalities</vt:lpstr>
      <vt:lpstr>Generation X (1962-1981)</vt:lpstr>
      <vt:lpstr> Generation X… </vt:lpstr>
      <vt:lpstr>Generation X…</vt:lpstr>
      <vt:lpstr>How other generations view them:</vt:lpstr>
      <vt:lpstr>Major Life Experiences</vt:lpstr>
      <vt:lpstr>Toys, Music &amp; Sports Figures </vt:lpstr>
      <vt:lpstr>Movies</vt:lpstr>
      <vt:lpstr>General Commonalities</vt:lpstr>
      <vt:lpstr>General Commonalities</vt:lpstr>
      <vt:lpstr>Generation Y (1982-1998)</vt:lpstr>
      <vt:lpstr>How other Generations View Them</vt:lpstr>
      <vt:lpstr>Major Life Experiences</vt:lpstr>
      <vt:lpstr>Movies &amp; Entertainment</vt:lpstr>
      <vt:lpstr>Cartoons &amp; Sports</vt:lpstr>
      <vt:lpstr>General Commonalities:</vt:lpstr>
      <vt:lpstr>Commonalities…</vt:lpstr>
      <vt:lpstr>Commonalities…</vt:lpstr>
      <vt:lpstr>Futuristic Generation (1999-present)</vt:lpstr>
      <vt:lpstr>TIPS FOR TRAINING AND WORKING WITH GENERATIONAL DIFFERENCES</vt:lpstr>
      <vt:lpstr>Veteran Generation (1922-1942)</vt:lpstr>
      <vt:lpstr>Boomers(1943-1961)</vt:lpstr>
      <vt:lpstr>Generation X (1962-1981)</vt:lpstr>
      <vt:lpstr>Generation X…</vt:lpstr>
      <vt:lpstr>Generation Y (1982-1998)</vt:lpstr>
      <vt:lpstr>Generation Y…Continued</vt:lpstr>
      <vt:lpstr>More on delivery modes:</vt:lpstr>
      <vt:lpstr>“5-6 minutes”</vt:lpstr>
      <vt:lpstr>READING STYLES BY GENERATION</vt:lpstr>
      <vt:lpstr>Reading Styles</vt:lpstr>
      <vt:lpstr>Slide 47</vt:lpstr>
      <vt:lpstr>Expectations on the Job</vt:lpstr>
      <vt:lpstr>Expectations…</vt:lpstr>
      <vt:lpstr>Preferred Training/Working Environment</vt:lpstr>
      <vt:lpstr>Slide 51</vt:lpstr>
      <vt:lpstr>Accommodating  the  needs of employees ranging in age from  18 to 80 and motivating such a diverse workforce are not easy tasks.</vt:lpstr>
      <vt:lpstr>TIPS FOR EFFECTIVE TRAINING</vt:lpstr>
      <vt:lpstr>Training Tips</vt:lpstr>
      <vt:lpstr>Training Tips… </vt:lpstr>
      <vt:lpstr>Slide 56</vt:lpstr>
      <vt:lpstr>Create an Environment</vt:lpstr>
      <vt:lpstr>Slide 58</vt:lpstr>
      <vt:lpstr>Exercise</vt:lpstr>
      <vt:lpstr>Exercise</vt:lpstr>
      <vt:lpstr>Slide 61</vt:lpstr>
    </vt:vector>
  </TitlesOfParts>
  <Company>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GENERATIONAL GAPS</dc:title>
  <dc:creator>Texas Commision on Law Enfrocemen</dc:creator>
  <cp:lastModifiedBy>lbeard</cp:lastModifiedBy>
  <cp:revision>63</cp:revision>
  <dcterms:created xsi:type="dcterms:W3CDTF">2003-11-02T17:23:45Z</dcterms:created>
  <dcterms:modified xsi:type="dcterms:W3CDTF">2010-10-21T14:05:01Z</dcterms:modified>
</cp:coreProperties>
</file>