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3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4" r:id="rId36"/>
    <p:sldId id="295" r:id="rId37"/>
    <p:sldId id="291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FA7E9-B763-49F7-AD53-024F0D4E728E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27331-0C9B-45FD-B28E-551924AC2E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7331-0C9B-45FD-B28E-551924AC2EC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528C6A-238E-4E4D-81AC-2875C0FECE32}" type="datetimeFigureOut">
              <a:rPr lang="en-US" smtClean="0"/>
              <a:pPr/>
              <a:t>10/21/2010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77B5C93-8CCC-457A-B2C2-989C88D155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Advanced Instructor Course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Texas Commission on Law Enforcement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2133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000" dirty="0" smtClean="0"/>
              <a:t>“We see what we want to see, according to what we believe we know about it at the time.”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5691157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James Burke, </a:t>
            </a:r>
            <a:r>
              <a:rPr lang="en-US" u="sng" dirty="0" smtClean="0">
                <a:solidFill>
                  <a:schemeClr val="bg1"/>
                </a:solidFill>
                <a:latin typeface="Arial" charset="0"/>
              </a:rPr>
              <a:t>The Day the Universe Changed</a:t>
            </a:r>
            <a:endParaRPr lang="en-US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C:\Documents and Settings\FrankW\My Documents\My Pictures\cow-map.bm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838200"/>
            <a:ext cx="6629400" cy="495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ld lady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3373552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/>
              <a:t>What do you see?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28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solidFill>
                  <a:schemeClr val="tx1"/>
                </a:solidFill>
              </a:rPr>
              <a:t>What do you see?</a:t>
            </a:r>
            <a:r>
              <a:rPr lang="en-US" sz="4400" dirty="0" smtClean="0">
                <a:solidFill>
                  <a:schemeClr val="hlink"/>
                </a:solidFill>
              </a:rPr>
              <a:t/>
            </a:r>
            <a:br>
              <a:rPr lang="en-US" sz="4400" dirty="0" smtClean="0">
                <a:solidFill>
                  <a:schemeClr val="hlink"/>
                </a:solidFill>
              </a:rPr>
            </a:br>
            <a:endParaRPr lang="en-US" dirty="0"/>
          </a:p>
        </p:txBody>
      </p:sp>
      <p:pic>
        <p:nvPicPr>
          <p:cNvPr id="4" name="Picture 4" descr="C:\Documents and Settings\FrankW\My Documents\My Pictures\one man- two peopl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00200"/>
            <a:ext cx="35780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solidFill>
                  <a:schemeClr val="tx1"/>
                </a:solidFill>
              </a:rPr>
              <a:t>What do you see?</a:t>
            </a:r>
            <a:r>
              <a:rPr lang="en-US" sz="4400" dirty="0" smtClean="0">
                <a:solidFill>
                  <a:schemeClr val="hlink"/>
                </a:solidFill>
              </a:rPr>
              <a:t/>
            </a:r>
            <a:br>
              <a:rPr lang="en-US" sz="4400" dirty="0" smtClean="0">
                <a:solidFill>
                  <a:schemeClr val="hlink"/>
                </a:solidFill>
              </a:rPr>
            </a:br>
            <a:endParaRPr lang="en-US" dirty="0"/>
          </a:p>
        </p:txBody>
      </p:sp>
      <p:pic>
        <p:nvPicPr>
          <p:cNvPr id="4" name="Content Placeholder 3" descr="C:\Documents and Settings\FrankW\My Documents\My Pictures\woman_in_mirro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47800"/>
            <a:ext cx="457047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  As humans, we are incapable of perceiving “true” reality because of our sensory and cognitive processes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4800" dirty="0" smtClean="0"/>
              <a:t>  However we must remember there is a distinction between appearances and reality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Oval 2"/>
          <p:cNvSpPr>
            <a:spLocks noGrp="1" noChangeArrowheads="1"/>
          </p:cNvSpPr>
          <p:nvPr>
            <p:ph idx="1"/>
          </p:nvPr>
        </p:nvSpPr>
        <p:spPr bwMode="auto">
          <a:xfrm>
            <a:off x="2362200" y="1524000"/>
            <a:ext cx="4191000" cy="41148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400" dirty="0" smtClean="0"/>
              <a:t>If one can understand how the world is perceived and experienced by another person, then one can predict that person’s behavior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3600" dirty="0" smtClean="0">
                <a:latin typeface="Arial" charset="0"/>
              </a:rPr>
              <a:t>   We perceive things as  complete or unified. We tend to “fill in” the missing parts. A great deal of what we “perceive” is actually inferred.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764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Principle of Closure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“It has been said that man is a rational animal.  All my life I have been searching for evidence which could support this.”  -  Bertrand Russell   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PERCEPTION</a:t>
            </a:r>
            <a:r>
              <a:rPr lang="en-US" sz="44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/>
            </a:r>
            <a:br>
              <a:rPr lang="en-US" sz="44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PubPieSlice"/>
          <p:cNvSpPr>
            <a:spLocks noGrp="1" noEditPoints="1" noChangeArrowheads="1"/>
          </p:cNvSpPr>
          <p:nvPr>
            <p:ph idx="1"/>
          </p:nvPr>
        </p:nvSpPr>
        <p:spPr bwMode="auto">
          <a:xfrm>
            <a:off x="2209800" y="1524000"/>
            <a:ext cx="4800600" cy="4572000"/>
          </a:xfrm>
          <a:custGeom>
            <a:avLst/>
            <a:gdLst>
              <a:gd name="G0" fmla="+- 0 0 0"/>
              <a:gd name="G1" fmla="sin 10800 17694720"/>
              <a:gd name="G2" fmla="cos 10800 17694720"/>
              <a:gd name="G3" fmla="sin 10800 -3757007"/>
              <a:gd name="G4" fmla="cos 10800 -3757007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10799 w 21600"/>
              <a:gd name="T1" fmla="*/ 0 h 21600"/>
              <a:gd name="T2" fmla="*/ 10800 w 21600"/>
              <a:gd name="T3" fmla="*/ 10800 h 21600"/>
              <a:gd name="T4" fmla="*/ 16630 w 21600"/>
              <a:gd name="T5" fmla="*/ 1708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10799" y="0"/>
                </a:moveTo>
                <a:cubicBezTo>
                  <a:pt x="4834" y="0"/>
                  <a:pt x="0" y="48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7120"/>
                  <a:pt x="19726" y="3694"/>
                  <a:pt x="16629" y="1708"/>
                </a:cubicBezTo>
                <a:lnTo>
                  <a:pt x="10800" y="108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57400" y="1219200"/>
            <a:ext cx="5410200" cy="5105400"/>
            <a:chOff x="1200" y="192"/>
            <a:chExt cx="3408" cy="3216"/>
          </a:xfrm>
        </p:grpSpPr>
        <p:sp>
          <p:nvSpPr>
            <p:cNvPr id="3" name="PubPieSlice"/>
            <p:cNvSpPr>
              <a:spLocks noEditPoints="1" noChangeArrowheads="1"/>
            </p:cNvSpPr>
            <p:nvPr/>
          </p:nvSpPr>
          <p:spPr bwMode="auto">
            <a:xfrm rot="9201792">
              <a:off x="2304" y="192"/>
              <a:ext cx="1152" cy="1152"/>
            </a:xfrm>
            <a:custGeom>
              <a:avLst/>
              <a:gdLst>
                <a:gd name="G0" fmla="+- 0 0 0"/>
                <a:gd name="G1" fmla="sin 10800 -5257851"/>
                <a:gd name="G2" fmla="cos 10800 -5257851"/>
                <a:gd name="G3" fmla="sin 10800 -2964602"/>
                <a:gd name="G4" fmla="cos 10800 -2964602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2632 w 21600"/>
                <a:gd name="T1" fmla="*/ 156 h 21600"/>
                <a:gd name="T2" fmla="*/ 10800 w 21600"/>
                <a:gd name="T3" fmla="*/ 10800 h 21600"/>
                <a:gd name="T4" fmla="*/ 18405 w 21600"/>
                <a:gd name="T5" fmla="*/ 3131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2631" y="156"/>
                  </a:moveTo>
                  <a:cubicBezTo>
                    <a:pt x="12026" y="52"/>
                    <a:pt x="11413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7919"/>
                    <a:pt x="20449" y="5159"/>
                    <a:pt x="18404" y="3131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4" name="PubPieSlice"/>
            <p:cNvSpPr>
              <a:spLocks noEditPoints="1" noChangeArrowheads="1"/>
            </p:cNvSpPr>
            <p:nvPr/>
          </p:nvSpPr>
          <p:spPr bwMode="auto">
            <a:xfrm rot="13225629">
              <a:off x="3456" y="1008"/>
              <a:ext cx="1152" cy="1152"/>
            </a:xfrm>
            <a:custGeom>
              <a:avLst/>
              <a:gdLst>
                <a:gd name="G0" fmla="+- 0 0 0"/>
                <a:gd name="G1" fmla="sin 10800 -4910206"/>
                <a:gd name="G2" fmla="cos 10800 -4910206"/>
                <a:gd name="G3" fmla="sin 10800 -2793298"/>
                <a:gd name="G4" fmla="cos 10800 -2793298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3609 w 21600"/>
                <a:gd name="T1" fmla="*/ 371 h 21600"/>
                <a:gd name="T2" fmla="*/ 10800 w 21600"/>
                <a:gd name="T3" fmla="*/ 10800 h 21600"/>
                <a:gd name="T4" fmla="*/ 18746 w 21600"/>
                <a:gd name="T5" fmla="*/ 3486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3608" y="371"/>
                  </a:moveTo>
                  <a:cubicBezTo>
                    <a:pt x="12692" y="124"/>
                    <a:pt x="11748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8090"/>
                    <a:pt x="20581" y="5479"/>
                    <a:pt x="18746" y="3485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" name="PubPieSlice"/>
            <p:cNvSpPr>
              <a:spLocks noEditPoints="1" noChangeArrowheads="1"/>
            </p:cNvSpPr>
            <p:nvPr/>
          </p:nvSpPr>
          <p:spPr bwMode="auto">
            <a:xfrm rot="-3679091">
              <a:off x="2976" y="2256"/>
              <a:ext cx="1152" cy="1152"/>
            </a:xfrm>
            <a:custGeom>
              <a:avLst/>
              <a:gdLst>
                <a:gd name="G0" fmla="+- 0 0 0"/>
                <a:gd name="G1" fmla="sin 10800 -5637240"/>
                <a:gd name="G2" fmla="cos 10800 -5637240"/>
                <a:gd name="G3" fmla="sin 10800 -3172039"/>
                <a:gd name="G4" fmla="cos 10800 -3172039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1550 w 21600"/>
                <a:gd name="T1" fmla="*/ 26 h 21600"/>
                <a:gd name="T2" fmla="*/ 10800 w 21600"/>
                <a:gd name="T3" fmla="*/ 10800 h 21600"/>
                <a:gd name="T4" fmla="*/ 17970 w 21600"/>
                <a:gd name="T5" fmla="*/ 2723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1549" y="26"/>
                  </a:moveTo>
                  <a:cubicBezTo>
                    <a:pt x="11300" y="8"/>
                    <a:pt x="1105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7712"/>
                    <a:pt x="20278" y="4772"/>
                    <a:pt x="17969" y="2723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PubPieSlice"/>
            <p:cNvSpPr>
              <a:spLocks noEditPoints="1" noChangeArrowheads="1"/>
            </p:cNvSpPr>
            <p:nvPr/>
          </p:nvSpPr>
          <p:spPr bwMode="auto">
            <a:xfrm rot="-172935">
              <a:off x="1632" y="2256"/>
              <a:ext cx="1152" cy="1152"/>
            </a:xfrm>
            <a:custGeom>
              <a:avLst/>
              <a:gdLst>
                <a:gd name="G0" fmla="+- 0 0 0"/>
                <a:gd name="G1" fmla="sin 10800 -4508387"/>
                <a:gd name="G2" fmla="cos 10800 -4508387"/>
                <a:gd name="G3" fmla="sin 10800 -1909567"/>
                <a:gd name="G4" fmla="cos 10800 -1909567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4706 w 21600"/>
                <a:gd name="T1" fmla="*/ 731 h 21600"/>
                <a:gd name="T2" fmla="*/ 10800 w 21600"/>
                <a:gd name="T3" fmla="*/ 10800 h 21600"/>
                <a:gd name="T4" fmla="*/ 20233 w 21600"/>
                <a:gd name="T5" fmla="*/ 5541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4705" y="731"/>
                  </a:moveTo>
                  <a:cubicBezTo>
                    <a:pt x="13460" y="247"/>
                    <a:pt x="12136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8959"/>
                    <a:pt x="21129" y="7148"/>
                    <a:pt x="20233" y="5540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PubPieSlice"/>
            <p:cNvSpPr>
              <a:spLocks noEditPoints="1" noChangeArrowheads="1"/>
            </p:cNvSpPr>
            <p:nvPr/>
          </p:nvSpPr>
          <p:spPr bwMode="auto">
            <a:xfrm rot="5400000">
              <a:off x="1200" y="1056"/>
              <a:ext cx="1152" cy="1152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-3757007"/>
                <a:gd name="G4" fmla="cos 10800 -3757007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16630 w 21600"/>
                <a:gd name="T5" fmla="*/ 1708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7120"/>
                    <a:pt x="19726" y="3694"/>
                    <a:pt x="16629" y="1708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26" descr="ELEPHANT"/>
          <p:cNvPicPr>
            <a:picLocks noChangeAspect="1" noChangeArrowheads="1"/>
          </p:cNvPicPr>
          <p:nvPr/>
        </p:nvPicPr>
        <p:blipFill>
          <a:blip r:embed="rId3" cstate="print"/>
          <a:srcRect l="7777" t="10370" r="7777" b="20741"/>
          <a:stretch>
            <a:fillRect/>
          </a:stretch>
        </p:blipFill>
        <p:spPr bwMode="auto">
          <a:xfrm>
            <a:off x="1524000" y="1295400"/>
            <a:ext cx="6858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Various factors influence “what” and “how” we perceive our environment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88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ct val="50000"/>
              </a:spcBef>
              <a:buNone/>
            </a:pPr>
            <a:r>
              <a:rPr lang="en-US" sz="3000" dirty="0" smtClean="0">
                <a:latin typeface="Arial" charset="0"/>
              </a:rPr>
              <a:t>   </a:t>
            </a:r>
            <a:r>
              <a:rPr lang="en-US" sz="3300" dirty="0" smtClean="0">
                <a:latin typeface="Arial" charset="0"/>
              </a:rPr>
              <a:t>Receptors – our sensory system provides the means for getting information</a:t>
            </a:r>
          </a:p>
          <a:p>
            <a:pPr>
              <a:spcBef>
                <a:spcPct val="50000"/>
              </a:spcBef>
            </a:pPr>
            <a:endParaRPr lang="en-US" sz="3000" dirty="0" smtClean="0">
              <a:latin typeface="Arial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US" sz="3300" dirty="0" smtClean="0">
                <a:latin typeface="Arial" charset="0"/>
              </a:rPr>
              <a:t>   The Brain – interprets information sent by the body’s receptors</a:t>
            </a:r>
          </a:p>
          <a:p>
            <a:pPr>
              <a:spcBef>
                <a:spcPct val="50000"/>
              </a:spcBef>
            </a:pPr>
            <a:endParaRPr lang="en-US" sz="3000" dirty="0" smtClean="0">
              <a:latin typeface="Arial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US" sz="3600" dirty="0" smtClean="0">
                <a:latin typeface="Arial" charset="0"/>
              </a:rPr>
              <a:t>   Learning, Emotion, &amp; Motivation – may differ from culture to culture; Severe emotional trauma; related to our motives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>
              <a:spcBef>
                <a:spcPct val="50000"/>
              </a:spcBef>
              <a:buNone/>
            </a:pPr>
            <a:r>
              <a:rPr lang="en-US" sz="4400" dirty="0" smtClean="0">
                <a:latin typeface="Arial" charset="0"/>
              </a:rPr>
              <a:t>  Perception is a circular process, from the sensors to the brain back to sensors and so on</a:t>
            </a:r>
          </a:p>
          <a:p>
            <a:pPr>
              <a:spcBef>
                <a:spcPct val="50000"/>
              </a:spcBef>
              <a:buNone/>
            </a:pPr>
            <a:r>
              <a:rPr lang="en-US" sz="4400" dirty="0" smtClean="0">
                <a:latin typeface="Arial" charset="0"/>
              </a:rPr>
              <a:t>  All we know about the environment is what we have perceived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14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Active mental process of acquiring, remembering, and using knowledge</a:t>
            </a:r>
          </a:p>
          <a:p>
            <a:pPr>
              <a:spcBef>
                <a:spcPct val="50000"/>
              </a:spcBef>
            </a:pPr>
            <a:endParaRPr lang="en-US" sz="2800" dirty="0" smtClean="0">
              <a:latin typeface="Arial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Evidenced by change in knowledge, making change in behavior possible</a:t>
            </a:r>
          </a:p>
          <a:p>
            <a:pPr>
              <a:spcBef>
                <a:spcPct val="50000"/>
              </a:spcBef>
            </a:pPr>
            <a:endParaRPr lang="en-US" sz="2800" dirty="0" smtClean="0">
              <a:latin typeface="Arial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Not directly observable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28800"/>
          </a:xfrm>
        </p:spPr>
        <p:txBody>
          <a:bodyPr>
            <a:normAutofit/>
          </a:bodyPr>
          <a:lstStyle/>
          <a:p>
            <a:r>
              <a:rPr lang="en-US" sz="4900" dirty="0" smtClean="0">
                <a:solidFill>
                  <a:schemeClr val="tx1"/>
                </a:solidFill>
              </a:rPr>
              <a:t>Cognitive Learning Theory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4000" dirty="0" smtClean="0"/>
              <a:t>  Each student processes  information differently</a:t>
            </a:r>
          </a:p>
          <a:p>
            <a:pPr>
              <a:spcBef>
                <a:spcPct val="50000"/>
              </a:spcBef>
              <a:buNone/>
            </a:pPr>
            <a:r>
              <a:rPr lang="en-US" sz="4000" dirty="0" smtClean="0"/>
              <a:t>  This difference must be recognized to ensure retention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External and environmental experiences enhance and detract from the cognitive learning process</a:t>
            </a: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Perception impacts cognitive learning in the same way</a:t>
            </a: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Perception is itself an active, information seeking process</a:t>
            </a: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You cannot know anything about the environment </a:t>
            </a:r>
            <a:r>
              <a:rPr lang="en-US" dirty="0" smtClean="0">
                <a:solidFill>
                  <a:schemeClr val="accent2"/>
                </a:solidFill>
              </a:rPr>
              <a:t>except</a:t>
            </a:r>
            <a:r>
              <a:rPr lang="en-US" sz="2800" dirty="0" smtClean="0">
                <a:latin typeface="Arial" charset="0"/>
              </a:rPr>
              <a:t> as you perceive or have perceived it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4000" dirty="0" smtClean="0">
                <a:latin typeface="Arial" charset="0"/>
              </a:rPr>
              <a:t>  In what we learn</a:t>
            </a:r>
          </a:p>
          <a:p>
            <a:pPr>
              <a:spcBef>
                <a:spcPct val="50000"/>
              </a:spcBef>
              <a:buNone/>
            </a:pPr>
            <a:r>
              <a:rPr lang="en-US" sz="4000" dirty="0" smtClean="0">
                <a:latin typeface="Arial" charset="0"/>
              </a:rPr>
              <a:t>  In how we remember the past</a:t>
            </a:r>
          </a:p>
          <a:p>
            <a:pPr>
              <a:spcBef>
                <a:spcPct val="50000"/>
              </a:spcBef>
              <a:buNone/>
            </a:pPr>
            <a:r>
              <a:rPr lang="en-US" sz="4000" dirty="0" smtClean="0">
                <a:latin typeface="Arial" charset="0"/>
              </a:rPr>
              <a:t>  In what we think about the future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PERCEPTION makes us selective:</a:t>
            </a:r>
            <a:r>
              <a:rPr lang="en-US" sz="4400" dirty="0" smtClean="0">
                <a:latin typeface="Arial" charset="0"/>
              </a:rPr>
              <a:t/>
            </a:r>
            <a:br>
              <a:rPr lang="en-US" sz="4400" dirty="0" smtClean="0">
                <a:latin typeface="Arial" charset="0"/>
              </a:rPr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000" dirty="0" smtClean="0"/>
              <a:t>Our social environment determines what we perceive (and ignore) and the way in which we cognitively process  that information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The student will be able to define Perception.</a:t>
            </a: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The student will be able to list the factors that affect perception.</a:t>
            </a: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The student will be able to discuss how   perception and cognitive learning influence each other. </a:t>
            </a:r>
          </a:p>
          <a:p>
            <a:pPr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The student will be able to discuss how social environment determines Perception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Arial" charset="0"/>
              </a:rPr>
              <a:t>Learning Objectives</a:t>
            </a:r>
            <a:r>
              <a:rPr lang="en-US" sz="40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en-US" sz="4000" dirty="0" smtClean="0">
                <a:solidFill>
                  <a:schemeClr val="hlink"/>
                </a:solidFill>
                <a:latin typeface="Arial" charset="0"/>
              </a:rPr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33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charset="0"/>
              </a:rPr>
              <a:t>  </a:t>
            </a:r>
            <a:r>
              <a:rPr lang="en-US" sz="4000" dirty="0" smtClean="0">
                <a:latin typeface="Arial" charset="0"/>
              </a:rPr>
              <a:t>People see what they expect (want) to see, and society is the source of those expectations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000" dirty="0" smtClean="0"/>
              <a:t>Those expectations are derived from what is learned through interacting with each other and direct personal experiences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4000" dirty="0" smtClean="0">
                <a:latin typeface="Arial" charset="0"/>
              </a:rPr>
              <a:t>  Culture causes us to rank our sensory data</a:t>
            </a:r>
          </a:p>
          <a:p>
            <a:pPr>
              <a:spcBef>
                <a:spcPct val="50000"/>
              </a:spcBef>
              <a:buNone/>
            </a:pPr>
            <a:r>
              <a:rPr lang="en-US" sz="4000" dirty="0" smtClean="0">
                <a:latin typeface="Arial" charset="0"/>
              </a:rPr>
              <a:t>  Culture and society differences are reflected in may different ways</a:t>
            </a:r>
          </a:p>
          <a:p>
            <a:pPr>
              <a:spcBef>
                <a:spcPct val="50000"/>
              </a:spcBef>
              <a:buNone/>
            </a:pPr>
            <a:r>
              <a:rPr lang="en-US" sz="4000" dirty="0" smtClean="0">
                <a:latin typeface="Arial" charset="0"/>
              </a:rPr>
              <a:t>  These different perceptions create boundaries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en-US" sz="2400" dirty="0" smtClean="0">
                <a:latin typeface="Arial" charset="0"/>
              </a:rPr>
              <a:t>    First and last impressions</a:t>
            </a:r>
          </a:p>
          <a:p>
            <a:pPr>
              <a:spcBef>
                <a:spcPct val="50000"/>
              </a:spcBef>
              <a:buNone/>
            </a:pPr>
            <a:r>
              <a:rPr lang="en-US" sz="2400" dirty="0" smtClean="0">
                <a:latin typeface="Arial" charset="0"/>
              </a:rPr>
              <a:t>    The contrast effect</a:t>
            </a:r>
          </a:p>
          <a:p>
            <a:pPr>
              <a:spcBef>
                <a:spcPct val="50000"/>
              </a:spcBef>
              <a:buNone/>
            </a:pPr>
            <a:r>
              <a:rPr lang="en-US" sz="2400" dirty="0" smtClean="0">
                <a:latin typeface="Arial" charset="0"/>
              </a:rPr>
              <a:t>    Self-esteem at stake</a:t>
            </a:r>
          </a:p>
          <a:p>
            <a:pPr>
              <a:spcBef>
                <a:spcPct val="50000"/>
              </a:spcBef>
              <a:buNone/>
            </a:pPr>
            <a:r>
              <a:rPr lang="en-US" sz="2400" dirty="0" smtClean="0">
                <a:latin typeface="Arial" charset="0"/>
              </a:rPr>
              <a:t>    Personal needs</a:t>
            </a:r>
          </a:p>
          <a:p>
            <a:pPr>
              <a:spcBef>
                <a:spcPct val="50000"/>
              </a:spcBef>
              <a:buNone/>
            </a:pPr>
            <a:r>
              <a:rPr lang="en-US" sz="2400" dirty="0" smtClean="0">
                <a:latin typeface="Arial" charset="0"/>
              </a:rPr>
              <a:t>    Ego-enhancing biases &amp; illusions of control</a:t>
            </a:r>
          </a:p>
          <a:p>
            <a:pPr>
              <a:spcBef>
                <a:spcPct val="50000"/>
              </a:spcBef>
              <a:buNone/>
            </a:pPr>
            <a:r>
              <a:rPr lang="en-US" sz="2400" dirty="0" smtClean="0">
                <a:latin typeface="Arial" charset="0"/>
              </a:rPr>
              <a:t>    False consensus bias</a:t>
            </a:r>
          </a:p>
          <a:p>
            <a:pPr>
              <a:spcBef>
                <a:spcPct val="50000"/>
              </a:spcBef>
              <a:buNone/>
            </a:pPr>
            <a:r>
              <a:rPr lang="en-US" sz="2400" dirty="0" smtClean="0">
                <a:latin typeface="Arial" charset="0"/>
              </a:rPr>
              <a:t>    “Just” world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In addition to culture and society, perception is biased by:</a:t>
            </a:r>
            <a:r>
              <a:rPr lang="en-US" sz="4400" dirty="0" smtClean="0">
                <a:latin typeface="Arial" charset="0"/>
              </a:rPr>
              <a:t/>
            </a:r>
            <a:br>
              <a:rPr lang="en-US" sz="4400" dirty="0" smtClean="0">
                <a:latin typeface="Arial" charset="0"/>
              </a:rPr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88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000" dirty="0" smtClean="0"/>
              <a:t>Many factors influence our perception, our perception ultimately influences our ability to learn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I can make you rise or fall</a:t>
            </a:r>
          </a:p>
          <a:p>
            <a:pPr>
              <a:buNone/>
            </a:pPr>
            <a:r>
              <a:rPr lang="en-US" dirty="0" smtClean="0"/>
              <a:t>    I can make you a success or a failure.</a:t>
            </a:r>
          </a:p>
          <a:p>
            <a:pPr>
              <a:buNone/>
            </a:pPr>
            <a:r>
              <a:rPr lang="en-US" dirty="0" smtClean="0"/>
              <a:t>    I can work for you or against you.</a:t>
            </a:r>
          </a:p>
          <a:p>
            <a:pPr>
              <a:buNone/>
            </a:pPr>
            <a:r>
              <a:rPr lang="en-US" dirty="0" smtClean="0"/>
              <a:t>    I control your feelings and actions.</a:t>
            </a:r>
          </a:p>
          <a:p>
            <a:pPr>
              <a:buNone/>
            </a:pPr>
            <a:r>
              <a:rPr lang="en-US" dirty="0" smtClean="0"/>
              <a:t>    I can make your heart sing with happiness.</a:t>
            </a:r>
          </a:p>
          <a:p>
            <a:pPr>
              <a:buNone/>
            </a:pPr>
            <a:r>
              <a:rPr lang="en-US" dirty="0" smtClean="0"/>
              <a:t>    I can make you wretched, dejected or morbid.</a:t>
            </a:r>
          </a:p>
          <a:p>
            <a:pPr>
              <a:buNone/>
            </a:pPr>
            <a:r>
              <a:rPr lang="en-US" dirty="0" smtClean="0"/>
              <a:t>    I can make you angry or resentful.</a:t>
            </a:r>
          </a:p>
          <a:p>
            <a:pPr>
              <a:buNone/>
            </a:pPr>
            <a:r>
              <a:rPr lang="en-US" dirty="0" smtClean="0"/>
              <a:t>    I can make you lonely, discouraged or depressed.</a:t>
            </a:r>
          </a:p>
          <a:p>
            <a:pPr>
              <a:buNone/>
            </a:pPr>
            <a:r>
              <a:rPr lang="en-US" dirty="0" smtClean="0"/>
              <a:t>    I can make you sick and listless.</a:t>
            </a:r>
          </a:p>
          <a:p>
            <a:pPr>
              <a:buNone/>
            </a:pPr>
            <a:r>
              <a:rPr lang="en-US" dirty="0" smtClean="0"/>
              <a:t>    I can be a shackle, heavy and burdensome.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am your Master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dirty="0" smtClean="0"/>
              <a:t>    I can be a prism’s hue, dancing, bright and colorful.</a:t>
            </a:r>
          </a:p>
          <a:p>
            <a:pPr>
              <a:buNone/>
            </a:pPr>
            <a:r>
              <a:rPr lang="en-US" dirty="0" smtClean="0"/>
              <a:t>    I can be nurtured and grown to be beautiful.</a:t>
            </a:r>
          </a:p>
          <a:p>
            <a:pPr>
              <a:buNone/>
            </a:pPr>
            <a:r>
              <a:rPr lang="en-US" dirty="0" smtClean="0"/>
              <a:t>    I can never be removed, only replaced.</a:t>
            </a:r>
          </a:p>
          <a:p>
            <a:pPr>
              <a:buNone/>
            </a:pPr>
            <a:r>
              <a:rPr lang="en-US" dirty="0" smtClean="0"/>
              <a:t>    I am your </a:t>
            </a:r>
            <a:r>
              <a:rPr lang="en-US" sz="3600" dirty="0" smtClean="0"/>
              <a:t>Attitude</a:t>
            </a:r>
            <a:r>
              <a:rPr lang="en-US" dirty="0" smtClean="0"/>
              <a:t>…….. your </a:t>
            </a:r>
            <a:r>
              <a:rPr lang="en-US" sz="3600" dirty="0" smtClean="0"/>
              <a:t>Perception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I am your Master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9400" y="3200400"/>
            <a:ext cx="5867400" cy="2895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800" dirty="0" smtClean="0"/>
              <a:t>Questions?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43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Federal Bureau of Investigation: Instructor Development Course, April 1999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Perception, Attention, Learning, and Memory; National Institute of Mental Health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A Sociological Social Psychology:  Social Factors Shaping Perception and Decision-Making; http://www.trinity.edu/-mkearl/socpsy-5.html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Perception; http://www.a2zpsychology.com/a2z%20guide/perception.htm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solidFill>
                  <a:schemeClr val="bg1"/>
                </a:solidFill>
                <a:latin typeface="Arial" charset="0"/>
              </a:rPr>
              <a:t>Study Guide for Educational Psychology</a:t>
            </a: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, 7</a:t>
            </a:r>
            <a:r>
              <a:rPr lang="en-US" sz="2800" baseline="30000" dirty="0" smtClean="0">
                <a:solidFill>
                  <a:schemeClr val="bg1"/>
                </a:solidFill>
                <a:latin typeface="Arial" charset="0"/>
              </a:rPr>
              <a:t>th</a:t>
            </a: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 ed.; Anita Woolfolk, Elizabeth Mowrer-Popiel, Prentice Hall, 1999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Cognitive Learning and Memory, Doug Harris, 1995</a:t>
            </a:r>
          </a:p>
          <a:p>
            <a:pPr>
              <a:spcBef>
                <a:spcPct val="50000"/>
              </a:spcBef>
            </a:pPr>
            <a:r>
              <a:rPr lang="en-US" sz="2800" u="sng" dirty="0" smtClean="0">
                <a:solidFill>
                  <a:schemeClr val="bg1"/>
                </a:solidFill>
                <a:latin typeface="Arial" charset="0"/>
              </a:rPr>
              <a:t>An Odyssey in Learning and Perception</a:t>
            </a:r>
            <a:r>
              <a:rPr lang="en-US" sz="2800" dirty="0" smtClean="0">
                <a:solidFill>
                  <a:schemeClr val="bg1"/>
                </a:solidFill>
                <a:latin typeface="Arial" charset="0"/>
              </a:rPr>
              <a:t>, Eleanor J. Gibson, A Bradford Book, The MIT Press, Cambridge, MA, 1991</a:t>
            </a:r>
            <a:endParaRPr lang="en-US" sz="2800" u="sng" dirty="0" smtClean="0">
              <a:solidFill>
                <a:schemeClr val="bg1"/>
              </a:solidFill>
              <a:latin typeface="Arial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Bibliography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1026" descr="C:\Documents and Settings\FrankW\My Documents\My Pictures\MaddogEliteForce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600200"/>
            <a:ext cx="5448993" cy="367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sz="4800" smtClean="0"/>
              <a:t>Class Excercise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algn="ctr"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In Ten Words or Less, Describe the Following</a:t>
            </a:r>
            <a:r>
              <a:rPr lang="en-US" sz="3600" dirty="0" smtClean="0">
                <a:latin typeface="Arial" charset="0"/>
              </a:rPr>
              <a:t>:</a:t>
            </a:r>
            <a:br>
              <a:rPr lang="en-US" sz="3600" dirty="0" smtClean="0">
                <a:latin typeface="Arial" charset="0"/>
              </a:rPr>
            </a:br>
            <a:endParaRPr lang="en-US" sz="2800" dirty="0" smtClean="0">
              <a:latin typeface="Arial" charset="0"/>
            </a:endParaRPr>
          </a:p>
          <a:p>
            <a:pPr algn="just"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An Italian Man</a:t>
            </a:r>
          </a:p>
          <a:p>
            <a:pPr algn="just"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An English Butler</a:t>
            </a:r>
          </a:p>
          <a:p>
            <a:pPr algn="just"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A Maine Lobster Fisherman</a:t>
            </a:r>
          </a:p>
          <a:p>
            <a:pPr algn="just"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A Midwest Farmer</a:t>
            </a:r>
          </a:p>
          <a:p>
            <a:pPr algn="just"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A California Girl</a:t>
            </a:r>
          </a:p>
          <a:p>
            <a:pPr algn="just">
              <a:spcBef>
                <a:spcPct val="50000"/>
              </a:spcBef>
              <a:buNone/>
            </a:pPr>
            <a:r>
              <a:rPr lang="en-US" sz="2800" dirty="0" smtClean="0">
                <a:latin typeface="Arial" charset="0"/>
              </a:rPr>
              <a:t>   A Louisiana Shrimp Fisherman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143000"/>
            <a:ext cx="8229600" cy="45720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normAutofit fontScale="85000" lnSpcReduction="20000"/>
          </a:bodyPr>
          <a:lstStyle/>
          <a:p>
            <a:pPr algn="ctr">
              <a:spcBef>
                <a:spcPct val="50000"/>
              </a:spcBef>
              <a:buNone/>
            </a:pPr>
            <a:r>
              <a:rPr lang="en-US" sz="4800" dirty="0" smtClean="0">
                <a:solidFill>
                  <a:schemeClr val="bg1"/>
                </a:solidFill>
                <a:latin typeface="Arial" charset="0"/>
              </a:rPr>
              <a:t>PARIS</a:t>
            </a:r>
          </a:p>
          <a:p>
            <a:pPr algn="ctr">
              <a:spcBef>
                <a:spcPct val="50000"/>
              </a:spcBef>
              <a:buNone/>
            </a:pPr>
            <a:r>
              <a:rPr lang="en-US" sz="4800" dirty="0" smtClean="0">
                <a:solidFill>
                  <a:schemeClr val="bg1"/>
                </a:solidFill>
                <a:latin typeface="Arial" charset="0"/>
              </a:rPr>
              <a:t>in the</a:t>
            </a:r>
          </a:p>
          <a:p>
            <a:pPr algn="ctr">
              <a:spcBef>
                <a:spcPct val="50000"/>
              </a:spcBef>
              <a:buNone/>
            </a:pPr>
            <a:r>
              <a:rPr lang="en-US" sz="4800" dirty="0" smtClean="0">
                <a:solidFill>
                  <a:schemeClr val="bg1"/>
                </a:solidFill>
                <a:latin typeface="Arial" charset="0"/>
              </a:rPr>
              <a:t>the SPRING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000" dirty="0" smtClean="0"/>
              <a:t>The interpretation of sensory information based on past experiences</a:t>
            </a:r>
            <a:r>
              <a:rPr lang="en-US" sz="4800" dirty="0" smtClean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1200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solidFill>
                  <a:schemeClr val="tx1"/>
                </a:solidFill>
              </a:rPr>
              <a:t>Perception is:</a:t>
            </a:r>
            <a:r>
              <a:rPr lang="en-US" sz="4400" dirty="0" smtClean="0">
                <a:solidFill>
                  <a:schemeClr val="hlink"/>
                </a:solidFill>
              </a:rPr>
              <a:t/>
            </a:r>
            <a:br>
              <a:rPr lang="en-US" sz="4400" dirty="0" smtClean="0">
                <a:solidFill>
                  <a:schemeClr val="hlink"/>
                </a:solidFill>
              </a:rPr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33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3600" dirty="0" smtClean="0"/>
              <a:t>The process by which we receive and interpret information from the world around us.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5000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>
                <a:solidFill>
                  <a:schemeClr val="tx1"/>
                </a:solidFill>
              </a:rPr>
              <a:t>Perception is:</a:t>
            </a:r>
            <a:r>
              <a:rPr lang="en-US" sz="4400" dirty="0" smtClean="0">
                <a:solidFill>
                  <a:schemeClr val="hlink"/>
                </a:solidFill>
              </a:rPr>
              <a:t/>
            </a:r>
            <a:br>
              <a:rPr lang="en-US" sz="4400" dirty="0" smtClean="0">
                <a:solidFill>
                  <a:schemeClr val="hlink"/>
                </a:solidFill>
              </a:rPr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52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en-US" sz="6000" dirty="0" smtClean="0"/>
              <a:t>Perception is reality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charset="0"/>
              </a:rPr>
              <a:t>For most people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490</TotalTime>
  <Words>951</Words>
  <Application>Microsoft Office PowerPoint</Application>
  <PresentationFormat>On-screen Show (4:3)</PresentationFormat>
  <Paragraphs>155</Paragraphs>
  <Slides>38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Paper</vt:lpstr>
      <vt:lpstr>Texas Commission on Law Enforcement</vt:lpstr>
      <vt:lpstr> PERCEPTION </vt:lpstr>
      <vt:lpstr>Learning Objectives </vt:lpstr>
      <vt:lpstr> </vt:lpstr>
      <vt:lpstr>Class Excercise</vt:lpstr>
      <vt:lpstr> </vt:lpstr>
      <vt:lpstr>Perception is: </vt:lpstr>
      <vt:lpstr>Perception is: </vt:lpstr>
      <vt:lpstr>For most people</vt:lpstr>
      <vt:lpstr> </vt:lpstr>
      <vt:lpstr> </vt:lpstr>
      <vt:lpstr>What do you see?</vt:lpstr>
      <vt:lpstr>What do you see? </vt:lpstr>
      <vt:lpstr>What do you see? </vt:lpstr>
      <vt:lpstr> </vt:lpstr>
      <vt:lpstr> </vt:lpstr>
      <vt:lpstr> </vt:lpstr>
      <vt:lpstr> </vt:lpstr>
      <vt:lpstr>Principle of Closure </vt:lpstr>
      <vt:lpstr> </vt:lpstr>
      <vt:lpstr>Slide 21</vt:lpstr>
      <vt:lpstr>Slide 22</vt:lpstr>
      <vt:lpstr>Various factors influence “what” and “how” we perceive our environment </vt:lpstr>
      <vt:lpstr> </vt:lpstr>
      <vt:lpstr>Cognitive Learning Theory </vt:lpstr>
      <vt:lpstr> </vt:lpstr>
      <vt:lpstr> </vt:lpstr>
      <vt:lpstr>PERCEPTION makes us selective: </vt:lpstr>
      <vt:lpstr> </vt:lpstr>
      <vt:lpstr> </vt:lpstr>
      <vt:lpstr> </vt:lpstr>
      <vt:lpstr> </vt:lpstr>
      <vt:lpstr>In addition to culture and society, perception is biased by: </vt:lpstr>
      <vt:lpstr> </vt:lpstr>
      <vt:lpstr>I am your Master</vt:lpstr>
      <vt:lpstr>I am your Master</vt:lpstr>
      <vt:lpstr> </vt:lpstr>
      <vt:lpstr>Bibliography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Commission on Law Enforcement</dc:title>
  <dc:creator>Texas Commision on Law Enfrocemen</dc:creator>
  <cp:lastModifiedBy>lbeard</cp:lastModifiedBy>
  <cp:revision>48</cp:revision>
  <dcterms:created xsi:type="dcterms:W3CDTF">2010-10-08T15:37:56Z</dcterms:created>
  <dcterms:modified xsi:type="dcterms:W3CDTF">2010-10-21T14:15:43Z</dcterms:modified>
</cp:coreProperties>
</file>