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1" r:id="rId14"/>
    <p:sldId id="273" r:id="rId15"/>
    <p:sldId id="274" r:id="rId16"/>
    <p:sldId id="275" r:id="rId17"/>
    <p:sldId id="272" r:id="rId18"/>
    <p:sldId id="276" r:id="rId19"/>
    <p:sldId id="277" r:id="rId20"/>
    <p:sldId id="270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6" r:id="rId31"/>
    <p:sldId id="288" r:id="rId32"/>
    <p:sldId id="292" r:id="rId33"/>
    <p:sldId id="293" r:id="rId34"/>
    <p:sldId id="289" r:id="rId35"/>
  </p:sldIdLst>
  <p:sldSz cx="9144000" cy="6858000" type="screen4x3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36AFA7E9-B763-49F7-AD53-024F0D4E728E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0327331-0C9B-45FD-B28E-551924AC2E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528C6A-238E-4E4D-81AC-2875C0FECE32}" type="datetimeFigureOut">
              <a:rPr lang="en-US" smtClean="0"/>
              <a:pPr/>
              <a:t>10/22/2010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Advanced Instructor Course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Texas Commission on </a:t>
            </a:r>
            <a:br>
              <a:rPr lang="en-US" dirty="0" smtClean="0"/>
            </a:br>
            <a:r>
              <a:rPr lang="en-US" dirty="0" smtClean="0"/>
              <a:t>Law Enforcement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allows students to learn more effectively and quickly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technology allows teachers to bring the real world to the learner through the combined use of two or more media such as sound, images, text, animation, and video.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allows students to learn more effectively and quickly</a:t>
            </a:r>
          </a:p>
          <a:p>
            <a:endParaRPr lang="en-US" dirty="0" smtClean="0"/>
          </a:p>
          <a:p>
            <a:pPr lvl="0">
              <a:buNone/>
            </a:pPr>
            <a:r>
              <a:rPr lang="en-US" dirty="0" smtClean="0"/>
              <a:t>   The </a:t>
            </a:r>
            <a:r>
              <a:rPr lang="en-US" dirty="0" smtClean="0"/>
              <a:t>learner mentally connects the verbal and pictorial images, as well as appropriate prior knowledge from long-term memory.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makes it easier for the student to comprehend to course materials.</a:t>
            </a:r>
          </a:p>
          <a:p>
            <a:endParaRPr lang="en-US" dirty="0" smtClean="0"/>
          </a:p>
          <a:p>
            <a:pPr lvl="0">
              <a:buNone/>
            </a:pPr>
            <a:r>
              <a:rPr lang="en-US" dirty="0" smtClean="0"/>
              <a:t>   Students </a:t>
            </a:r>
            <a:r>
              <a:rPr lang="en-US" dirty="0" smtClean="0"/>
              <a:t>learn more deeply from multimedia presentations involving words and pictures than from words alone.</a:t>
            </a:r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   When </a:t>
            </a:r>
            <a:r>
              <a:rPr lang="en-US" dirty="0" smtClean="0"/>
              <a:t>students interact with the various media technologies they learn more meaningfully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helps students retain course materials longer.  The higher the level of interaction with the multimedia instruction the higher the level of retention of the course material.</a:t>
            </a:r>
          </a:p>
          <a:p>
            <a:pPr lvl="1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</a:t>
            </a:r>
            <a:r>
              <a:rPr lang="en-US" b="1" u="sng" dirty="0" smtClean="0">
                <a:solidFill>
                  <a:schemeClr val="tx1"/>
                </a:solidFill>
              </a:rPr>
              <a:t>Level </a:t>
            </a:r>
            <a:r>
              <a:rPr lang="en-US" b="1" u="sng" dirty="0" smtClean="0">
                <a:solidFill>
                  <a:schemeClr val="tx1"/>
                </a:solidFill>
              </a:rPr>
              <a:t>1 – Passive </a:t>
            </a:r>
            <a:r>
              <a:rPr lang="en-US" dirty="0" smtClean="0">
                <a:solidFill>
                  <a:schemeClr val="tx1"/>
                </a:solidFill>
              </a:rPr>
              <a:t>– The learner is introduced to ideas and conceptual information in a linear format such as a PowerPoint presentation with minimal interactivity.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helps students retain course materials longer.  The higher the level of interaction with the multimedia instruction the higher the level of retention of the course material.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1 – Passive</a:t>
            </a:r>
          </a:p>
          <a:p>
            <a:pPr lvl="1">
              <a:buNone/>
            </a:pPr>
            <a:r>
              <a:rPr lang="en-US" b="1" u="sng" dirty="0" smtClean="0">
                <a:solidFill>
                  <a:schemeClr val="tx1"/>
                </a:solidFill>
              </a:rPr>
              <a:t>Level 2 – Limited Presentation </a:t>
            </a:r>
            <a:r>
              <a:rPr lang="en-US" dirty="0" smtClean="0">
                <a:solidFill>
                  <a:schemeClr val="tx1"/>
                </a:solidFill>
              </a:rPr>
              <a:t>– The learner is required to recall more information and make simple responses to instructional clues.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helps students retain course materials longer.  The higher the level of interaction with the multimedia instruction the higher the level of retention of the course material.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1 – Passive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2 – Limited Presentation</a:t>
            </a:r>
          </a:p>
          <a:p>
            <a:pPr lvl="1">
              <a:buNone/>
            </a:pPr>
            <a:r>
              <a:rPr lang="en-US" b="1" u="sng" dirty="0" smtClean="0">
                <a:solidFill>
                  <a:schemeClr val="tx1"/>
                </a:solidFill>
              </a:rPr>
              <a:t>Level 3 – Complex Participation </a:t>
            </a:r>
            <a:r>
              <a:rPr lang="en-US" dirty="0" smtClean="0">
                <a:solidFill>
                  <a:schemeClr val="tx1"/>
                </a:solidFill>
              </a:rPr>
              <a:t>– the learner increases control over the lesson and makes decisions using varying techniques in response to instructional cues and applies complex information to solve a problem or produce results.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helps students retain course materials longer.  The higher the level of interaction with the multimedia instruction the higher the level of retention of the course material.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1 – Passive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2 – Limited Presentation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Level 3 – Complex Participation</a:t>
            </a:r>
          </a:p>
          <a:p>
            <a:pPr lvl="1">
              <a:buNone/>
            </a:pPr>
            <a:r>
              <a:rPr lang="en-US" b="1" u="sng" dirty="0" smtClean="0">
                <a:solidFill>
                  <a:schemeClr val="tx1"/>
                </a:solidFill>
              </a:rPr>
              <a:t>Level 4 – Real-Time Participation </a:t>
            </a:r>
            <a:r>
              <a:rPr lang="en-US" dirty="0" smtClean="0">
                <a:solidFill>
                  <a:schemeClr val="tx1"/>
                </a:solidFill>
              </a:rPr>
              <a:t>– The learner is directly involved in a life-like set of complex cues and responses within a real-time simulated 3D environment.  Learners recall large amounts of information and demonstrates specific tasks with measureable results.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clarifies the written on spoken word.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The </a:t>
            </a:r>
            <a:r>
              <a:rPr lang="en-US" dirty="0" smtClean="0">
                <a:solidFill>
                  <a:schemeClr val="tx1"/>
                </a:solidFill>
              </a:rPr>
              <a:t>learner associates the word with images, pictures, smells, tastes, and feelings reinforcing information which was heard.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Videos</a:t>
            </a:r>
            <a:r>
              <a:rPr lang="en-US" dirty="0" smtClean="0">
                <a:solidFill>
                  <a:schemeClr val="tx1"/>
                </a:solidFill>
              </a:rPr>
              <a:t>, simulations, virtual environments (VEs), pictures, and other multimedia can be effective teaching tools for students with learning disabilities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allows the instructor to emphasize instructional points.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provides a more uniform learning environment through reinforced descriptions and/or means of demonstration bringing more senses into the learning process.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helps the instructor and students develop a continuity of thought.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The </a:t>
            </a:r>
            <a:r>
              <a:rPr lang="en-US" dirty="0" smtClean="0"/>
              <a:t>proper use of multimedia instruction can assist the instructor in managing the delivery of the class curriculum.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provides a more clear understanding of an oral presentation by involving more senses and delivery methods.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29000"/>
            <a:ext cx="7924800" cy="1371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b="1" dirty="0" smtClean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Multimedia </a:t>
            </a:r>
            <a:br>
              <a:rPr lang="en-US" b="1" dirty="0" smtClean="0"/>
            </a:br>
            <a:r>
              <a:rPr lang="en-US" b="1" dirty="0" smtClean="0"/>
              <a:t>Development &amp; Delivery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Unit 8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>
          <a:xfrm>
            <a:off x="7467600" y="4343400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924800" cy="3581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b="1" dirty="0" smtClean="0"/>
              <a:t>The Student will be able to list at least three (3) characteristics of an effective multimedia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8.3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An </a:t>
            </a:r>
            <a:r>
              <a:rPr lang="en-US" dirty="0" smtClean="0"/>
              <a:t>effective multimedia presentation should: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appropriate for the subject and the teaching points.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able to be seen by the whole class.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neat, understandable and accurate.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simple to comprehend and include only specific points, don’t confuse the student.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EASY to use by the instructor.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 Should </a:t>
            </a:r>
            <a:r>
              <a:rPr lang="en-US" dirty="0" smtClean="0">
                <a:solidFill>
                  <a:schemeClr val="tx1"/>
                </a:solidFill>
              </a:rPr>
              <a:t>be portable and durable.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Effective Multimedia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should enhance both the delivery of the subject matter and the understanding of the learner.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Effective Multimedia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924800" cy="2438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b="1" dirty="0" smtClean="0"/>
              <a:t>The student will be able to identify the types of multimedia equipment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8.4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There </a:t>
            </a:r>
            <a:r>
              <a:rPr lang="en-US" dirty="0" smtClean="0"/>
              <a:t>are several differ types of multimedia equipment routinely used for presentations.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Computer and PowerPoint.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LCD projector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Video </a:t>
            </a:r>
            <a:r>
              <a:rPr lang="en-US" dirty="0" smtClean="0">
                <a:solidFill>
                  <a:schemeClr val="tx1"/>
                </a:solidFill>
              </a:rPr>
              <a:t>Visualizer</a:t>
            </a:r>
            <a:r>
              <a:rPr lang="en-US" dirty="0" smtClean="0">
                <a:solidFill>
                  <a:schemeClr val="tx1"/>
                </a:solidFill>
              </a:rPr>
              <a:t> (ELMO)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Projection Screen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Dazzle or </a:t>
            </a:r>
            <a:r>
              <a:rPr lang="en-US" dirty="0" smtClean="0">
                <a:solidFill>
                  <a:schemeClr val="tx1"/>
                </a:solidFill>
              </a:rPr>
              <a:t>moviemaker  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Internet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Videos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Photographs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Smartboards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Equipment</a:t>
            </a:r>
            <a:endParaRPr lang="en-US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Keep </a:t>
            </a:r>
            <a:r>
              <a:rPr lang="en-US" dirty="0" smtClean="0"/>
              <a:t>in mind there are still other types of media equipment being regularly used.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Overhead Projector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TV/VCR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Equipment</a:t>
            </a:r>
            <a:endParaRPr lang="en-US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924800" cy="3962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b="1" dirty="0" smtClean="0"/>
              <a:t>Student will be able to demonstrate proficiency in setting up and operating multimedia computer equipment.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8.5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2400" dirty="0" smtClean="0"/>
              <a:t>Steps </a:t>
            </a:r>
            <a:r>
              <a:rPr lang="en-US" sz="2400" dirty="0" smtClean="0"/>
              <a:t>for connecting the computer to LCD projector.</a:t>
            </a:r>
          </a:p>
          <a:p>
            <a:pPr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Connect </a:t>
            </a:r>
            <a:r>
              <a:rPr lang="en-US" dirty="0" smtClean="0">
                <a:solidFill>
                  <a:schemeClr val="tx1"/>
                </a:solidFill>
              </a:rPr>
              <a:t>appropriate cable to computer and projector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USB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Power </a:t>
            </a:r>
            <a:r>
              <a:rPr lang="en-US" dirty="0" smtClean="0">
                <a:solidFill>
                  <a:schemeClr val="tx1"/>
                </a:solidFill>
              </a:rPr>
              <a:t>up projector, then computer.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If </a:t>
            </a:r>
            <a:r>
              <a:rPr lang="en-US" dirty="0" smtClean="0">
                <a:solidFill>
                  <a:schemeClr val="tx1"/>
                </a:solidFill>
              </a:rPr>
              <a:t>projector doesn’t locate source signal:</a:t>
            </a:r>
          </a:p>
          <a:p>
            <a:pPr lvl="2">
              <a:buNone/>
            </a:pPr>
            <a:r>
              <a:rPr lang="en-US" sz="2400" dirty="0" smtClean="0"/>
              <a:t> Press source button on projector remote</a:t>
            </a:r>
          </a:p>
          <a:p>
            <a:pPr lvl="2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Place </a:t>
            </a:r>
            <a:r>
              <a:rPr lang="en-US" sz="2400" dirty="0" smtClean="0"/>
              <a:t>computer in Presentation Mode (Fn and CRT/LCD(F8))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Equipment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Ensure </a:t>
            </a:r>
            <a:r>
              <a:rPr lang="en-US" dirty="0" smtClean="0"/>
              <a:t>multimedia is visible and clear to all students.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Set </a:t>
            </a:r>
            <a:r>
              <a:rPr lang="en-US" dirty="0" smtClean="0"/>
              <a:t>proper screen height for visibility of all students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Adjust </a:t>
            </a:r>
            <a:r>
              <a:rPr lang="en-US" dirty="0" smtClean="0"/>
              <a:t>lighting for proper visibility of instructor and presentation.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Equipment</a:t>
            </a:r>
            <a:endParaRPr lang="en-US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00"/>
            <a:ext cx="7924800" cy="2971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b="1" dirty="0" smtClean="0"/>
              <a:t>Student will be able to discuss proper PowerPoint presentation preparation.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8.6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dirty="0" smtClean="0"/>
              <a:t>   During </a:t>
            </a:r>
            <a:r>
              <a:rPr lang="en-US" dirty="0" smtClean="0"/>
              <a:t>this unit of instruction the student will learn to recognize the types  and uses of multimedia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/>
            <a:r>
              <a:rPr sz="4000" smtClean="0"/>
              <a:t>Multimedia Development &amp; Delivery</a:t>
            </a:r>
            <a:endParaRPr lang="en-US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    General </a:t>
            </a:r>
            <a:r>
              <a:rPr lang="en-US" dirty="0" smtClean="0"/>
              <a:t>Steps for preparing a power point</a:t>
            </a:r>
          </a:p>
          <a:p>
            <a:pPr lvl="0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Presentation </a:t>
            </a:r>
            <a:r>
              <a:rPr lang="en-US" dirty="0" smtClean="0">
                <a:solidFill>
                  <a:schemeClr val="tx1"/>
                </a:solidFill>
              </a:rPr>
              <a:t>must fit the course topic to be discussed.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Determine </a:t>
            </a:r>
            <a:r>
              <a:rPr lang="en-US" dirty="0" smtClean="0">
                <a:solidFill>
                  <a:schemeClr val="tx1"/>
                </a:solidFill>
              </a:rPr>
              <a:t>points to be discussed.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Fill </a:t>
            </a:r>
            <a:r>
              <a:rPr lang="en-US" dirty="0" smtClean="0">
                <a:solidFill>
                  <a:schemeClr val="tx1"/>
                </a:solidFill>
              </a:rPr>
              <a:t>in supporting information.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Power Point Preparation</a:t>
            </a:r>
            <a:endParaRPr lang="en-US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00"/>
            <a:ext cx="7924800" cy="2971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b="1" dirty="0" smtClean="0"/>
              <a:t>Student will be able to load a video into a PowerPoint Presentation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8.7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     General </a:t>
            </a:r>
            <a:r>
              <a:rPr lang="en-US" dirty="0" smtClean="0"/>
              <a:t>Steps for preparing a power point</a:t>
            </a:r>
          </a:p>
          <a:p>
            <a:pPr lvl="0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Presentation must fit the course topic to be discussed.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Determine points to be discussed.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Fill in supporting information.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Power Point</a:t>
            </a:r>
            <a:endParaRPr lang="en-US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00"/>
            <a:ext cx="7924800" cy="2971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b="1" dirty="0" smtClean="0"/>
              <a:t>Student will be able to load a video into a PowerPoint Presentation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8.7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Attaching </a:t>
            </a:r>
            <a:r>
              <a:rPr lang="en-US" dirty="0" smtClean="0"/>
              <a:t>video files to computer, PowerPoint, or external hard drive. 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The </a:t>
            </a:r>
            <a:r>
              <a:rPr lang="en-US" dirty="0" smtClean="0">
                <a:solidFill>
                  <a:schemeClr val="tx1"/>
                </a:solidFill>
              </a:rPr>
              <a:t>video file and presentation must be saved on the same device or file.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Install </a:t>
            </a:r>
            <a:r>
              <a:rPr lang="en-US" dirty="0" smtClean="0">
                <a:solidFill>
                  <a:schemeClr val="tx1"/>
                </a:solidFill>
              </a:rPr>
              <a:t>hyperlink from video to file.</a:t>
            </a: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smtClean="0"/>
              <a:t>  Hyper </a:t>
            </a:r>
            <a:r>
              <a:rPr lang="en-US" dirty="0" smtClean="0"/>
              <a:t>linking other media into presentations.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Video </a:t>
            </a:r>
            <a:r>
              <a:rPr lang="en-US" dirty="0" smtClean="0">
                <a:solidFill>
                  <a:schemeClr val="tx1"/>
                </a:solidFill>
              </a:rPr>
              <a:t>files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Word </a:t>
            </a:r>
            <a:r>
              <a:rPr lang="en-US" dirty="0" smtClean="0">
                <a:solidFill>
                  <a:schemeClr val="tx1"/>
                </a:solidFill>
              </a:rPr>
              <a:t>Documents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Internet </a:t>
            </a:r>
            <a:r>
              <a:rPr lang="en-US" dirty="0" smtClean="0">
                <a:solidFill>
                  <a:schemeClr val="tx1"/>
                </a:solidFill>
              </a:rPr>
              <a:t>links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 Other </a:t>
            </a:r>
            <a:r>
              <a:rPr lang="en-US" dirty="0" smtClean="0">
                <a:solidFill>
                  <a:schemeClr val="tx1"/>
                </a:solidFill>
              </a:rPr>
              <a:t>PowerPoint presentations (splash screens).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Power Point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0"/>
            <a:ext cx="7924800" cy="1066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r>
              <a:rPr lang="en-US" dirty="0" smtClean="0"/>
              <a:t>Define the term Multimedia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Learning Objective 8.1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is media and content that uses a combination of different delivery methods to present curriculum content.</a:t>
            </a:r>
            <a:r>
              <a:rPr lang="en-US" b="1" dirty="0" smtClean="0"/>
              <a:t>  </a:t>
            </a:r>
            <a:r>
              <a:rPr lang="en-US" dirty="0" smtClean="0"/>
              <a:t>Multimedia Instruction products are teaching tools and may be used in combination or individually.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Written text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Audio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Still Images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Animation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Video</a:t>
            </a:r>
            <a:endParaRPr lang="en-US" b="1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Interactive Program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Multimedia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Multimedia </a:t>
            </a:r>
            <a:r>
              <a:rPr lang="en-US" b="1" dirty="0" smtClean="0"/>
              <a:t>delivery helps the instructor make the subject matter more understandable for the student.</a:t>
            </a:r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sz="2800" dirty="0" smtClean="0"/>
              <a:t>   Multimedia </a:t>
            </a:r>
            <a:r>
              <a:rPr lang="en-US" sz="2800" dirty="0" smtClean="0"/>
              <a:t>Instruction can tailor instruction to the individual student’s needs, be deployable, and provide “just-in-time” instruction.</a:t>
            </a: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dirty="0" smtClean="0"/>
              <a:t>   Multimedia </a:t>
            </a:r>
            <a:r>
              <a:rPr lang="en-US" sz="2800" dirty="0" smtClean="0"/>
              <a:t>instruction</a:t>
            </a:r>
            <a:r>
              <a:rPr lang="en-US" sz="2800" b="1" dirty="0" smtClean="0"/>
              <a:t> </a:t>
            </a:r>
            <a:r>
              <a:rPr lang="en-US" sz="2800" dirty="0" smtClean="0"/>
              <a:t>can be used to deliver interactive, competency-based, individualized, multimedia instruction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Multimedia </a:t>
            </a:r>
            <a:r>
              <a:rPr lang="en-US" dirty="0" smtClean="0"/>
              <a:t>helps the student to learn more effectively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Learners are actively engaged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It’s tailored to learner needs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It’s easy to revise and update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924800" cy="304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b="1" dirty="0" smtClean="0"/>
              <a:t>The student will be able to state at least three (3) reasons for using Multimedia.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029200"/>
            <a:ext cx="7924800" cy="984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Learning Objective 8.2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allows students to learn more effectively and quickly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provides a deeper understanding allowing students to mentally connect pictorial and verbal representations of the explanation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Multimedia </a:t>
            </a:r>
            <a:r>
              <a:rPr lang="en-US" dirty="0" smtClean="0"/>
              <a:t>instruction integrates technology into the curriculum as a means of instructional delivery.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Multimedia Advantages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763</TotalTime>
  <Words>1231</Words>
  <Application>Microsoft Office PowerPoint</Application>
  <PresentationFormat>On-screen Show (4:3)</PresentationFormat>
  <Paragraphs>180</Paragraphs>
  <Slides>34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Paper</vt:lpstr>
      <vt:lpstr>Texas Commission on  Law Enforcement</vt:lpstr>
      <vt:lpstr>  Multimedia  Development &amp; Delivery </vt:lpstr>
      <vt:lpstr>Multimedia Development &amp; Delivery</vt:lpstr>
      <vt:lpstr>Define the term Multimedia</vt:lpstr>
      <vt:lpstr>Multimedia</vt:lpstr>
      <vt:lpstr>Multimedia</vt:lpstr>
      <vt:lpstr>Multimedia</vt:lpstr>
      <vt:lpstr>The student will be able to state at least three (3) reasons for using Multimedia.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Multimedia Advantages</vt:lpstr>
      <vt:lpstr>The Student will be able to list at least three (3) characteristics of an effective multimedia presentation</vt:lpstr>
      <vt:lpstr>Effective Multimedia</vt:lpstr>
      <vt:lpstr>Effective Multimedia</vt:lpstr>
      <vt:lpstr>The student will be able to identify the types of multimedia equipment</vt:lpstr>
      <vt:lpstr>Multimedia Equipment</vt:lpstr>
      <vt:lpstr>Multimedia Equipment</vt:lpstr>
      <vt:lpstr>Student will be able to demonstrate proficiency in setting up and operating multimedia computer equipment.</vt:lpstr>
      <vt:lpstr>Multimedia Equipment</vt:lpstr>
      <vt:lpstr>Multimedia Equipment</vt:lpstr>
      <vt:lpstr>Student will be able to discuss proper PowerPoint presentation preparation.</vt:lpstr>
      <vt:lpstr>Power Point Preparation</vt:lpstr>
      <vt:lpstr>Student will be able to load a video into a PowerPoint Presentation</vt:lpstr>
      <vt:lpstr>Power Point</vt:lpstr>
      <vt:lpstr>Student will be able to load a video into a PowerPoint Presentation</vt:lpstr>
      <vt:lpstr>Power Point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Commission on Law Enforcement</dc:title>
  <dc:creator>Texas Commision on Law Enfrocemen</dc:creator>
  <cp:lastModifiedBy>lbeard</cp:lastModifiedBy>
  <cp:revision>79</cp:revision>
  <dcterms:created xsi:type="dcterms:W3CDTF">2010-10-08T15:37:56Z</dcterms:created>
  <dcterms:modified xsi:type="dcterms:W3CDTF">2010-10-22T14:26:02Z</dcterms:modified>
</cp:coreProperties>
</file>