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83"/>
  </p:notesMasterIdLst>
  <p:handoutMasterIdLst>
    <p:handoutMasterId r:id="rId184"/>
  </p:handoutMasterIdLst>
  <p:sldIdLst>
    <p:sldId id="439" r:id="rId2"/>
    <p:sldId id="449" r:id="rId3"/>
    <p:sldId id="259" r:id="rId4"/>
    <p:sldId id="440" r:id="rId5"/>
    <p:sldId id="260" r:id="rId6"/>
    <p:sldId id="342" r:id="rId7"/>
    <p:sldId id="258" r:id="rId8"/>
    <p:sldId id="261" r:id="rId9"/>
    <p:sldId id="262" r:id="rId10"/>
    <p:sldId id="263" r:id="rId11"/>
    <p:sldId id="341" r:id="rId12"/>
    <p:sldId id="264" r:id="rId13"/>
    <p:sldId id="265" r:id="rId14"/>
    <p:sldId id="266" r:id="rId15"/>
    <p:sldId id="267" r:id="rId16"/>
    <p:sldId id="273" r:id="rId17"/>
    <p:sldId id="268" r:id="rId18"/>
    <p:sldId id="269" r:id="rId19"/>
    <p:sldId id="270" r:id="rId20"/>
    <p:sldId id="271" r:id="rId21"/>
    <p:sldId id="272" r:id="rId22"/>
    <p:sldId id="274" r:id="rId23"/>
    <p:sldId id="275" r:id="rId24"/>
    <p:sldId id="343" r:id="rId25"/>
    <p:sldId id="276" r:id="rId26"/>
    <p:sldId id="344" r:id="rId27"/>
    <p:sldId id="277" r:id="rId28"/>
    <p:sldId id="278" r:id="rId29"/>
    <p:sldId id="279" r:id="rId30"/>
    <p:sldId id="280" r:id="rId31"/>
    <p:sldId id="281" r:id="rId32"/>
    <p:sldId id="282" r:id="rId33"/>
    <p:sldId id="283" r:id="rId34"/>
    <p:sldId id="350" r:id="rId35"/>
    <p:sldId id="345" r:id="rId36"/>
    <p:sldId id="346" r:id="rId37"/>
    <p:sldId id="347" r:id="rId38"/>
    <p:sldId id="351" r:id="rId39"/>
    <p:sldId id="348" r:id="rId40"/>
    <p:sldId id="349" r:id="rId41"/>
    <p:sldId id="317" r:id="rId42"/>
    <p:sldId id="284" r:id="rId43"/>
    <p:sldId id="285" r:id="rId44"/>
    <p:sldId id="286" r:id="rId45"/>
    <p:sldId id="287" r:id="rId46"/>
    <p:sldId id="288" r:id="rId47"/>
    <p:sldId id="290" r:id="rId48"/>
    <p:sldId id="289" r:id="rId49"/>
    <p:sldId id="291" r:id="rId50"/>
    <p:sldId id="292" r:id="rId51"/>
    <p:sldId id="293" r:id="rId52"/>
    <p:sldId id="294" r:id="rId53"/>
    <p:sldId id="295" r:id="rId54"/>
    <p:sldId id="296" r:id="rId55"/>
    <p:sldId id="297" r:id="rId56"/>
    <p:sldId id="300" r:id="rId57"/>
    <p:sldId id="298" r:id="rId58"/>
    <p:sldId id="299" r:id="rId59"/>
    <p:sldId id="301" r:id="rId60"/>
    <p:sldId id="302" r:id="rId61"/>
    <p:sldId id="303" r:id="rId62"/>
    <p:sldId id="352" r:id="rId63"/>
    <p:sldId id="304" r:id="rId64"/>
    <p:sldId id="305" r:id="rId65"/>
    <p:sldId id="306" r:id="rId66"/>
    <p:sldId id="307" r:id="rId67"/>
    <p:sldId id="308" r:id="rId68"/>
    <p:sldId id="353" r:id="rId69"/>
    <p:sldId id="339" r:id="rId70"/>
    <p:sldId id="309" r:id="rId71"/>
    <p:sldId id="354" r:id="rId72"/>
    <p:sldId id="310" r:id="rId73"/>
    <p:sldId id="311" r:id="rId74"/>
    <p:sldId id="312" r:id="rId75"/>
    <p:sldId id="355" r:id="rId76"/>
    <p:sldId id="313" r:id="rId77"/>
    <p:sldId id="356" r:id="rId78"/>
    <p:sldId id="314" r:id="rId79"/>
    <p:sldId id="315" r:id="rId80"/>
    <p:sldId id="316" r:id="rId81"/>
    <p:sldId id="319" r:id="rId82"/>
    <p:sldId id="357" r:id="rId83"/>
    <p:sldId id="320" r:id="rId84"/>
    <p:sldId id="321" r:id="rId85"/>
    <p:sldId id="340" r:id="rId86"/>
    <p:sldId id="359" r:id="rId87"/>
    <p:sldId id="358" r:id="rId88"/>
    <p:sldId id="323" r:id="rId89"/>
    <p:sldId id="324" r:id="rId90"/>
    <p:sldId id="360" r:id="rId91"/>
    <p:sldId id="325" r:id="rId92"/>
    <p:sldId id="326" r:id="rId93"/>
    <p:sldId id="329" r:id="rId94"/>
    <p:sldId id="327" r:id="rId95"/>
    <p:sldId id="328" r:id="rId96"/>
    <p:sldId id="330" r:id="rId97"/>
    <p:sldId id="331" r:id="rId98"/>
    <p:sldId id="332" r:id="rId99"/>
    <p:sldId id="438" r:id="rId100"/>
    <p:sldId id="333" r:id="rId101"/>
    <p:sldId id="334" r:id="rId102"/>
    <p:sldId id="335" r:id="rId103"/>
    <p:sldId id="336" r:id="rId104"/>
    <p:sldId id="337" r:id="rId105"/>
    <p:sldId id="338"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5" r:id="rId130"/>
    <p:sldId id="386" r:id="rId131"/>
    <p:sldId id="387" r:id="rId132"/>
    <p:sldId id="388" r:id="rId133"/>
    <p:sldId id="389" r:id="rId134"/>
    <p:sldId id="390" r:id="rId135"/>
    <p:sldId id="391" r:id="rId136"/>
    <p:sldId id="392" r:id="rId137"/>
    <p:sldId id="393" r:id="rId138"/>
    <p:sldId id="394" r:id="rId139"/>
    <p:sldId id="395" r:id="rId140"/>
    <p:sldId id="396" r:id="rId141"/>
    <p:sldId id="397" r:id="rId142"/>
    <p:sldId id="398" r:id="rId143"/>
    <p:sldId id="400" r:id="rId144"/>
    <p:sldId id="401" r:id="rId145"/>
    <p:sldId id="402" r:id="rId146"/>
    <p:sldId id="403" r:id="rId147"/>
    <p:sldId id="404" r:id="rId148"/>
    <p:sldId id="405" r:id="rId149"/>
    <p:sldId id="406" r:id="rId150"/>
    <p:sldId id="407" r:id="rId151"/>
    <p:sldId id="408" r:id="rId152"/>
    <p:sldId id="409" r:id="rId153"/>
    <p:sldId id="410" r:id="rId154"/>
    <p:sldId id="411" r:id="rId155"/>
    <p:sldId id="412" r:id="rId156"/>
    <p:sldId id="413" r:id="rId157"/>
    <p:sldId id="414" r:id="rId158"/>
    <p:sldId id="415" r:id="rId159"/>
    <p:sldId id="416" r:id="rId160"/>
    <p:sldId id="417" r:id="rId161"/>
    <p:sldId id="418" r:id="rId162"/>
    <p:sldId id="419" r:id="rId163"/>
    <p:sldId id="420" r:id="rId164"/>
    <p:sldId id="421" r:id="rId165"/>
    <p:sldId id="422" r:id="rId166"/>
    <p:sldId id="423" r:id="rId167"/>
    <p:sldId id="424" r:id="rId168"/>
    <p:sldId id="425" r:id="rId169"/>
    <p:sldId id="426" r:id="rId170"/>
    <p:sldId id="427" r:id="rId171"/>
    <p:sldId id="428" r:id="rId172"/>
    <p:sldId id="429" r:id="rId173"/>
    <p:sldId id="430" r:id="rId174"/>
    <p:sldId id="431" r:id="rId175"/>
    <p:sldId id="432" r:id="rId176"/>
    <p:sldId id="433" r:id="rId177"/>
    <p:sldId id="434" r:id="rId178"/>
    <p:sldId id="435" r:id="rId179"/>
    <p:sldId id="436" r:id="rId180"/>
    <p:sldId id="437" r:id="rId181"/>
    <p:sldId id="441" r:id="rId182"/>
  </p:sldIdLst>
  <p:sldSz cx="9144000" cy="6858000" type="screen4x3"/>
  <p:notesSz cx="7010400" cy="9296400"/>
  <p:defaultTextStyle>
    <a:defPPr>
      <a:defRPr lang="en-US"/>
    </a:defPPr>
    <a:lvl1pPr algn="ctr" rtl="0" eaLnBrk="0" fontAlgn="base" hangingPunct="0">
      <a:spcBef>
        <a:spcPct val="0"/>
      </a:spcBef>
      <a:spcAft>
        <a:spcPct val="0"/>
      </a:spcAft>
      <a:defRPr kern="1200">
        <a:solidFill>
          <a:schemeClr val="tx1"/>
        </a:solidFill>
        <a:latin typeface="Garamond" pitchFamily="18" charset="0"/>
        <a:ea typeface="+mn-ea"/>
        <a:cs typeface="+mn-cs"/>
      </a:defRPr>
    </a:lvl1pPr>
    <a:lvl2pPr marL="457200" algn="ctr" rtl="0" eaLnBrk="0" fontAlgn="base" hangingPunct="0">
      <a:spcBef>
        <a:spcPct val="0"/>
      </a:spcBef>
      <a:spcAft>
        <a:spcPct val="0"/>
      </a:spcAft>
      <a:defRPr kern="1200">
        <a:solidFill>
          <a:schemeClr val="tx1"/>
        </a:solidFill>
        <a:latin typeface="Garamond" pitchFamily="18" charset="0"/>
        <a:ea typeface="+mn-ea"/>
        <a:cs typeface="+mn-cs"/>
      </a:defRPr>
    </a:lvl2pPr>
    <a:lvl3pPr marL="914400" algn="ctr"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ctr"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ctr"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5" autoAdjust="0"/>
    <p:restoredTop sz="94664" autoAdjust="0"/>
  </p:normalViewPr>
  <p:slideViewPr>
    <p:cSldViewPr>
      <p:cViewPr>
        <p:scale>
          <a:sx n="50" d="100"/>
          <a:sy n="50" d="100"/>
        </p:scale>
        <p:origin x="-2136" y="-8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lvl1pPr algn="l" defTabSz="928688" eaLnBrk="1" hangingPunct="1">
              <a:defRPr sz="1200">
                <a:latin typeface="Arial" charset="0"/>
              </a:defRPr>
            </a:lvl1pPr>
          </a:lstStyle>
          <a:p>
            <a:endParaRPr lang="en-US"/>
          </a:p>
        </p:txBody>
      </p:sp>
      <p:sp>
        <p:nvSpPr>
          <p:cNvPr id="10957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lvl1pPr algn="r" defTabSz="928688" eaLnBrk="1" hangingPunct="1">
              <a:defRPr sz="1200">
                <a:latin typeface="Arial" charset="0"/>
              </a:defRPr>
            </a:lvl1pPr>
          </a:lstStyle>
          <a:p>
            <a:endParaRPr lang="en-US"/>
          </a:p>
        </p:txBody>
      </p:sp>
      <p:sp>
        <p:nvSpPr>
          <p:cNvPr id="10957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2857" tIns="46429" rIns="92857" bIns="46429" numCol="1" anchor="b" anchorCtr="0" compatLnSpc="1">
            <a:prstTxWarp prst="textNoShape">
              <a:avLst/>
            </a:prstTxWarp>
          </a:bodyPr>
          <a:lstStyle>
            <a:lvl1pPr algn="l" defTabSz="928688" eaLnBrk="1" hangingPunct="1">
              <a:defRPr sz="1200">
                <a:latin typeface="Arial" charset="0"/>
              </a:defRPr>
            </a:lvl1pPr>
          </a:lstStyle>
          <a:p>
            <a:endParaRPr lang="en-US"/>
          </a:p>
        </p:txBody>
      </p:sp>
      <p:sp>
        <p:nvSpPr>
          <p:cNvPr id="10957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2857" tIns="46429" rIns="92857" bIns="46429" numCol="1" anchor="b" anchorCtr="0" compatLnSpc="1">
            <a:prstTxWarp prst="textNoShape">
              <a:avLst/>
            </a:prstTxWarp>
          </a:bodyPr>
          <a:lstStyle>
            <a:lvl1pPr algn="r" defTabSz="928688" eaLnBrk="1" hangingPunct="1">
              <a:defRPr sz="1200">
                <a:latin typeface="Arial" charset="0"/>
              </a:defRPr>
            </a:lvl1pPr>
          </a:lstStyle>
          <a:p>
            <a:fld id="{63CB9674-A1B3-4BA7-9D71-E9F8A068264D}"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lvl1pPr algn="l" defTabSz="928688" eaLnBrk="1" hangingPunct="1">
              <a:defRPr sz="1200">
                <a:latin typeface="Arial" charset="0"/>
              </a:defRPr>
            </a:lvl1pPr>
          </a:lstStyle>
          <a:p>
            <a:endParaRPr lang="en-US"/>
          </a:p>
        </p:txBody>
      </p:sp>
      <p:sp>
        <p:nvSpPr>
          <p:cNvPr id="13315"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lvl1pPr algn="r" defTabSz="928688" eaLnBrk="1" hangingPunct="1">
              <a:defRPr sz="1200">
                <a:latin typeface="Arial" charset="0"/>
              </a:defRPr>
            </a:lvl1pPr>
          </a:lstStyle>
          <a:p>
            <a:endParaRPr lang="en-US"/>
          </a:p>
        </p:txBody>
      </p:sp>
      <p:sp>
        <p:nvSpPr>
          <p:cNvPr id="13316" name="Rectangle 4"/>
          <p:cNvSpPr>
            <a:spLocks noRo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2857" tIns="46429" rIns="92857" bIns="46429" numCol="1" anchor="b" anchorCtr="0" compatLnSpc="1">
            <a:prstTxWarp prst="textNoShape">
              <a:avLst/>
            </a:prstTxWarp>
          </a:bodyPr>
          <a:lstStyle>
            <a:lvl1pPr algn="l" defTabSz="928688" eaLnBrk="1" hangingPunct="1">
              <a:defRPr sz="1200">
                <a:latin typeface="Arial" charset="0"/>
              </a:defRPr>
            </a:lvl1pPr>
          </a:lstStyle>
          <a:p>
            <a:endParaRPr lang="en-US"/>
          </a:p>
        </p:txBody>
      </p:sp>
      <p:sp>
        <p:nvSpPr>
          <p:cNvPr id="13319"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2857" tIns="46429" rIns="92857" bIns="46429" numCol="1" anchor="b" anchorCtr="0" compatLnSpc="1">
            <a:prstTxWarp prst="textNoShape">
              <a:avLst/>
            </a:prstTxWarp>
          </a:bodyPr>
          <a:lstStyle>
            <a:lvl1pPr algn="r" defTabSz="928688" eaLnBrk="1" hangingPunct="1">
              <a:defRPr sz="1200">
                <a:latin typeface="Arial" charset="0"/>
              </a:defRPr>
            </a:lvl1pPr>
          </a:lstStyle>
          <a:p>
            <a:fld id="{07ED75E5-D8CA-4CF2-BED4-52304C6BDA8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Ro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a:t>
            </a:fld>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100</a:t>
            </a:fld>
            <a:endParaRPr 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101</a:t>
            </a:fld>
            <a:endParaRPr 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102</a:t>
            </a:fld>
            <a:endParaRPr 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103</a:t>
            </a:fld>
            <a:endParaRPr 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104</a:t>
            </a:fld>
            <a:endParaRPr 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105</a:t>
            </a:fld>
            <a:endParaRPr 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106</a:t>
            </a:fld>
            <a:endParaRPr 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107</a:t>
            </a:fld>
            <a:endParaRPr 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108</a:t>
            </a:fld>
            <a:endParaRPr 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109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11</a:t>
            </a:fld>
            <a:endParaRPr 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110</a:t>
            </a:fld>
            <a:endParaRPr 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111</a:t>
            </a:fld>
            <a:endParaRPr 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112</a:t>
            </a:fld>
            <a:endParaRPr 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113</a:t>
            </a:fld>
            <a:endParaRPr 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114</a:t>
            </a:fld>
            <a:endParaRPr 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Rot="1"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p>
          <a:p>
            <a:endParaRPr 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Ro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n-US"/>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Ro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dirty="0"/>
              <a:t>1.</a:t>
            </a:r>
            <a:r>
              <a:rPr lang="en-US" b="1" dirty="0"/>
              <a:t>  Learner</a:t>
            </a:r>
          </a:p>
          <a:p>
            <a:r>
              <a:rPr lang="en-US" dirty="0"/>
              <a:t>- Webster Dictionary defines a learner as s</a:t>
            </a:r>
            <a:r>
              <a:rPr lang="en-US" sz="900" dirty="0">
                <a:latin typeface="Times New Roman" pitchFamily="18" charset="0"/>
              </a:rPr>
              <a:t>omeone who acquires or gains knowledge or understanding or skill in by studying, instruction, experience or behavior tendency.</a:t>
            </a:r>
          </a:p>
          <a:p>
            <a:r>
              <a:rPr lang="en-US" dirty="0"/>
              <a:t>- Someone who </a:t>
            </a:r>
            <a:r>
              <a:rPr lang="en-US" u="sng" dirty="0"/>
              <a:t>increases skills, knowledge &amp; sensitiveness</a:t>
            </a:r>
            <a:r>
              <a:rPr lang="en-US" dirty="0"/>
              <a:t>. </a:t>
            </a:r>
          </a:p>
          <a:p>
            <a:r>
              <a:rPr lang="en-US" dirty="0"/>
              <a:t>2.  This is brought about through:</a:t>
            </a:r>
          </a:p>
          <a:p>
            <a:r>
              <a:rPr lang="en-US" dirty="0"/>
              <a:t>a. Purposeful education or training effort on the part of the </a:t>
            </a:r>
            <a:r>
              <a:rPr lang="en-US" u="sng" dirty="0"/>
              <a:t>learner.</a:t>
            </a:r>
            <a:endParaRPr lang="en-US" dirty="0"/>
          </a:p>
          <a:p>
            <a:r>
              <a:rPr lang="en-US" dirty="0"/>
              <a:t>b. Purposeful educational effort on the part of the </a:t>
            </a:r>
            <a:r>
              <a:rPr lang="en-US" u="sng" dirty="0"/>
              <a:t>educator or trainer.</a:t>
            </a:r>
            <a:endParaRPr lang="en-US" dirty="0"/>
          </a:p>
          <a:p>
            <a:r>
              <a:rPr lang="en-US" dirty="0"/>
              <a:t>c. A by-product of a </a:t>
            </a:r>
            <a:r>
              <a:rPr lang="en-US" u="sng" dirty="0"/>
              <a:t>random</a:t>
            </a:r>
            <a:r>
              <a:rPr lang="en-US" dirty="0"/>
              <a:t> activity.</a:t>
            </a:r>
          </a:p>
          <a:p>
            <a:r>
              <a:rPr lang="en-US" dirty="0"/>
              <a:t>	3.  A person who is learning is shaped and led by the </a:t>
            </a:r>
            <a:r>
              <a:rPr lang="en-US" u="sng" dirty="0"/>
              <a:t>instructor &amp; their material (standards)</a:t>
            </a:r>
            <a:endParaRPr lang="en-US" dirty="0"/>
          </a:p>
          <a:p>
            <a:r>
              <a:rPr lang="en-US" dirty="0"/>
              <a:t>4.  Learning is a process of </a:t>
            </a:r>
            <a:r>
              <a:rPr lang="en-US" u="sng" dirty="0"/>
              <a:t>discovery</a:t>
            </a:r>
            <a:r>
              <a:rPr lang="en-US" dirty="0"/>
              <a:t>; all learners learn best when </a:t>
            </a:r>
            <a:r>
              <a:rPr lang="en-US" u="sng" dirty="0"/>
              <a:t>“learning by doing”,</a:t>
            </a:r>
            <a:r>
              <a:rPr lang="en-US" dirty="0"/>
              <a:t> and when </a:t>
            </a:r>
            <a:r>
              <a:rPr lang="en-US" u="sng" dirty="0"/>
              <a:t>interactive</a:t>
            </a:r>
            <a:r>
              <a:rPr lang="en-US" dirty="0"/>
              <a:t> procedures are utilized by the instructors. </a:t>
            </a:r>
          </a:p>
          <a:p>
            <a:r>
              <a:rPr lang="en-US" dirty="0"/>
              <a:t>5.  Learning is most effective when organized around life problems, when the experience of the learner is taken into account and when the normal stages of human development are considered in the design of curriculum and implementation of instruction.</a:t>
            </a:r>
          </a:p>
          <a:p>
            <a:r>
              <a:rPr lang="en-US" dirty="0"/>
              <a:t>Each one of the learners wants to be able to indicate their own </a:t>
            </a:r>
            <a:r>
              <a:rPr lang="en-US" u="sng" dirty="0"/>
              <a:t>readiness</a:t>
            </a:r>
            <a:r>
              <a:rPr lang="en-US" dirty="0"/>
              <a:t> to learn to the instructor. </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80</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81</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82</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83</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84</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85</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86</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87</a:t>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88</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89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a:t>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90</a:t>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91</a:t>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92</a:t>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93</a:t>
            </a:fld>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94</a:t>
            </a:fld>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95</a:t>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96</a:t>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97</a:t>
            </a:fld>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98</a:t>
            </a:fld>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ED75E5-D8CA-4CF2-BED4-52304C6BDA8C}" type="slidenum">
              <a:rPr lang="en-US" smtClean="0"/>
              <a:pPr/>
              <a:t>99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8962" name="Group 2"/>
          <p:cNvGrpSpPr>
            <a:grpSpLocks/>
          </p:cNvGrpSpPr>
          <p:nvPr/>
        </p:nvGrpSpPr>
        <p:grpSpPr bwMode="auto">
          <a:xfrm>
            <a:off x="0" y="0"/>
            <a:ext cx="9140825" cy="6850063"/>
            <a:chOff x="0" y="0"/>
            <a:chExt cx="5758" cy="4315"/>
          </a:xfrm>
        </p:grpSpPr>
        <p:grpSp>
          <p:nvGrpSpPr>
            <p:cNvPr id="168963" name="Group 3"/>
            <p:cNvGrpSpPr>
              <a:grpSpLocks/>
            </p:cNvGrpSpPr>
            <p:nvPr userDrawn="1"/>
          </p:nvGrpSpPr>
          <p:grpSpPr bwMode="auto">
            <a:xfrm>
              <a:off x="1728" y="2230"/>
              <a:ext cx="4027" cy="2085"/>
              <a:chOff x="1728" y="2230"/>
              <a:chExt cx="4027" cy="2085"/>
            </a:xfrm>
          </p:grpSpPr>
          <p:sp>
            <p:nvSpPr>
              <p:cNvPr id="168964"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68965"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68966"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68967"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68968"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68969"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68970"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16897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16897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68973" name="Rectangle 13"/>
          <p:cNvSpPr>
            <a:spLocks noGrp="1" noChangeArrowheads="1"/>
          </p:cNvSpPr>
          <p:nvPr>
            <p:ph type="dt" sz="quarter" idx="2"/>
          </p:nvPr>
        </p:nvSpPr>
        <p:spPr>
          <a:xfrm>
            <a:off x="457200" y="6248400"/>
            <a:ext cx="2133600" cy="476250"/>
          </a:xfrm>
        </p:spPr>
        <p:txBody>
          <a:bodyPr/>
          <a:lstStyle>
            <a:lvl1pPr>
              <a:defRPr/>
            </a:lvl1pPr>
          </a:lstStyle>
          <a:p>
            <a:endParaRPr lang="en-US"/>
          </a:p>
        </p:txBody>
      </p:sp>
      <p:sp>
        <p:nvSpPr>
          <p:cNvPr id="168974"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168975" name="Rectangle 15"/>
          <p:cNvSpPr>
            <a:spLocks noGrp="1" noChangeArrowheads="1"/>
          </p:cNvSpPr>
          <p:nvPr>
            <p:ph type="sldNum" sz="quarter" idx="4"/>
          </p:nvPr>
        </p:nvSpPr>
        <p:spPr>
          <a:xfrm>
            <a:off x="6553200" y="6254750"/>
            <a:ext cx="2133600" cy="476250"/>
          </a:xfrm>
        </p:spPr>
        <p:txBody>
          <a:bodyPr/>
          <a:lstStyle>
            <a:lvl1pPr>
              <a:defRPr/>
            </a:lvl1pPr>
          </a:lstStyle>
          <a:p>
            <a:fld id="{EF46DBDF-AC48-422A-83E4-78E5150F1AF4}" type="slidenum">
              <a:rPr lang="en-US"/>
              <a:pPr/>
              <a:t>‹#›</a:t>
            </a:fld>
            <a:endParaRPr lang="en-US"/>
          </a:p>
        </p:txBody>
      </p:sp>
    </p:spTree>
  </p:cSld>
  <p:clrMapOvr>
    <a:masterClrMapping/>
  </p:clrMapOvr>
  <p:transition spd="slow" advClick="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FD342F3-0EDD-498F-B192-269C3991CCAE}"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0146851-C2A1-4430-8B44-04581ABF86FE}"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01FABBC-0146-4B3E-92E5-459DBBBB500B}"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4A09B9C-C276-4992-8674-A6842039239A}" type="slidenum">
              <a:rPr lang="en-US"/>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36AC713-E176-4C7F-95B8-5054B4E8FECA}"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D7E4C6C5-C81F-4789-846C-DA91890DA121}" type="slidenum">
              <a:rPr lang="en-US"/>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EF4CFA00-0071-424D-ACAE-4A4BB9F0326C}" type="slidenum">
              <a:rPr lang="en-US"/>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F9B75DF3-E5D7-408F-A098-32CDC50408C5}" type="slidenum">
              <a:rPr lang="en-US"/>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838E5AA-5B27-46E4-BA4F-AF4C94D15F83}"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6895332E-049F-465D-AF60-47AC9332C833}" type="slidenum">
              <a:rPr lang="en-US"/>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endParaRPr lang="en-US"/>
          </a:p>
        </p:txBody>
      </p:sp>
      <p:sp>
        <p:nvSpPr>
          <p:cNvPr id="16793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359FE6F1-001B-44BF-8E0F-F780C1F6FF2D}" type="slidenum">
              <a:rPr lang="en-US"/>
              <a:pPr/>
              <a:t>‹#›</a:t>
            </a:fld>
            <a:endParaRPr lang="en-US"/>
          </a:p>
        </p:txBody>
      </p:sp>
      <p:grpSp>
        <p:nvGrpSpPr>
          <p:cNvPr id="167940" name="Group 4"/>
          <p:cNvGrpSpPr>
            <a:grpSpLocks/>
          </p:cNvGrpSpPr>
          <p:nvPr/>
        </p:nvGrpSpPr>
        <p:grpSpPr bwMode="auto">
          <a:xfrm>
            <a:off x="0" y="0"/>
            <a:ext cx="9140825" cy="6850063"/>
            <a:chOff x="0" y="0"/>
            <a:chExt cx="5758" cy="4315"/>
          </a:xfrm>
        </p:grpSpPr>
        <p:grpSp>
          <p:nvGrpSpPr>
            <p:cNvPr id="167941" name="Group 5"/>
            <p:cNvGrpSpPr>
              <a:grpSpLocks/>
            </p:cNvGrpSpPr>
            <p:nvPr userDrawn="1"/>
          </p:nvGrpSpPr>
          <p:grpSpPr bwMode="auto">
            <a:xfrm>
              <a:off x="1728" y="2230"/>
              <a:ext cx="4027" cy="2085"/>
              <a:chOff x="1728" y="2230"/>
              <a:chExt cx="4027" cy="2085"/>
            </a:xfrm>
          </p:grpSpPr>
          <p:sp>
            <p:nvSpPr>
              <p:cNvPr id="16794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6794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6794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6794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6794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6794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6794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16794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795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6795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ransition spd="slow" advClick="0"/>
  <p:timing>
    <p:tnLst>
      <p:par>
        <p:cTn id="1" dur="indefinite" restart="never" nodeType="tmRoot"/>
      </p:par>
    </p:tnLst>
  </p:timing>
  <p:hf hdr="0" ftr="0" dt="0"/>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hyperlink" Target="http://en.wikipedia.org/wiki/U.S._Supreme_Court" TargetMode="External"/><Relationship Id="rId2" Type="http://schemas.openxmlformats.org/officeDocument/2006/relationships/hyperlink" Target="http://en.wikipedia.org/wiki/United_States_law" TargetMode="External"/><Relationship Id="rId1" Type="http://schemas.openxmlformats.org/officeDocument/2006/relationships/slideLayout" Target="../slideLayouts/slideLayout2.xml"/><Relationship Id="rId4" Type="http://schemas.openxmlformats.org/officeDocument/2006/relationships/hyperlink" Target="http://en.wikipedia.org/wiki/Affirmative_defense" TargetMode="Externa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nafto.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Role"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en.wikipedia.org/wiki/One-way" TargetMode="External"/><Relationship Id="rId5" Type="http://schemas.openxmlformats.org/officeDocument/2006/relationships/hyperlink" Target="http://en.wikipedia.org/wiki/Communication" TargetMode="External"/><Relationship Id="rId4" Type="http://schemas.openxmlformats.org/officeDocument/2006/relationships/hyperlink" Target="http://en.wikipedia.org/wiki/Task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en.wikipedia.org/wiki/Two-way"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Problem-solvin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5"/>
          <p:cNvSpPr>
            <a:spLocks noGrp="1" noChangeArrowheads="1"/>
          </p:cNvSpPr>
          <p:nvPr>
            <p:ph type="sldNum" sz="quarter" idx="4"/>
          </p:nvPr>
        </p:nvSpPr>
        <p:spPr/>
        <p:txBody>
          <a:bodyPr/>
          <a:lstStyle/>
          <a:p>
            <a:fld id="{66350A4E-7536-430B-BE1E-7325D14AA356}" type="slidenum">
              <a:rPr lang="en-US"/>
              <a:pPr/>
              <a:t>1</a:t>
            </a:fld>
            <a:endParaRPr lang="en-US"/>
          </a:p>
        </p:txBody>
      </p:sp>
      <p:sp>
        <p:nvSpPr>
          <p:cNvPr id="235524" name="Rectangle 4"/>
          <p:cNvSpPr>
            <a:spLocks noGrp="1" noChangeArrowheads="1"/>
          </p:cNvSpPr>
          <p:nvPr>
            <p:ph type="ctrTitle"/>
          </p:nvPr>
        </p:nvSpPr>
        <p:spPr>
          <a:xfrm>
            <a:off x="685800" y="304800"/>
            <a:ext cx="7772400" cy="1920875"/>
          </a:xfrm>
        </p:spPr>
        <p:txBody>
          <a:bodyPr/>
          <a:lstStyle/>
          <a:p>
            <a:r>
              <a:rPr lang="en-US" sz="4400">
                <a:solidFill>
                  <a:schemeClr val="hlink"/>
                </a:solidFill>
                <a:latin typeface="Arial" charset="0"/>
              </a:rPr>
              <a:t>Field Training Officer Course</a:t>
            </a:r>
          </a:p>
        </p:txBody>
      </p:sp>
      <p:sp>
        <p:nvSpPr>
          <p:cNvPr id="235525" name="Rectangle 5"/>
          <p:cNvSpPr>
            <a:spLocks noGrp="1" noChangeArrowheads="1"/>
          </p:cNvSpPr>
          <p:nvPr>
            <p:ph type="subTitle" idx="1"/>
          </p:nvPr>
        </p:nvSpPr>
        <p:spPr>
          <a:xfrm>
            <a:off x="1447800" y="4648200"/>
            <a:ext cx="6400800" cy="1752600"/>
          </a:xfrm>
        </p:spPr>
        <p:txBody>
          <a:bodyPr/>
          <a:lstStyle/>
          <a:p>
            <a:pPr>
              <a:lnSpc>
                <a:spcPct val="80000"/>
              </a:lnSpc>
            </a:pPr>
            <a:r>
              <a:rPr lang="en-US" sz="2400" b="1" dirty="0">
                <a:solidFill>
                  <a:schemeClr val="hlink"/>
                </a:solidFill>
                <a:effectLst/>
                <a:latin typeface="Arial" charset="0"/>
              </a:rPr>
              <a:t>Course Number 3702</a:t>
            </a:r>
          </a:p>
          <a:p>
            <a:pPr>
              <a:lnSpc>
                <a:spcPct val="80000"/>
              </a:lnSpc>
            </a:pPr>
            <a:r>
              <a:rPr lang="en-US" sz="2400" b="1" dirty="0">
                <a:solidFill>
                  <a:schemeClr val="hlink"/>
                </a:solidFill>
                <a:effectLst/>
                <a:latin typeface="Arial" charset="0"/>
              </a:rPr>
              <a:t>Revised:  September </a:t>
            </a:r>
            <a:r>
              <a:rPr lang="en-US" sz="2400" b="1" dirty="0" smtClean="0">
                <a:solidFill>
                  <a:schemeClr val="hlink"/>
                </a:solidFill>
                <a:effectLst/>
                <a:latin typeface="Arial" charset="0"/>
              </a:rPr>
              <a:t>2010</a:t>
            </a:r>
            <a:endParaRPr lang="en-US" sz="2400" b="1" dirty="0">
              <a:solidFill>
                <a:schemeClr val="hlink"/>
              </a:solidFill>
              <a:effectLst/>
              <a:latin typeface="Arial" charset="0"/>
            </a:endParaRPr>
          </a:p>
          <a:p>
            <a:pPr>
              <a:lnSpc>
                <a:spcPct val="80000"/>
              </a:lnSpc>
            </a:pPr>
            <a:endParaRPr lang="en-US" sz="2400" b="1" dirty="0">
              <a:solidFill>
                <a:schemeClr val="hlink"/>
              </a:solidFill>
              <a:effectLst/>
              <a:latin typeface="Arial" charset="0"/>
            </a:endParaRPr>
          </a:p>
          <a:p>
            <a:pPr>
              <a:lnSpc>
                <a:spcPct val="80000"/>
              </a:lnSpc>
            </a:pPr>
            <a:r>
              <a:rPr lang="en-US" sz="2400" b="1" dirty="0">
                <a:solidFill>
                  <a:schemeClr val="hlink"/>
                </a:solidFill>
                <a:effectLst/>
                <a:latin typeface="Arial" charset="0"/>
              </a:rPr>
              <a:t>TEXAS COMMISSION ON LAW ENFORCEMENT</a:t>
            </a:r>
          </a:p>
          <a:p>
            <a:pPr>
              <a:lnSpc>
                <a:spcPct val="80000"/>
              </a:lnSpc>
            </a:pPr>
            <a:r>
              <a:rPr lang="en-US" sz="2400" b="1" dirty="0">
                <a:solidFill>
                  <a:schemeClr val="hlink"/>
                </a:solidFill>
                <a:effectLst/>
                <a:latin typeface="Arial" charset="0"/>
              </a:rPr>
              <a:t>OFFICER STANDARDS AND EDUCATION</a:t>
            </a:r>
          </a:p>
        </p:txBody>
      </p:sp>
      <p:pic>
        <p:nvPicPr>
          <p:cNvPr id="235528" name="Picture 8"/>
          <p:cNvPicPr>
            <a:picLocks noChangeAspect="1" noChangeArrowheads="1"/>
          </p:cNvPicPr>
          <p:nvPr/>
        </p:nvPicPr>
        <p:blipFill>
          <a:blip r:embed="rId3" cstate="print"/>
          <a:srcRect/>
          <a:stretch>
            <a:fillRect/>
          </a:stretch>
        </p:blipFill>
        <p:spPr bwMode="auto">
          <a:xfrm>
            <a:off x="3276600" y="2057400"/>
            <a:ext cx="2667000" cy="2566988"/>
          </a:xfrm>
          <a:prstGeom prst="rect">
            <a:avLst/>
          </a:prstGeom>
          <a:noFill/>
        </p:spPr>
      </p:pic>
    </p:spTree>
  </p:cSld>
  <p:clrMapOvr>
    <a:masterClrMapping/>
  </p:clrMapOvr>
  <p:transition spd="slow"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9874DA3-D2C0-4263-A2A7-323C8963909B}" type="slidenum">
              <a:rPr lang="en-US"/>
              <a:pPr/>
              <a:t>10</a:t>
            </a:fld>
            <a:endParaRPr lang="en-US"/>
          </a:p>
        </p:txBody>
      </p:sp>
      <p:sp>
        <p:nvSpPr>
          <p:cNvPr id="22530" name="Rectangle 2"/>
          <p:cNvSpPr>
            <a:spLocks noGrp="1" noRot="1" noChangeArrowheads="1"/>
          </p:cNvSpPr>
          <p:nvPr>
            <p:ph type="title"/>
          </p:nvPr>
        </p:nvSpPr>
        <p:spPr>
          <a:xfrm>
            <a:off x="457200" y="533400"/>
            <a:ext cx="8229600" cy="1371600"/>
          </a:xfrm>
        </p:spPr>
        <p:txBody>
          <a:bodyPr/>
          <a:lstStyle/>
          <a:p>
            <a:r>
              <a:rPr lang="en-US" sz="4000">
                <a:solidFill>
                  <a:schemeClr val="hlink"/>
                </a:solidFill>
                <a:latin typeface="Arial" charset="0"/>
              </a:rPr>
              <a:t>Training Methodology &amp;</a:t>
            </a:r>
            <a:br>
              <a:rPr lang="en-US" sz="4000">
                <a:solidFill>
                  <a:schemeClr val="hlink"/>
                </a:solidFill>
                <a:latin typeface="Arial" charset="0"/>
              </a:rPr>
            </a:br>
            <a:r>
              <a:rPr lang="en-US" sz="4000">
                <a:solidFill>
                  <a:schemeClr val="hlink"/>
                </a:solidFill>
                <a:latin typeface="Arial" charset="0"/>
              </a:rPr>
              <a:t>Teaching Techniques</a:t>
            </a:r>
          </a:p>
        </p:txBody>
      </p:sp>
      <p:sp>
        <p:nvSpPr>
          <p:cNvPr id="22531" name="Rectangle 3"/>
          <p:cNvSpPr>
            <a:spLocks noGrp="1" noChangeArrowheads="1"/>
          </p:cNvSpPr>
          <p:nvPr>
            <p:ph type="body" idx="1"/>
          </p:nvPr>
        </p:nvSpPr>
        <p:spPr>
          <a:xfrm>
            <a:off x="457200" y="2286000"/>
            <a:ext cx="8229600" cy="5715000"/>
          </a:xfrm>
        </p:spPr>
        <p:txBody>
          <a:bodyPr/>
          <a:lstStyle/>
          <a:p>
            <a:r>
              <a:rPr lang="en-US" sz="2800" b="1">
                <a:effectLst/>
                <a:latin typeface="Arial" charset="0"/>
              </a:rPr>
              <a:t>While learning a person is shaped and led by the instructor and the material (standards).</a:t>
            </a:r>
          </a:p>
          <a:p>
            <a:pPr>
              <a:buFont typeface="Wingdings" pitchFamily="2" charset="2"/>
              <a:buNone/>
            </a:pPr>
            <a:endParaRPr lang="en-US" sz="2800" b="1">
              <a:effectLst/>
              <a:latin typeface="Arial" charset="0"/>
            </a:endParaRPr>
          </a:p>
          <a:p>
            <a:r>
              <a:rPr lang="en-US" sz="2800" b="1">
                <a:effectLst/>
                <a:latin typeface="Arial" charset="0"/>
              </a:rPr>
              <a:t>Learning is a process of discovery.  All learners learn best when “learning by doing” and when instructors utilize interactive procedures.</a:t>
            </a:r>
          </a:p>
          <a:p>
            <a:pPr>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B1C6E0B-0468-43F8-9B96-EEEF405BD630}" type="slidenum">
              <a:rPr lang="en-US"/>
              <a:pPr/>
              <a:t>100</a:t>
            </a:fld>
            <a:endParaRPr lang="en-US"/>
          </a:p>
        </p:txBody>
      </p:sp>
      <p:sp>
        <p:nvSpPr>
          <p:cNvPr id="99330" name="Rectangle 2"/>
          <p:cNvSpPr>
            <a:spLocks noGrp="1" noRot="1" noChangeArrowheads="1"/>
          </p:cNvSpPr>
          <p:nvPr>
            <p:ph type="title"/>
          </p:nvPr>
        </p:nvSpPr>
        <p:spPr>
          <a:xfrm>
            <a:off x="457200" y="0"/>
            <a:ext cx="8229600" cy="1371600"/>
          </a:xfrm>
        </p:spPr>
        <p:txBody>
          <a:bodyPr/>
          <a:lstStyle/>
          <a:p>
            <a:r>
              <a:rPr lang="en-US">
                <a:solidFill>
                  <a:schemeClr val="hlink"/>
                </a:solidFill>
                <a:latin typeface="Arial" charset="0"/>
              </a:rPr>
              <a:t>Standardized Evaluation Guidelines (SEG)</a:t>
            </a:r>
          </a:p>
        </p:txBody>
      </p:sp>
      <p:sp>
        <p:nvSpPr>
          <p:cNvPr id="99331" name="Rectangle 3"/>
          <p:cNvSpPr>
            <a:spLocks noGrp="1" noChangeArrowheads="1"/>
          </p:cNvSpPr>
          <p:nvPr>
            <p:ph type="body" idx="1"/>
          </p:nvPr>
        </p:nvSpPr>
        <p:spPr>
          <a:xfrm>
            <a:off x="0" y="1600200"/>
            <a:ext cx="9144000" cy="5029200"/>
          </a:xfrm>
        </p:spPr>
        <p:txBody>
          <a:bodyPr/>
          <a:lstStyle/>
          <a:p>
            <a:pPr>
              <a:lnSpc>
                <a:spcPct val="90000"/>
              </a:lnSpc>
              <a:spcBef>
                <a:spcPct val="0"/>
              </a:spcBef>
            </a:pPr>
            <a:r>
              <a:rPr lang="en-US" sz="2800" b="1">
                <a:effectLst/>
                <a:latin typeface="Arial" charset="0"/>
              </a:rPr>
              <a:t>Training Evaluations (con’t)</a:t>
            </a:r>
          </a:p>
          <a:p>
            <a:pPr>
              <a:lnSpc>
                <a:spcPct val="90000"/>
              </a:lnSpc>
              <a:spcBef>
                <a:spcPct val="0"/>
              </a:spcBef>
              <a:buFont typeface="Wingdings" pitchFamily="2" charset="2"/>
              <a:buNone/>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e.	Evaluations must be consistent, objective and 	administered in a manner that promotes 	good performance and progress</a:t>
            </a:r>
          </a:p>
          <a:p>
            <a:pPr>
              <a:lnSpc>
                <a:spcPct val="90000"/>
              </a:lnSpc>
              <a:spcBef>
                <a:spcPct val="0"/>
              </a:spcBef>
              <a:buFont typeface="Wingdings" pitchFamily="2" charset="2"/>
              <a:buNone/>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f.	The learning goals and performance objectives 	in the field training manual, the judgment used 	by  the recruit and the skills, knowledge, and 	competency demonstrated in performing the 	job-related duties serve as the basis for these 	evaluations</a:t>
            </a:r>
          </a:p>
        </p:txBody>
      </p:sp>
    </p:spTree>
  </p:cSld>
  <p:clrMapOvr>
    <a:masterClrMapping/>
  </p:clrMapOvr>
  <p:transition spd="slow" advClick="0"/>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42B5577-E8CA-45A9-8EDD-14815FD72D28}" type="slidenum">
              <a:rPr lang="en-US"/>
              <a:pPr/>
              <a:t>101</a:t>
            </a:fld>
            <a:endParaRPr lang="en-US"/>
          </a:p>
        </p:txBody>
      </p:sp>
      <p:sp>
        <p:nvSpPr>
          <p:cNvPr id="100354" name="Rectangle 2"/>
          <p:cNvSpPr>
            <a:spLocks noGrp="1" noRot="1" noChangeArrowheads="1"/>
          </p:cNvSpPr>
          <p:nvPr>
            <p:ph type="title"/>
          </p:nvPr>
        </p:nvSpPr>
        <p:spPr/>
        <p:txBody>
          <a:bodyPr/>
          <a:lstStyle/>
          <a:p>
            <a:r>
              <a:rPr lang="en-US">
                <a:solidFill>
                  <a:schemeClr val="hlink"/>
                </a:solidFill>
                <a:latin typeface="Arial" charset="0"/>
              </a:rPr>
              <a:t>Standardized Evaluation Guidelines (SEG)</a:t>
            </a:r>
          </a:p>
        </p:txBody>
      </p:sp>
      <p:sp>
        <p:nvSpPr>
          <p:cNvPr id="100355" name="Rectangle 3"/>
          <p:cNvSpPr>
            <a:spLocks noGrp="1" noChangeArrowheads="1"/>
          </p:cNvSpPr>
          <p:nvPr>
            <p:ph type="body" idx="1"/>
          </p:nvPr>
        </p:nvSpPr>
        <p:spPr>
          <a:xfrm>
            <a:off x="304800" y="1981200"/>
            <a:ext cx="8229600" cy="4525963"/>
          </a:xfrm>
        </p:spPr>
        <p:txBody>
          <a:bodyPr/>
          <a:lstStyle/>
          <a:p>
            <a:pPr marL="609600" indent="-609600">
              <a:lnSpc>
                <a:spcPct val="90000"/>
              </a:lnSpc>
            </a:pPr>
            <a:r>
              <a:rPr lang="en-US" sz="2800" b="1">
                <a:effectLst/>
                <a:latin typeface="Arial" charset="0"/>
              </a:rPr>
              <a:t>The Evaluation Process</a:t>
            </a:r>
          </a:p>
          <a:p>
            <a:pPr marL="609600" indent="-609600">
              <a:lnSpc>
                <a:spcPct val="90000"/>
              </a:lnSpc>
              <a:buFont typeface="Wingdings" pitchFamily="2" charset="2"/>
              <a:buNone/>
            </a:pPr>
            <a:r>
              <a:rPr lang="en-US" sz="2800" b="1">
                <a:effectLst/>
                <a:latin typeface="Arial" charset="0"/>
              </a:rPr>
              <a:t>	</a:t>
            </a:r>
          </a:p>
          <a:p>
            <a:pPr marL="609600" indent="-609600">
              <a:lnSpc>
                <a:spcPct val="90000"/>
              </a:lnSpc>
              <a:buFont typeface="Wingdings" pitchFamily="2" charset="2"/>
              <a:buNone/>
            </a:pPr>
            <a:r>
              <a:rPr lang="en-US" sz="2800" b="1">
                <a:effectLst/>
                <a:latin typeface="Arial" charset="0"/>
              </a:rPr>
              <a:t>	a.	  Each recruit should be evaluated in a 	  number of categories that, when taken 	  together, reflect the totality of the job  	  for which the recruit was hire</a:t>
            </a:r>
          </a:p>
          <a:p>
            <a:pPr marL="609600" indent="-609600">
              <a:lnSpc>
                <a:spcPct val="90000"/>
              </a:lnSpc>
              <a:buFont typeface="Wingdings" pitchFamily="2" charset="2"/>
              <a:buNone/>
            </a:pPr>
            <a:endParaRPr lang="en-US" sz="2800" b="1">
              <a:effectLst/>
              <a:latin typeface="Arial" charset="0"/>
            </a:endParaRPr>
          </a:p>
          <a:p>
            <a:pPr marL="609600" indent="-609600">
              <a:lnSpc>
                <a:spcPct val="90000"/>
              </a:lnSpc>
              <a:buFont typeface="Wingdings" pitchFamily="2" charset="2"/>
              <a:buNone/>
            </a:pPr>
            <a:r>
              <a:rPr lang="en-US" sz="2800" b="1">
                <a:effectLst/>
                <a:latin typeface="Arial" charset="0"/>
              </a:rPr>
              <a:t>	b.  Categories should be rooted in a “job 	  task analysis” if available by your 	   	  agency</a:t>
            </a:r>
          </a:p>
          <a:p>
            <a:pPr marL="609600" indent="-609600">
              <a:lnSpc>
                <a:spcPct val="90000"/>
              </a:lnSpc>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52C1E53-2AF4-4B3D-909D-40F626F57646}" type="slidenum">
              <a:rPr lang="en-US"/>
              <a:pPr/>
              <a:t>102</a:t>
            </a:fld>
            <a:endParaRPr lang="en-US"/>
          </a:p>
        </p:txBody>
      </p:sp>
      <p:sp>
        <p:nvSpPr>
          <p:cNvPr id="101378" name="Rectangle 2"/>
          <p:cNvSpPr>
            <a:spLocks noGrp="1" noRot="1" noChangeArrowheads="1"/>
          </p:cNvSpPr>
          <p:nvPr>
            <p:ph type="title"/>
          </p:nvPr>
        </p:nvSpPr>
        <p:spPr/>
        <p:txBody>
          <a:bodyPr/>
          <a:lstStyle/>
          <a:p>
            <a:r>
              <a:rPr lang="en-US">
                <a:solidFill>
                  <a:schemeClr val="hlink"/>
                </a:solidFill>
                <a:latin typeface="Arial" charset="0"/>
              </a:rPr>
              <a:t>Standardized Evaluation Guidelines (SEG)</a:t>
            </a:r>
          </a:p>
        </p:txBody>
      </p:sp>
      <p:sp>
        <p:nvSpPr>
          <p:cNvPr id="101379" name="Rectangle 3"/>
          <p:cNvSpPr>
            <a:spLocks noGrp="1" noChangeArrowheads="1"/>
          </p:cNvSpPr>
          <p:nvPr>
            <p:ph type="body" idx="1"/>
          </p:nvPr>
        </p:nvSpPr>
        <p:spPr>
          <a:xfrm>
            <a:off x="381000" y="1981200"/>
            <a:ext cx="8229600" cy="4525963"/>
          </a:xfrm>
        </p:spPr>
        <p:txBody>
          <a:bodyPr/>
          <a:lstStyle/>
          <a:p>
            <a:pPr>
              <a:lnSpc>
                <a:spcPct val="80000"/>
              </a:lnSpc>
            </a:pPr>
            <a:r>
              <a:rPr lang="en-US" sz="2800" b="1">
                <a:effectLst/>
                <a:latin typeface="Arial" charset="0"/>
              </a:rPr>
              <a:t>The Evaluation Process (con’t)</a:t>
            </a:r>
          </a:p>
          <a:p>
            <a:pPr>
              <a:lnSpc>
                <a:spcPct val="80000"/>
              </a:lnSpc>
              <a:buFont typeface="Wingdings" pitchFamily="2" charset="2"/>
              <a:buNone/>
            </a:pPr>
            <a:r>
              <a:rPr lang="en-US" sz="2800" b="1">
                <a:effectLst/>
                <a:latin typeface="Arial" charset="0"/>
              </a:rPr>
              <a:t>	</a:t>
            </a:r>
          </a:p>
          <a:p>
            <a:pPr>
              <a:lnSpc>
                <a:spcPct val="80000"/>
              </a:lnSpc>
              <a:buFont typeface="Wingdings" pitchFamily="2" charset="2"/>
              <a:buNone/>
            </a:pPr>
            <a:r>
              <a:rPr lang="en-US" sz="2800" b="1">
                <a:effectLst/>
                <a:latin typeface="Arial" charset="0"/>
              </a:rPr>
              <a:t>	c.	If not, the agency should utilize the job 	task analysis information collected by the 	state or utilize categories developed by a 	similar type of agency </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d.	The evaluation procedure should be 	based on the behavioral anchor approach 	that uses “behavior anchored ratings”</a:t>
            </a:r>
          </a:p>
          <a:p>
            <a:pPr>
              <a:lnSpc>
                <a:spcPct val="80000"/>
              </a:lnSpc>
              <a:buFont typeface="Wingdings" pitchFamily="2" charset="2"/>
              <a:buNone/>
            </a:pPr>
            <a:endParaRPr lang="en-US" sz="24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6B7EC72-0AD4-4FCE-8242-6BDF9EEFF2DE}" type="slidenum">
              <a:rPr lang="en-US"/>
              <a:pPr/>
              <a:t>103</a:t>
            </a:fld>
            <a:endParaRPr lang="en-US"/>
          </a:p>
        </p:txBody>
      </p:sp>
      <p:sp>
        <p:nvSpPr>
          <p:cNvPr id="102402" name="Rectangle 2"/>
          <p:cNvSpPr>
            <a:spLocks noGrp="1" noRot="1" noChangeArrowheads="1"/>
          </p:cNvSpPr>
          <p:nvPr>
            <p:ph type="title"/>
          </p:nvPr>
        </p:nvSpPr>
        <p:spPr/>
        <p:txBody>
          <a:bodyPr/>
          <a:lstStyle/>
          <a:p>
            <a:r>
              <a:rPr lang="en-US">
                <a:solidFill>
                  <a:schemeClr val="hlink"/>
                </a:solidFill>
                <a:latin typeface="Arial" charset="0"/>
              </a:rPr>
              <a:t>Standardized Evaluation Guidelines (SEG)</a:t>
            </a:r>
          </a:p>
        </p:txBody>
      </p:sp>
      <p:sp>
        <p:nvSpPr>
          <p:cNvPr id="102403" name="Rectangle 3"/>
          <p:cNvSpPr>
            <a:spLocks noGrp="1" noChangeArrowheads="1"/>
          </p:cNvSpPr>
          <p:nvPr>
            <p:ph type="body" idx="1"/>
          </p:nvPr>
        </p:nvSpPr>
        <p:spPr/>
        <p:txBody>
          <a:bodyPr/>
          <a:lstStyle/>
          <a:p>
            <a:r>
              <a:rPr lang="en-US" sz="2800" b="1">
                <a:effectLst/>
                <a:latin typeface="Arial" charset="0"/>
              </a:rPr>
              <a:t>SEG should be established to ensure each FTO’s rating of a recruit will be equal and standard throughout the program</a:t>
            </a:r>
          </a:p>
          <a:p>
            <a:pPr>
              <a:buFont typeface="Wingdings" pitchFamily="2" charset="2"/>
              <a:buNone/>
            </a:pPr>
            <a:endParaRPr lang="en-US" sz="2800" b="1">
              <a:effectLst/>
              <a:latin typeface="Arial" charset="0"/>
            </a:endParaRPr>
          </a:p>
          <a:p>
            <a:r>
              <a:rPr lang="en-US" sz="2800" b="1">
                <a:effectLst/>
                <a:latin typeface="Arial" charset="0"/>
              </a:rPr>
              <a:t>SEG must be applied equally to all recruits, regardless of their experience, time in the program or other incidental factors </a:t>
            </a:r>
          </a:p>
          <a:p>
            <a:pPr>
              <a:buFont typeface="Wingdings" pitchFamily="2" charset="2"/>
              <a:buNone/>
            </a:pPr>
            <a:endParaRPr lang="en-US" sz="2800" b="1">
              <a:effectLst/>
              <a:latin typeface="Arial" charset="0"/>
            </a:endParaRPr>
          </a:p>
          <a:p>
            <a:r>
              <a:rPr lang="en-US" sz="2800" b="1">
                <a:effectLst/>
                <a:latin typeface="Arial" charset="0"/>
              </a:rPr>
              <a:t>SEG should be provided for every category listed on evaluation form</a:t>
            </a:r>
          </a:p>
          <a:p>
            <a:pPr>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0E2283C-D057-406B-954C-D724E3FB631D}" type="slidenum">
              <a:rPr lang="en-US"/>
              <a:pPr/>
              <a:t>104</a:t>
            </a:fld>
            <a:endParaRPr lang="en-US"/>
          </a:p>
        </p:txBody>
      </p:sp>
      <p:sp>
        <p:nvSpPr>
          <p:cNvPr id="103426" name="Rectangle 2"/>
          <p:cNvSpPr>
            <a:spLocks noGrp="1" noRot="1" noChangeArrowheads="1"/>
          </p:cNvSpPr>
          <p:nvPr>
            <p:ph type="title"/>
          </p:nvPr>
        </p:nvSpPr>
        <p:spPr>
          <a:xfrm>
            <a:off x="457200" y="0"/>
            <a:ext cx="8229600" cy="1295400"/>
          </a:xfrm>
        </p:spPr>
        <p:txBody>
          <a:bodyPr/>
          <a:lstStyle/>
          <a:p>
            <a:r>
              <a:rPr lang="en-US">
                <a:solidFill>
                  <a:schemeClr val="hlink"/>
                </a:solidFill>
                <a:latin typeface="Arial" charset="0"/>
              </a:rPr>
              <a:t>Standardized Evaluation Guidelines (SEG)</a:t>
            </a:r>
          </a:p>
        </p:txBody>
      </p:sp>
      <p:sp>
        <p:nvSpPr>
          <p:cNvPr id="103427" name="Rectangle 3"/>
          <p:cNvSpPr>
            <a:spLocks noGrp="1" noChangeArrowheads="1"/>
          </p:cNvSpPr>
          <p:nvPr>
            <p:ph type="body" idx="1"/>
          </p:nvPr>
        </p:nvSpPr>
        <p:spPr>
          <a:xfrm>
            <a:off x="304800" y="1371600"/>
            <a:ext cx="8839200" cy="5181600"/>
          </a:xfrm>
        </p:spPr>
        <p:txBody>
          <a:bodyPr/>
          <a:lstStyle/>
          <a:p>
            <a:pPr>
              <a:lnSpc>
                <a:spcPct val="80000"/>
              </a:lnSpc>
              <a:spcBef>
                <a:spcPct val="0"/>
              </a:spcBef>
            </a:pPr>
            <a:r>
              <a:rPr lang="en-US" sz="2800" b="1">
                <a:effectLst/>
                <a:latin typeface="Arial" charset="0"/>
              </a:rPr>
              <a:t>Standardized</a:t>
            </a:r>
          </a:p>
          <a:p>
            <a:pPr>
              <a:lnSpc>
                <a:spcPct val="80000"/>
              </a:lnSpc>
              <a:spcBef>
                <a:spcPct val="0"/>
              </a:spcBef>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a. 	Law enforcement has within it a wide variety  	of techniques and procedures mandating 	standardization of performance appraisals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b.  Reasons for using valid and reliable guide-	lines are to:</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1.  Ensures fair and consistent evaluation of 	     the recruit,</a:t>
            </a:r>
          </a:p>
          <a:p>
            <a:pPr>
              <a:lnSpc>
                <a:spcPct val="80000"/>
              </a:lnSpc>
              <a:spcBef>
                <a:spcPct val="0"/>
              </a:spcBef>
              <a:buFont typeface="Wingdings" pitchFamily="2" charset="2"/>
              <a:buNone/>
            </a:pPr>
            <a:r>
              <a:rPr lang="en-US" sz="2800" b="1">
                <a:effectLst/>
                <a:latin typeface="Arial" charset="0"/>
              </a:rPr>
              <a:t>		2.  Ensures the recruit is aware of 			     expectations and</a:t>
            </a:r>
          </a:p>
          <a:p>
            <a:pPr>
              <a:lnSpc>
                <a:spcPct val="80000"/>
              </a:lnSpc>
              <a:spcBef>
                <a:spcPct val="0"/>
              </a:spcBef>
              <a:buFont typeface="Wingdings" pitchFamily="2" charset="2"/>
              <a:buNone/>
            </a:pPr>
            <a:r>
              <a:rPr lang="en-US" sz="2800" b="1">
                <a:effectLst/>
                <a:latin typeface="Arial" charset="0"/>
              </a:rPr>
              <a:t>		3.  Assures credibility of the evaluation 	  	     process</a:t>
            </a:r>
            <a:endParaRPr lang="en-US" sz="1600" b="1">
              <a:effectLst/>
              <a:latin typeface="Arial" charset="0"/>
            </a:endParaRPr>
          </a:p>
          <a:p>
            <a:pPr>
              <a:lnSpc>
                <a:spcPct val="80000"/>
              </a:lnSpc>
              <a:buFont typeface="Wingdings" pitchFamily="2" charset="2"/>
              <a:buNone/>
            </a:pPr>
            <a:r>
              <a:rPr lang="en-US" sz="800"/>
              <a:t>	</a:t>
            </a:r>
          </a:p>
        </p:txBody>
      </p:sp>
    </p:spTree>
  </p:cSld>
  <p:clrMapOvr>
    <a:masterClrMapping/>
  </p:clrMapOvr>
  <p:transition spd="slow" advClick="0"/>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6A0B2D8-8882-4E93-AF35-8CE170E63859}" type="slidenum">
              <a:rPr lang="en-US"/>
              <a:pPr/>
              <a:t>105</a:t>
            </a:fld>
            <a:endParaRPr lang="en-US"/>
          </a:p>
        </p:txBody>
      </p:sp>
      <p:sp>
        <p:nvSpPr>
          <p:cNvPr id="104450" name="Rectangle 2"/>
          <p:cNvSpPr>
            <a:spLocks noGrp="1" noRot="1" noChangeArrowheads="1"/>
          </p:cNvSpPr>
          <p:nvPr>
            <p:ph type="title"/>
          </p:nvPr>
        </p:nvSpPr>
        <p:spPr>
          <a:xfrm>
            <a:off x="533400" y="0"/>
            <a:ext cx="8229600" cy="1371600"/>
          </a:xfrm>
        </p:spPr>
        <p:txBody>
          <a:bodyPr/>
          <a:lstStyle/>
          <a:p>
            <a:r>
              <a:rPr lang="en-US">
                <a:solidFill>
                  <a:schemeClr val="hlink"/>
                </a:solidFill>
                <a:latin typeface="Arial" charset="0"/>
              </a:rPr>
              <a:t>Standardized Evaluation Guidelines (SEG)</a:t>
            </a:r>
          </a:p>
        </p:txBody>
      </p:sp>
      <p:sp>
        <p:nvSpPr>
          <p:cNvPr id="104451" name="Rectangle 3"/>
          <p:cNvSpPr>
            <a:spLocks noGrp="1" noChangeArrowheads="1"/>
          </p:cNvSpPr>
          <p:nvPr>
            <p:ph type="body" idx="1"/>
          </p:nvPr>
        </p:nvSpPr>
        <p:spPr>
          <a:xfrm>
            <a:off x="457200" y="1447800"/>
            <a:ext cx="8229600" cy="4876800"/>
          </a:xfrm>
        </p:spPr>
        <p:txBody>
          <a:bodyPr/>
          <a:lstStyle/>
          <a:p>
            <a:pPr>
              <a:lnSpc>
                <a:spcPct val="80000"/>
              </a:lnSpc>
              <a:spcBef>
                <a:spcPct val="0"/>
              </a:spcBef>
            </a:pPr>
            <a:r>
              <a:rPr lang="en-US" sz="2800" b="1">
                <a:effectLst/>
                <a:latin typeface="Arial" charset="0"/>
              </a:rPr>
              <a:t>Standardized (con’t)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c.	SEGs establish acceptable and 	unacceptable levels of performance 	according to agency requirements for 	each training category</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d.	An evaluation without standardization is 	not possible</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e.	There is a need to articulate and 	document 	reference points in order to 	promote standardization of the evaluation 	process within each agency</a:t>
            </a:r>
          </a:p>
        </p:txBody>
      </p:sp>
    </p:spTree>
  </p:cSld>
  <p:clrMapOvr>
    <a:masterClrMapping/>
  </p:clrMapOvr>
  <p:transition spd="slow" advClick="0"/>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796EEDB-A8B1-46BD-93B4-924D8D418F16}" type="slidenum">
              <a:rPr lang="en-US"/>
              <a:pPr/>
              <a:t>106</a:t>
            </a:fld>
            <a:endParaRPr lang="en-US"/>
          </a:p>
        </p:txBody>
      </p:sp>
      <p:sp>
        <p:nvSpPr>
          <p:cNvPr id="131074" name="Rectangle 2"/>
          <p:cNvSpPr>
            <a:spLocks noGrp="1" noRot="1" noChangeArrowheads="1"/>
          </p:cNvSpPr>
          <p:nvPr>
            <p:ph type="title"/>
          </p:nvPr>
        </p:nvSpPr>
        <p:spPr>
          <a:xfrm>
            <a:off x="381000" y="228600"/>
            <a:ext cx="8229600" cy="1371600"/>
          </a:xfrm>
        </p:spPr>
        <p:txBody>
          <a:bodyPr/>
          <a:lstStyle/>
          <a:p>
            <a:r>
              <a:rPr lang="en-US">
                <a:solidFill>
                  <a:schemeClr val="hlink"/>
                </a:solidFill>
                <a:latin typeface="Arial" charset="0"/>
              </a:rPr>
              <a:t>Standardized Evaluation Guidelines (SEG)</a:t>
            </a:r>
          </a:p>
        </p:txBody>
      </p:sp>
      <p:sp>
        <p:nvSpPr>
          <p:cNvPr id="131075" name="Rectangle 3"/>
          <p:cNvSpPr>
            <a:spLocks noGrp="1" noChangeArrowheads="1"/>
          </p:cNvSpPr>
          <p:nvPr>
            <p:ph type="body" idx="1"/>
          </p:nvPr>
        </p:nvSpPr>
        <p:spPr>
          <a:xfrm>
            <a:off x="228600" y="1752600"/>
            <a:ext cx="8686800" cy="5105400"/>
          </a:xfrm>
        </p:spPr>
        <p:txBody>
          <a:bodyPr/>
          <a:lstStyle/>
          <a:p>
            <a:pPr>
              <a:lnSpc>
                <a:spcPct val="90000"/>
              </a:lnSpc>
              <a:spcBef>
                <a:spcPct val="0"/>
              </a:spcBef>
            </a:pPr>
            <a:r>
              <a:rPr lang="en-US" sz="2800" b="1">
                <a:effectLst/>
                <a:latin typeface="Arial" charset="0"/>
              </a:rPr>
              <a:t>Standardized (con’t)</a:t>
            </a:r>
          </a:p>
          <a:p>
            <a:pPr>
              <a:lnSpc>
                <a:spcPct val="90000"/>
              </a:lnSpc>
              <a:spcBef>
                <a:spcPct val="0"/>
              </a:spcBef>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f.  Reference points need to be properly</a:t>
            </a:r>
          </a:p>
          <a:p>
            <a:pPr>
              <a:lnSpc>
                <a:spcPct val="90000"/>
              </a:lnSpc>
              <a:spcBef>
                <a:spcPct val="0"/>
              </a:spcBef>
              <a:buFont typeface="Wingdings" pitchFamily="2" charset="2"/>
              <a:buNone/>
            </a:pPr>
            <a:r>
              <a:rPr lang="en-US" sz="2800" b="1">
                <a:effectLst/>
                <a:latin typeface="Arial" charset="0"/>
              </a:rPr>
              <a:t>        articulated to explain the rationale</a:t>
            </a:r>
          </a:p>
          <a:p>
            <a:pPr>
              <a:lnSpc>
                <a:spcPct val="90000"/>
              </a:lnSpc>
              <a:spcBef>
                <a:spcPct val="0"/>
              </a:spcBef>
              <a:buFont typeface="Wingdings" pitchFamily="2" charset="2"/>
              <a:buNone/>
            </a:pPr>
            <a:r>
              <a:rPr lang="en-US" sz="2800" b="1">
                <a:effectLst/>
                <a:latin typeface="Arial" charset="0"/>
              </a:rPr>
              <a:t>        supporting a numerical score, such as "1</a:t>
            </a:r>
            <a:r>
              <a:rPr lang="en-US" sz="2800" b="1">
                <a:effectLst/>
                <a:latin typeface="Arial" charset="0"/>
                <a:cs typeface="Arial" charset="0"/>
              </a:rPr>
              <a:t>“</a:t>
            </a:r>
          </a:p>
          <a:p>
            <a:pPr>
              <a:lnSpc>
                <a:spcPct val="90000"/>
              </a:lnSpc>
              <a:spcBef>
                <a:spcPct val="0"/>
              </a:spcBef>
              <a:buFont typeface="Wingdings" pitchFamily="2" charset="2"/>
              <a:buNone/>
            </a:pPr>
            <a:r>
              <a:rPr lang="en-US" sz="2800" b="1">
                <a:effectLst/>
                <a:latin typeface="Arial" charset="0"/>
              </a:rPr>
              <a:t>        (unacceptable), "3" (acceptable), "5</a:t>
            </a:r>
            <a:r>
              <a:rPr lang="en-US" sz="2800" b="1">
                <a:effectLst/>
                <a:latin typeface="Arial" charset="0"/>
                <a:cs typeface="Arial" charset="0"/>
              </a:rPr>
              <a:t>"</a:t>
            </a:r>
          </a:p>
          <a:p>
            <a:pPr>
              <a:lnSpc>
                <a:spcPct val="90000"/>
              </a:lnSpc>
              <a:spcBef>
                <a:spcPct val="0"/>
              </a:spcBef>
              <a:buFont typeface="Wingdings" pitchFamily="2" charset="2"/>
              <a:buNone/>
            </a:pPr>
            <a:r>
              <a:rPr lang="en-US" sz="2800" b="1">
                <a:effectLst/>
                <a:latin typeface="Arial" charset="0"/>
              </a:rPr>
              <a:t>        (superior), "NO" (not observed) or "NRT</a:t>
            </a:r>
            <a:r>
              <a:rPr lang="en-US" sz="2800" b="1">
                <a:effectLst/>
                <a:latin typeface="Arial" charset="0"/>
                <a:cs typeface="Arial" charset="0"/>
              </a:rPr>
              <a:t>"</a:t>
            </a:r>
            <a:r>
              <a:rPr lang="en-US" sz="2800" b="1">
                <a:effectLst/>
                <a:latin typeface="Arial" charset="0"/>
              </a:rPr>
              <a:t> (not</a:t>
            </a:r>
          </a:p>
          <a:p>
            <a:pPr>
              <a:lnSpc>
                <a:spcPct val="90000"/>
              </a:lnSpc>
              <a:spcBef>
                <a:spcPct val="0"/>
              </a:spcBef>
              <a:buFont typeface="Wingdings" pitchFamily="2" charset="2"/>
              <a:buNone/>
            </a:pPr>
            <a:r>
              <a:rPr lang="en-US" sz="2800" b="1">
                <a:effectLst/>
                <a:latin typeface="Arial" charset="0"/>
              </a:rPr>
              <a:t>        responding to training)</a:t>
            </a:r>
          </a:p>
          <a:p>
            <a:pPr>
              <a:lnSpc>
                <a:spcPct val="90000"/>
              </a:lnSpc>
              <a:spcBef>
                <a:spcPct val="0"/>
              </a:spcBef>
              <a:buFont typeface="Wingdings" pitchFamily="2" charset="2"/>
              <a:buNone/>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g. SEGs, and the explanations for acceptable,</a:t>
            </a:r>
          </a:p>
          <a:p>
            <a:pPr>
              <a:lnSpc>
                <a:spcPct val="90000"/>
              </a:lnSpc>
              <a:spcBef>
                <a:spcPct val="0"/>
              </a:spcBef>
              <a:buFont typeface="Wingdings" pitchFamily="2" charset="2"/>
              <a:buNone/>
            </a:pPr>
            <a:r>
              <a:rPr lang="en-US" sz="2800" b="1">
                <a:effectLst/>
                <a:latin typeface="Arial" charset="0"/>
              </a:rPr>
              <a:t>	    acceptable and superior, reflect the opera-</a:t>
            </a:r>
          </a:p>
          <a:p>
            <a:pPr>
              <a:lnSpc>
                <a:spcPct val="90000"/>
              </a:lnSpc>
              <a:spcBef>
                <a:spcPct val="0"/>
              </a:spcBef>
              <a:buFont typeface="Wingdings" pitchFamily="2" charset="2"/>
              <a:buNone/>
            </a:pPr>
            <a:r>
              <a:rPr lang="en-US" sz="2800" b="1">
                <a:effectLst/>
                <a:latin typeface="Arial" charset="0"/>
              </a:rPr>
              <a:t>	     tional standards for the agency</a:t>
            </a:r>
            <a:r>
              <a:rPr lang="en-US" sz="2800"/>
              <a:t> </a:t>
            </a:r>
          </a:p>
        </p:txBody>
      </p:sp>
    </p:spTree>
  </p:cSld>
  <p:clrMapOvr>
    <a:masterClrMapping/>
  </p:clrMapOvr>
  <p:transition spd="slow" advClick="0"/>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D01F78A-9C1E-4D97-86E4-44D08C8B0321}" type="slidenum">
              <a:rPr lang="en-US"/>
              <a:pPr/>
              <a:t>107</a:t>
            </a:fld>
            <a:endParaRPr lang="en-US"/>
          </a:p>
        </p:txBody>
      </p:sp>
      <p:sp>
        <p:nvSpPr>
          <p:cNvPr id="132098" name="Rectangle 2"/>
          <p:cNvSpPr>
            <a:spLocks noGrp="1" noRot="1" noChangeArrowheads="1"/>
          </p:cNvSpPr>
          <p:nvPr>
            <p:ph type="title"/>
          </p:nvPr>
        </p:nvSpPr>
        <p:spPr>
          <a:xfrm>
            <a:off x="381000" y="0"/>
            <a:ext cx="8229600" cy="1371600"/>
          </a:xfrm>
        </p:spPr>
        <p:txBody>
          <a:bodyPr/>
          <a:lstStyle/>
          <a:p>
            <a:r>
              <a:rPr lang="en-US">
                <a:solidFill>
                  <a:schemeClr val="hlink"/>
                </a:solidFill>
                <a:latin typeface="Arial" charset="0"/>
              </a:rPr>
              <a:t>Standardized Evaluation Guidelines (SEG)</a:t>
            </a:r>
          </a:p>
        </p:txBody>
      </p:sp>
      <p:sp>
        <p:nvSpPr>
          <p:cNvPr id="132099" name="Rectangle 3"/>
          <p:cNvSpPr>
            <a:spLocks noGrp="1" noChangeArrowheads="1"/>
          </p:cNvSpPr>
          <p:nvPr>
            <p:ph type="body" idx="1"/>
          </p:nvPr>
        </p:nvSpPr>
        <p:spPr>
          <a:xfrm>
            <a:off x="381000" y="1752600"/>
            <a:ext cx="8305800" cy="5105400"/>
          </a:xfrm>
        </p:spPr>
        <p:txBody>
          <a:bodyPr/>
          <a:lstStyle/>
          <a:p>
            <a:pPr>
              <a:lnSpc>
                <a:spcPct val="80000"/>
              </a:lnSpc>
              <a:spcBef>
                <a:spcPct val="0"/>
              </a:spcBef>
            </a:pPr>
            <a:r>
              <a:rPr lang="en-US" sz="2800" b="1">
                <a:effectLst/>
                <a:latin typeface="Arial" charset="0"/>
              </a:rPr>
              <a:t>Standardized</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a:t>
            </a:r>
            <a:r>
              <a:rPr lang="en-US" sz="2800">
                <a:latin typeface="Arial" charset="0"/>
              </a:rPr>
              <a:t> </a:t>
            </a:r>
            <a:r>
              <a:rPr lang="en-US" sz="2800" b="1">
                <a:effectLst/>
                <a:latin typeface="Arial" charset="0"/>
              </a:rPr>
              <a:t>h.  SEGs must be chosen to accurately 	reflect the levels of knowledge and skill in  	the agency</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i.  The categories listed on the DOR may also 	be modified to reflect the "job" (an agency 	requires that each officer be trained as an 	EMT should include that category).  The 	categories selected for rating should:</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1.  Cover the totality of what an employee 	      is required to do and</a:t>
            </a:r>
          </a:p>
          <a:p>
            <a:pPr>
              <a:lnSpc>
                <a:spcPct val="80000"/>
              </a:lnSpc>
              <a:buFont typeface="Wingdings" pitchFamily="2" charset="2"/>
              <a:buNone/>
            </a:pPr>
            <a:r>
              <a:rPr lang="en-US" sz="2800" b="1">
                <a:effectLst/>
                <a:latin typeface="Arial" charset="0"/>
              </a:rPr>
              <a:t>		</a:t>
            </a:r>
          </a:p>
          <a:p>
            <a:pPr>
              <a:lnSpc>
                <a:spcPct val="90000"/>
              </a:lnSpc>
              <a:spcBef>
                <a:spcPct val="0"/>
              </a:spcBef>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0EFB691-E25F-4E5E-A75B-D0E87CE69BAB}" type="slidenum">
              <a:rPr lang="en-US"/>
              <a:pPr/>
              <a:t>108</a:t>
            </a:fld>
            <a:endParaRPr lang="en-US"/>
          </a:p>
        </p:txBody>
      </p:sp>
      <p:sp>
        <p:nvSpPr>
          <p:cNvPr id="133122" name="Rectangle 2"/>
          <p:cNvSpPr>
            <a:spLocks noGrp="1" noRot="1" noChangeArrowheads="1"/>
          </p:cNvSpPr>
          <p:nvPr>
            <p:ph type="title"/>
          </p:nvPr>
        </p:nvSpPr>
        <p:spPr>
          <a:xfrm>
            <a:off x="381000" y="0"/>
            <a:ext cx="8229600" cy="1371600"/>
          </a:xfrm>
        </p:spPr>
        <p:txBody>
          <a:bodyPr/>
          <a:lstStyle/>
          <a:p>
            <a:r>
              <a:rPr lang="en-US">
                <a:solidFill>
                  <a:schemeClr val="hlink"/>
                </a:solidFill>
                <a:latin typeface="Arial" charset="0"/>
              </a:rPr>
              <a:t>Standardized Evaluation Guidelines (SEG)</a:t>
            </a:r>
          </a:p>
        </p:txBody>
      </p:sp>
      <p:sp>
        <p:nvSpPr>
          <p:cNvPr id="133123" name="Rectangle 3"/>
          <p:cNvSpPr>
            <a:spLocks noGrp="1" noChangeArrowheads="1"/>
          </p:cNvSpPr>
          <p:nvPr>
            <p:ph type="body" idx="1"/>
          </p:nvPr>
        </p:nvSpPr>
        <p:spPr>
          <a:xfrm>
            <a:off x="228600" y="1752600"/>
            <a:ext cx="8686800" cy="4419600"/>
          </a:xfrm>
        </p:spPr>
        <p:txBody>
          <a:bodyPr/>
          <a:lstStyle/>
          <a:p>
            <a:pPr>
              <a:lnSpc>
                <a:spcPct val="80000"/>
              </a:lnSpc>
              <a:spcBef>
                <a:spcPct val="0"/>
              </a:spcBef>
            </a:pPr>
            <a:r>
              <a:rPr lang="en-US" sz="2800" b="1">
                <a:effectLst/>
                <a:latin typeface="Arial" charset="0"/>
              </a:rPr>
              <a:t>Standardized (con’t)</a:t>
            </a:r>
          </a:p>
          <a:p>
            <a:pPr>
              <a:lnSpc>
                <a:spcPct val="80000"/>
              </a:lnSpc>
              <a:spcBef>
                <a:spcPct val="0"/>
              </a:spcBef>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2.  Be anchored in behaviorally descriptive</a:t>
            </a:r>
          </a:p>
          <a:p>
            <a:pPr>
              <a:lnSpc>
                <a:spcPct val="80000"/>
              </a:lnSpc>
              <a:spcBef>
                <a:spcPct val="0"/>
              </a:spcBef>
              <a:buFont typeface="Wingdings" pitchFamily="2" charset="2"/>
              <a:buNone/>
            </a:pPr>
            <a:r>
              <a:rPr lang="en-US" sz="2800" b="1">
                <a:effectLst/>
                <a:latin typeface="Arial" charset="0"/>
              </a:rPr>
              <a:t>               terms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a:t>
            </a:r>
            <a:r>
              <a:rPr lang="en-US" sz="2800">
                <a:latin typeface="Arial" charset="0"/>
              </a:rPr>
              <a:t> </a:t>
            </a:r>
            <a:r>
              <a:rPr lang="en-US" sz="2800" b="1">
                <a:effectLst/>
                <a:latin typeface="Arial" charset="0"/>
              </a:rPr>
              <a:t>j.  The language in the SEGs cannot include   	everything that would represent the various 	levels of performance.</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k.  The descriptors are designed to serve as 	examples to direct the FTO’s thinking in a 	certain direction.</a:t>
            </a:r>
            <a:r>
              <a:rPr lang="en-US" sz="2800">
                <a:latin typeface="Arial" charset="0"/>
              </a:rPr>
              <a:t> </a:t>
            </a:r>
          </a:p>
        </p:txBody>
      </p:sp>
    </p:spTree>
  </p:cSld>
  <p:clrMapOvr>
    <a:masterClrMapping/>
  </p:clrMapOvr>
  <p:transition spd="slow" advClick="0"/>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82D2DCB-1D82-4011-A532-B3373F50F34D}" type="slidenum">
              <a:rPr lang="en-US"/>
              <a:pPr/>
              <a:t>109</a:t>
            </a:fld>
            <a:endParaRPr lang="en-US"/>
          </a:p>
        </p:txBody>
      </p:sp>
      <p:sp>
        <p:nvSpPr>
          <p:cNvPr id="134146" name="Rectangle 2"/>
          <p:cNvSpPr>
            <a:spLocks noGrp="1" noRot="1" noChangeArrowheads="1"/>
          </p:cNvSpPr>
          <p:nvPr>
            <p:ph type="title"/>
          </p:nvPr>
        </p:nvSpPr>
        <p:spPr>
          <a:xfrm>
            <a:off x="381000" y="0"/>
            <a:ext cx="8229600" cy="1371600"/>
          </a:xfrm>
        </p:spPr>
        <p:txBody>
          <a:bodyPr/>
          <a:lstStyle/>
          <a:p>
            <a:r>
              <a:rPr lang="en-US">
                <a:solidFill>
                  <a:schemeClr val="hlink"/>
                </a:solidFill>
                <a:latin typeface="Arial" charset="0"/>
              </a:rPr>
              <a:t>Standardized Evaluation Guidelines (SEG)</a:t>
            </a:r>
          </a:p>
        </p:txBody>
      </p:sp>
      <p:sp>
        <p:nvSpPr>
          <p:cNvPr id="134147" name="Rectangle 3"/>
          <p:cNvSpPr>
            <a:spLocks noGrp="1" noChangeArrowheads="1"/>
          </p:cNvSpPr>
          <p:nvPr>
            <p:ph type="body" idx="1"/>
          </p:nvPr>
        </p:nvSpPr>
        <p:spPr>
          <a:xfrm>
            <a:off x="228600" y="1752600"/>
            <a:ext cx="8686800" cy="5105400"/>
          </a:xfrm>
        </p:spPr>
        <p:txBody>
          <a:bodyPr/>
          <a:lstStyle/>
          <a:p>
            <a:pPr>
              <a:lnSpc>
                <a:spcPct val="90000"/>
              </a:lnSpc>
              <a:spcBef>
                <a:spcPct val="0"/>
              </a:spcBef>
            </a:pPr>
            <a:r>
              <a:rPr lang="en-US" sz="2800" b="1">
                <a:effectLst/>
                <a:latin typeface="Arial" charset="0"/>
              </a:rPr>
              <a:t>Standardized (con’t)</a:t>
            </a:r>
          </a:p>
          <a:p>
            <a:pPr>
              <a:lnSpc>
                <a:spcPct val="90000"/>
              </a:lnSpc>
              <a:spcBef>
                <a:spcPct val="0"/>
              </a:spcBef>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a:t>
            </a:r>
            <a:r>
              <a:rPr lang="en-US" sz="2800" b="1">
                <a:latin typeface="Arial" charset="0"/>
              </a:rPr>
              <a:t> </a:t>
            </a:r>
            <a:r>
              <a:rPr lang="en-US" sz="2800" b="1">
                <a:effectLst/>
                <a:latin typeface="Arial" charset="0"/>
              </a:rPr>
              <a:t>l.   If every conceivable aspect of behavior in 	each category were included it would be 	unlikely that the FTO could become 	conversant with all the language due to the 	sheer volume of information</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m.  It is of paramount importance that each FTO 	uses a Standardized Evaluation Manual line 	in the evaluation process</a:t>
            </a:r>
          </a:p>
          <a:p>
            <a:pPr>
              <a:lnSpc>
                <a:spcPct val="90000"/>
              </a:lnSpc>
              <a:spcBef>
                <a:spcPct val="0"/>
              </a:spcBef>
              <a:buFont typeface="Wingdings" pitchFamily="2" charset="2"/>
              <a:buNone/>
            </a:pPr>
            <a:r>
              <a:rPr lang="en-US" sz="2800" b="1">
                <a:effectLst/>
                <a:latin typeface="Arial" charset="0"/>
              </a:rPr>
              <a:t>	</a:t>
            </a:r>
          </a:p>
        </p:txBody>
      </p:sp>
    </p:spTree>
  </p:cSld>
  <p:clrMapOvr>
    <a:masterClrMapping/>
  </p:clrMapOvr>
  <p:transition spd="slow"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71ED6C2-E89A-456A-BE31-270D66EFC7E3}" type="slidenum">
              <a:rPr lang="en-US"/>
              <a:pPr/>
              <a:t>11</a:t>
            </a:fld>
            <a:endParaRPr lang="en-US"/>
          </a:p>
        </p:txBody>
      </p:sp>
      <p:sp>
        <p:nvSpPr>
          <p:cNvPr id="107522" name="Rectangle 2"/>
          <p:cNvSpPr>
            <a:spLocks noGrp="1" noRot="1" noChangeArrowheads="1"/>
          </p:cNvSpPr>
          <p:nvPr>
            <p:ph type="title"/>
          </p:nvPr>
        </p:nvSpPr>
        <p:spPr>
          <a:xfrm>
            <a:off x="457200" y="228600"/>
            <a:ext cx="8229600" cy="1371600"/>
          </a:xfrm>
        </p:spPr>
        <p:txBody>
          <a:bodyPr/>
          <a:lstStyle/>
          <a:p>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p>
        </p:txBody>
      </p:sp>
      <p:sp>
        <p:nvSpPr>
          <p:cNvPr id="107523" name="Rectangle 3"/>
          <p:cNvSpPr>
            <a:spLocks noGrp="1" noChangeArrowheads="1"/>
          </p:cNvSpPr>
          <p:nvPr>
            <p:ph type="body" idx="1"/>
          </p:nvPr>
        </p:nvSpPr>
        <p:spPr>
          <a:xfrm>
            <a:off x="457200" y="1905000"/>
            <a:ext cx="8229600" cy="5715000"/>
          </a:xfrm>
        </p:spPr>
        <p:txBody>
          <a:bodyPr/>
          <a:lstStyle/>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Learning is most effective when organized around life problems, when the experience of the learner is taken into account and when the normal stages of human development are considered in the design of curriculum and implementation of instruction.</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Every learner wants to be able to indicate his own readiness to learn to the instructor.</a:t>
            </a:r>
          </a:p>
        </p:txBody>
      </p:sp>
    </p:spTree>
  </p:cSld>
  <p:clrMapOvr>
    <a:masterClrMapping/>
  </p:clrMapOvr>
  <p:transition spd="slow" advClick="0"/>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8FA1B85-7F28-4F61-BAA0-6E7DC2E988CC}" type="slidenum">
              <a:rPr lang="en-US"/>
              <a:pPr/>
              <a:t>110</a:t>
            </a:fld>
            <a:endParaRPr lang="en-US"/>
          </a:p>
        </p:txBody>
      </p:sp>
      <p:sp>
        <p:nvSpPr>
          <p:cNvPr id="135170" name="Rectangle 2"/>
          <p:cNvSpPr>
            <a:spLocks noGrp="1" noRot="1" noChangeArrowheads="1"/>
          </p:cNvSpPr>
          <p:nvPr>
            <p:ph type="title"/>
          </p:nvPr>
        </p:nvSpPr>
        <p:spPr/>
        <p:txBody>
          <a:bodyPr/>
          <a:lstStyle/>
          <a:p>
            <a:r>
              <a:rPr lang="en-US">
                <a:solidFill>
                  <a:schemeClr val="hlink"/>
                </a:solidFill>
                <a:latin typeface="Arial" charset="0"/>
              </a:rPr>
              <a:t>Rating Behavior Performance</a:t>
            </a:r>
          </a:p>
        </p:txBody>
      </p:sp>
      <p:sp>
        <p:nvSpPr>
          <p:cNvPr id="135171" name="Rectangle 3"/>
          <p:cNvSpPr>
            <a:spLocks noGrp="1" noChangeArrowheads="1"/>
          </p:cNvSpPr>
          <p:nvPr>
            <p:ph type="body" idx="1"/>
          </p:nvPr>
        </p:nvSpPr>
        <p:spPr>
          <a:xfrm>
            <a:off x="381000" y="1600200"/>
            <a:ext cx="8229600" cy="5257800"/>
          </a:xfrm>
        </p:spPr>
        <p:txBody>
          <a:bodyPr/>
          <a:lstStyle/>
          <a:p>
            <a:pPr>
              <a:lnSpc>
                <a:spcPct val="90000"/>
              </a:lnSpc>
            </a:pPr>
            <a:r>
              <a:rPr lang="en-US" sz="2800" b="1">
                <a:effectLst/>
                <a:latin typeface="Arial" charset="0"/>
              </a:rPr>
              <a:t>Each category on the DOR should be accompanied by a set of SEGs</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The "San Jose Model", adapted as the POST program in the majority of states, utilizes a 7- point rating scale.  Other agencies use a variation on this scale, commonly either 3 or 5-point scale</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Recruits should be evaluated utilizing the solo patrol officer standard of unacceptable, acceptable or superior</a:t>
            </a:r>
          </a:p>
        </p:txBody>
      </p:sp>
    </p:spTree>
  </p:cSld>
  <p:clrMapOvr>
    <a:masterClrMapping/>
  </p:clrMapOvr>
  <p:transition spd="slow" advClick="0"/>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B2223B6-B169-42F5-B537-074AC8BBCECE}" type="slidenum">
              <a:rPr lang="en-US"/>
              <a:pPr/>
              <a:t>111</a:t>
            </a:fld>
            <a:endParaRPr lang="en-US"/>
          </a:p>
        </p:txBody>
      </p:sp>
      <p:sp>
        <p:nvSpPr>
          <p:cNvPr id="136194" name="Rectangle 2"/>
          <p:cNvSpPr>
            <a:spLocks noGrp="1" noRot="1" noChangeArrowheads="1"/>
          </p:cNvSpPr>
          <p:nvPr>
            <p:ph type="title"/>
          </p:nvPr>
        </p:nvSpPr>
        <p:spPr/>
        <p:txBody>
          <a:bodyPr/>
          <a:lstStyle/>
          <a:p>
            <a:r>
              <a:rPr lang="en-US">
                <a:solidFill>
                  <a:schemeClr val="hlink"/>
                </a:solidFill>
                <a:latin typeface="Arial" charset="0"/>
              </a:rPr>
              <a:t>Rating Behavior Performance</a:t>
            </a:r>
          </a:p>
        </p:txBody>
      </p:sp>
      <p:sp>
        <p:nvSpPr>
          <p:cNvPr id="136195" name="Rectangle 3"/>
          <p:cNvSpPr>
            <a:spLocks noGrp="1" noChangeArrowheads="1"/>
          </p:cNvSpPr>
          <p:nvPr>
            <p:ph type="body" idx="1"/>
          </p:nvPr>
        </p:nvSpPr>
        <p:spPr>
          <a:xfrm>
            <a:off x="381000" y="1600200"/>
            <a:ext cx="8229600" cy="5257800"/>
          </a:xfrm>
        </p:spPr>
        <p:txBody>
          <a:bodyPr/>
          <a:lstStyle/>
          <a:p>
            <a:r>
              <a:rPr lang="en-US" sz="2800" b="1">
                <a:effectLst/>
                <a:latin typeface="Arial" charset="0"/>
              </a:rPr>
              <a:t>The FTO’s role is to examine the recruit’s performance and choose the appropriate description provided in the relevant SEGs</a:t>
            </a:r>
          </a:p>
          <a:p>
            <a:pPr>
              <a:buFont typeface="Wingdings" pitchFamily="2" charset="2"/>
              <a:buNone/>
            </a:pPr>
            <a:endParaRPr lang="en-US" sz="2800" b="1">
              <a:effectLst/>
              <a:latin typeface="Arial" charset="0"/>
            </a:endParaRPr>
          </a:p>
          <a:p>
            <a:r>
              <a:rPr lang="en-US" sz="2800" b="1">
                <a:effectLst/>
                <a:latin typeface="Arial" charset="0"/>
              </a:rPr>
              <a:t>The FTO selects the description that "fits" the behavior they are evaluating, (1, 3, 5, "NO" anchor, etc.)</a:t>
            </a:r>
          </a:p>
          <a:p>
            <a:pPr>
              <a:buFont typeface="Wingdings" pitchFamily="2" charset="2"/>
              <a:buNone/>
            </a:pPr>
            <a:endParaRPr lang="en-US" sz="2800" b="1">
              <a:effectLst/>
              <a:latin typeface="Arial" charset="0"/>
            </a:endParaRPr>
          </a:p>
          <a:p>
            <a:r>
              <a:rPr lang="en-US" sz="2800" b="1">
                <a:effectLst/>
                <a:latin typeface="Arial" charset="0"/>
              </a:rPr>
              <a:t>The most difficult part of the evaluation process for an FTO is to surrender his own opinion of the recruit’s performance</a:t>
            </a:r>
            <a:r>
              <a:rPr lang="en-US" sz="2800">
                <a:latin typeface="Arial" charset="0"/>
              </a:rPr>
              <a:t> </a:t>
            </a:r>
          </a:p>
        </p:txBody>
      </p:sp>
    </p:spTree>
  </p:cSld>
  <p:clrMapOvr>
    <a:masterClrMapping/>
  </p:clrMapOvr>
  <p:transition spd="slow" advClick="0"/>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9CC251E-5574-46C6-9B74-F8A2BD88DD34}" type="slidenum">
              <a:rPr lang="en-US"/>
              <a:pPr/>
              <a:t>112</a:t>
            </a:fld>
            <a:endParaRPr lang="en-US"/>
          </a:p>
        </p:txBody>
      </p:sp>
      <p:sp>
        <p:nvSpPr>
          <p:cNvPr id="137218" name="Rectangle 2"/>
          <p:cNvSpPr>
            <a:spLocks noGrp="1" noRot="1" noChangeArrowheads="1"/>
          </p:cNvSpPr>
          <p:nvPr>
            <p:ph type="title"/>
          </p:nvPr>
        </p:nvSpPr>
        <p:spPr>
          <a:xfrm>
            <a:off x="457200" y="-228600"/>
            <a:ext cx="8229600" cy="1371600"/>
          </a:xfrm>
        </p:spPr>
        <p:txBody>
          <a:bodyPr/>
          <a:lstStyle/>
          <a:p>
            <a:r>
              <a:rPr lang="en-US">
                <a:solidFill>
                  <a:schemeClr val="hlink"/>
                </a:solidFill>
                <a:latin typeface="Arial" charset="0"/>
              </a:rPr>
              <a:t>Rating Behavior Performance</a:t>
            </a:r>
          </a:p>
        </p:txBody>
      </p:sp>
      <p:sp>
        <p:nvSpPr>
          <p:cNvPr id="137219" name="Rectangle 3"/>
          <p:cNvSpPr>
            <a:spLocks noGrp="1" noChangeArrowheads="1"/>
          </p:cNvSpPr>
          <p:nvPr>
            <p:ph type="body" idx="1"/>
          </p:nvPr>
        </p:nvSpPr>
        <p:spPr>
          <a:xfrm>
            <a:off x="381000" y="990600"/>
            <a:ext cx="8229600" cy="5181600"/>
          </a:xfrm>
        </p:spPr>
        <p:txBody>
          <a:bodyPr/>
          <a:lstStyle/>
          <a:p>
            <a:pPr>
              <a:lnSpc>
                <a:spcPct val="90000"/>
              </a:lnSpc>
            </a:pPr>
            <a:r>
              <a:rPr lang="en-US" sz="2800" b="1">
                <a:effectLst/>
                <a:latin typeface="Arial" charset="0"/>
              </a:rPr>
              <a:t>FTOs must rate the recruit pursuant to the language in the manual if the recruit’s performance is consistent with the language of that manual.</a:t>
            </a:r>
          </a:p>
          <a:p>
            <a:pPr>
              <a:lnSpc>
                <a:spcPct val="90000"/>
              </a:lnSpc>
              <a:buFont typeface="Wingdings" pitchFamily="2" charset="2"/>
              <a:buNone/>
            </a:pPr>
            <a:endParaRPr lang="en-US" sz="1000" b="1">
              <a:effectLst/>
              <a:latin typeface="Arial" charset="0"/>
            </a:endParaRPr>
          </a:p>
          <a:p>
            <a:pPr>
              <a:lnSpc>
                <a:spcPct val="90000"/>
              </a:lnSpc>
              <a:buFont typeface="Wingdings" pitchFamily="2" charset="2"/>
              <a:buNone/>
            </a:pPr>
            <a:r>
              <a:rPr lang="en-US" sz="2800" b="1">
                <a:effectLst/>
                <a:latin typeface="Arial" charset="0"/>
              </a:rPr>
              <a:t>	a.  Unacceptable</a:t>
            </a:r>
          </a:p>
          <a:p>
            <a:pPr>
              <a:lnSpc>
                <a:spcPct val="90000"/>
              </a:lnSpc>
              <a:buFont typeface="Wingdings" pitchFamily="2" charset="2"/>
              <a:buNone/>
            </a:pPr>
            <a:endParaRPr lang="en-US" sz="1000" b="1">
              <a:effectLst/>
              <a:latin typeface="Arial" charset="0"/>
            </a:endParaRPr>
          </a:p>
          <a:p>
            <a:pPr>
              <a:lnSpc>
                <a:spcPct val="90000"/>
              </a:lnSpc>
              <a:spcBef>
                <a:spcPct val="0"/>
              </a:spcBef>
              <a:buFont typeface="Wingdings" pitchFamily="2" charset="2"/>
              <a:buNone/>
            </a:pPr>
            <a:r>
              <a:rPr lang="en-US" sz="2800" b="1">
                <a:effectLst/>
                <a:latin typeface="Arial" charset="0"/>
              </a:rPr>
              <a:t>		1 - Unable to demonstrate capacity to</a:t>
            </a:r>
          </a:p>
          <a:p>
            <a:pPr>
              <a:lnSpc>
                <a:spcPct val="90000"/>
              </a:lnSpc>
              <a:spcBef>
                <a:spcPct val="0"/>
              </a:spcBef>
              <a:buFont typeface="Wingdings" pitchFamily="2" charset="2"/>
              <a:buNone/>
            </a:pPr>
            <a:r>
              <a:rPr lang="en-US" sz="2800" b="1">
                <a:effectLst/>
                <a:latin typeface="Arial" charset="0"/>
              </a:rPr>
              <a:t>               perform in this category</a:t>
            </a:r>
          </a:p>
          <a:p>
            <a:pPr>
              <a:lnSpc>
                <a:spcPct val="90000"/>
              </a:lnSpc>
              <a:spcBef>
                <a:spcPct val="0"/>
              </a:spcBef>
              <a:buFont typeface="Wingdings" pitchFamily="2" charset="2"/>
              <a:buNone/>
            </a:pPr>
            <a:endParaRPr lang="en-US" sz="1000" b="1">
              <a:effectLst/>
              <a:latin typeface="Arial" charset="0"/>
            </a:endParaRPr>
          </a:p>
          <a:p>
            <a:pPr>
              <a:lnSpc>
                <a:spcPct val="90000"/>
              </a:lnSpc>
              <a:spcBef>
                <a:spcPct val="0"/>
              </a:spcBef>
              <a:buFont typeface="Wingdings" pitchFamily="2" charset="2"/>
              <a:buNone/>
            </a:pPr>
            <a:r>
              <a:rPr lang="en-US" sz="2800" b="1">
                <a:effectLst/>
                <a:latin typeface="Arial" charset="0"/>
              </a:rPr>
              <a:t>		2 - Demonstrates limited ability to</a:t>
            </a:r>
          </a:p>
          <a:p>
            <a:pPr>
              <a:lnSpc>
                <a:spcPct val="90000"/>
              </a:lnSpc>
              <a:spcBef>
                <a:spcPct val="0"/>
              </a:spcBef>
              <a:buFont typeface="Wingdings" pitchFamily="2" charset="2"/>
              <a:buNone/>
            </a:pPr>
            <a:r>
              <a:rPr lang="en-US" sz="2800" b="1">
                <a:effectLst/>
                <a:latin typeface="Arial" charset="0"/>
              </a:rPr>
              <a:t>               perform in this category</a:t>
            </a:r>
          </a:p>
          <a:p>
            <a:pPr>
              <a:lnSpc>
                <a:spcPct val="90000"/>
              </a:lnSpc>
              <a:spcBef>
                <a:spcPct val="0"/>
              </a:spcBef>
              <a:buFont typeface="Wingdings" pitchFamily="2" charset="2"/>
              <a:buNone/>
            </a:pPr>
            <a:endParaRPr lang="en-US" sz="1000" b="1">
              <a:effectLst/>
              <a:latin typeface="Arial" charset="0"/>
            </a:endParaRPr>
          </a:p>
          <a:p>
            <a:pPr>
              <a:lnSpc>
                <a:spcPct val="90000"/>
              </a:lnSpc>
              <a:spcBef>
                <a:spcPct val="0"/>
              </a:spcBef>
              <a:buFont typeface="Wingdings" pitchFamily="2" charset="2"/>
              <a:buNone/>
            </a:pPr>
            <a:r>
              <a:rPr lang="en-US" sz="2800" b="1">
                <a:effectLst/>
                <a:latin typeface="Arial" charset="0"/>
              </a:rPr>
              <a:t>		3 - Demonstrates familiarity with category 	     and acceptable performance on 		     occasion</a:t>
            </a: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5291851-8117-48CA-B9C0-756E44B17F20}" type="slidenum">
              <a:rPr lang="en-US"/>
              <a:pPr/>
              <a:t>113</a:t>
            </a:fld>
            <a:endParaRPr lang="en-US"/>
          </a:p>
        </p:txBody>
      </p:sp>
      <p:sp>
        <p:nvSpPr>
          <p:cNvPr id="138242" name="Rectangle 2"/>
          <p:cNvSpPr>
            <a:spLocks noGrp="1" noRot="1" noChangeArrowheads="1"/>
          </p:cNvSpPr>
          <p:nvPr>
            <p:ph type="title"/>
          </p:nvPr>
        </p:nvSpPr>
        <p:spPr>
          <a:xfrm>
            <a:off x="457200" y="0"/>
            <a:ext cx="8229600" cy="1371600"/>
          </a:xfrm>
        </p:spPr>
        <p:txBody>
          <a:bodyPr/>
          <a:lstStyle/>
          <a:p>
            <a:r>
              <a:rPr lang="en-US">
                <a:solidFill>
                  <a:schemeClr val="hlink"/>
                </a:solidFill>
                <a:latin typeface="Arial" charset="0"/>
              </a:rPr>
              <a:t>Rating Behavior Performance</a:t>
            </a:r>
          </a:p>
        </p:txBody>
      </p:sp>
      <p:sp>
        <p:nvSpPr>
          <p:cNvPr id="138243" name="Rectangle 3"/>
          <p:cNvSpPr>
            <a:spLocks noGrp="1" noChangeArrowheads="1"/>
          </p:cNvSpPr>
          <p:nvPr>
            <p:ph type="body" idx="1"/>
          </p:nvPr>
        </p:nvSpPr>
        <p:spPr>
          <a:xfrm>
            <a:off x="381000" y="1600200"/>
            <a:ext cx="8229600" cy="5257800"/>
          </a:xfrm>
        </p:spPr>
        <p:txBody>
          <a:bodyPr/>
          <a:lstStyle/>
          <a:p>
            <a:pPr>
              <a:buFont typeface="Wingdings" pitchFamily="2" charset="2"/>
              <a:buNone/>
            </a:pPr>
            <a:r>
              <a:rPr lang="en-US" sz="2800" b="1">
                <a:effectLst/>
                <a:latin typeface="Arial" charset="0"/>
              </a:rPr>
              <a:t>	b.  Minimally Acceptable</a:t>
            </a:r>
          </a:p>
          <a:p>
            <a:pPr>
              <a:buFont typeface="Wingdings" pitchFamily="2" charset="2"/>
              <a:buNone/>
            </a:pPr>
            <a:endParaRPr lang="en-US" sz="1000" b="1">
              <a:effectLst/>
              <a:latin typeface="Arial" charset="0"/>
            </a:endParaRPr>
          </a:p>
          <a:p>
            <a:pPr>
              <a:lnSpc>
                <a:spcPct val="70000"/>
              </a:lnSpc>
              <a:buFont typeface="Wingdings" pitchFamily="2" charset="2"/>
              <a:buNone/>
            </a:pPr>
            <a:r>
              <a:rPr lang="en-US" sz="2800" b="1">
                <a:effectLst/>
                <a:latin typeface="Arial" charset="0"/>
              </a:rPr>
              <a:t>		4 - Recruit functions at a minimally</a:t>
            </a:r>
          </a:p>
          <a:p>
            <a:pPr>
              <a:lnSpc>
                <a:spcPct val="70000"/>
              </a:lnSpc>
              <a:buFont typeface="Wingdings" pitchFamily="2" charset="2"/>
              <a:buNone/>
            </a:pPr>
            <a:r>
              <a:rPr lang="en-US" sz="2800" b="1">
                <a:effectLst/>
                <a:latin typeface="Arial" charset="0"/>
              </a:rPr>
              <a:t>               acceptable level.  Performance can be</a:t>
            </a:r>
          </a:p>
          <a:p>
            <a:pPr>
              <a:lnSpc>
                <a:spcPct val="70000"/>
              </a:lnSpc>
              <a:buFont typeface="Wingdings" pitchFamily="2" charset="2"/>
              <a:buNone/>
            </a:pPr>
            <a:r>
              <a:rPr lang="en-US" sz="2800" b="1">
                <a:effectLst/>
                <a:latin typeface="Arial" charset="0"/>
              </a:rPr>
              <a:t>               improved (any rating less than a “4”</a:t>
            </a:r>
          </a:p>
          <a:p>
            <a:pPr>
              <a:lnSpc>
                <a:spcPct val="70000"/>
              </a:lnSpc>
              <a:buFont typeface="Wingdings" pitchFamily="2" charset="2"/>
              <a:buNone/>
            </a:pPr>
            <a:r>
              <a:rPr lang="en-US" sz="2800" b="1">
                <a:effectLst/>
                <a:latin typeface="Arial" charset="0"/>
              </a:rPr>
              <a:t>               means that improvement is needed.  A</a:t>
            </a:r>
          </a:p>
          <a:p>
            <a:pPr>
              <a:lnSpc>
                <a:spcPct val="70000"/>
              </a:lnSpc>
              <a:buFont typeface="Wingdings" pitchFamily="2" charset="2"/>
              <a:buNone/>
            </a:pPr>
            <a:r>
              <a:rPr lang="en-US" sz="2800" b="1">
                <a:effectLst/>
                <a:latin typeface="Arial" charset="0"/>
              </a:rPr>
              <a:t>               “4” or above means that performance</a:t>
            </a:r>
          </a:p>
          <a:p>
            <a:pPr>
              <a:lnSpc>
                <a:spcPct val="70000"/>
              </a:lnSpc>
              <a:buFont typeface="Wingdings" pitchFamily="2" charset="2"/>
              <a:buNone/>
            </a:pPr>
            <a:r>
              <a:rPr lang="en-US" sz="2800" b="1">
                <a:effectLst/>
                <a:latin typeface="Arial" charset="0"/>
              </a:rPr>
              <a:t>               is acceptable.  This is the minimal</a:t>
            </a:r>
          </a:p>
          <a:p>
            <a:pPr>
              <a:lnSpc>
                <a:spcPct val="70000"/>
              </a:lnSpc>
              <a:buFont typeface="Wingdings" pitchFamily="2" charset="2"/>
              <a:buNone/>
            </a:pPr>
            <a:r>
              <a:rPr lang="en-US" sz="2800" b="1">
                <a:effectLst/>
                <a:latin typeface="Arial" charset="0"/>
              </a:rPr>
              <a:t>               level of performance expected of all</a:t>
            </a:r>
          </a:p>
          <a:p>
            <a:pPr>
              <a:lnSpc>
                <a:spcPct val="70000"/>
              </a:lnSpc>
              <a:buFont typeface="Wingdings" pitchFamily="2" charset="2"/>
              <a:buNone/>
            </a:pPr>
            <a:r>
              <a:rPr lang="en-US" sz="2800" b="1">
                <a:effectLst/>
                <a:latin typeface="Arial" charset="0"/>
              </a:rPr>
              <a:t>               recruits at conclusion of Phase I</a:t>
            </a:r>
          </a:p>
          <a:p>
            <a:pPr>
              <a:lnSpc>
                <a:spcPct val="70000"/>
              </a:lnSpc>
              <a:buFont typeface="Wingdings" pitchFamily="2" charset="2"/>
              <a:buNone/>
            </a:pPr>
            <a:r>
              <a:rPr lang="en-US" sz="2800" b="1">
                <a:effectLst/>
                <a:latin typeface="Arial" charset="0"/>
              </a:rPr>
              <a:t>               and / or at the conclusion of their</a:t>
            </a:r>
          </a:p>
          <a:p>
            <a:pPr>
              <a:lnSpc>
                <a:spcPct val="70000"/>
              </a:lnSpc>
              <a:buFont typeface="Wingdings" pitchFamily="2" charset="2"/>
              <a:buNone/>
            </a:pPr>
            <a:r>
              <a:rPr lang="en-US" sz="2800" b="1">
                <a:effectLst/>
                <a:latin typeface="Arial" charset="0"/>
              </a:rPr>
              <a:t>               probationary period)</a:t>
            </a:r>
          </a:p>
        </p:txBody>
      </p:sp>
    </p:spTree>
  </p:cSld>
  <p:clrMapOvr>
    <a:masterClrMapping/>
  </p:clrMapOvr>
  <p:transition spd="slow" advClick="0"/>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19980FC-9113-412B-B846-CE60D73BCEAD}" type="slidenum">
              <a:rPr lang="en-US"/>
              <a:pPr/>
              <a:t>114</a:t>
            </a:fld>
            <a:endParaRPr lang="en-US"/>
          </a:p>
        </p:txBody>
      </p:sp>
      <p:sp>
        <p:nvSpPr>
          <p:cNvPr id="139266" name="Rectangle 2"/>
          <p:cNvSpPr>
            <a:spLocks noGrp="1" noRot="1" noChangeArrowheads="1"/>
          </p:cNvSpPr>
          <p:nvPr>
            <p:ph type="title"/>
          </p:nvPr>
        </p:nvSpPr>
        <p:spPr>
          <a:xfrm>
            <a:off x="457200" y="0"/>
            <a:ext cx="8229600" cy="1371600"/>
          </a:xfrm>
        </p:spPr>
        <p:txBody>
          <a:bodyPr/>
          <a:lstStyle/>
          <a:p>
            <a:r>
              <a:rPr lang="en-US">
                <a:solidFill>
                  <a:schemeClr val="hlink"/>
                </a:solidFill>
                <a:latin typeface="Arial" charset="0"/>
              </a:rPr>
              <a:t>Rating Behavior Performance</a:t>
            </a:r>
          </a:p>
        </p:txBody>
      </p:sp>
      <p:sp>
        <p:nvSpPr>
          <p:cNvPr id="139267" name="Rectangle 3"/>
          <p:cNvSpPr>
            <a:spLocks noGrp="1" noChangeArrowheads="1"/>
          </p:cNvSpPr>
          <p:nvPr>
            <p:ph type="body" idx="1"/>
          </p:nvPr>
        </p:nvSpPr>
        <p:spPr>
          <a:xfrm>
            <a:off x="304800" y="1295400"/>
            <a:ext cx="8839200" cy="5257800"/>
          </a:xfrm>
        </p:spPr>
        <p:txBody>
          <a:bodyPr/>
          <a:lstStyle/>
          <a:p>
            <a:pPr>
              <a:buFont typeface="Wingdings" pitchFamily="2" charset="2"/>
              <a:buNone/>
            </a:pPr>
            <a:r>
              <a:rPr lang="en-US" sz="2800" b="1">
                <a:effectLst/>
                <a:latin typeface="Arial" charset="0"/>
              </a:rPr>
              <a:t>	c.  Acceptable</a:t>
            </a:r>
          </a:p>
          <a:p>
            <a:pPr>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5 - Performs at acceptable levels, but 			     improvement is still possible and 			     preferable</a:t>
            </a:r>
          </a:p>
          <a:p>
            <a:pPr>
              <a:spcBef>
                <a:spcPct val="0"/>
              </a:spcBef>
              <a:buFont typeface="Wingdings" pitchFamily="2" charset="2"/>
              <a:buNone/>
            </a:pPr>
            <a:r>
              <a:rPr lang="en-US" sz="2800" b="1">
                <a:effectLst/>
                <a:latin typeface="Arial" charset="0"/>
              </a:rPr>
              <a:t>		6 - Performs capably and confidently</a:t>
            </a:r>
          </a:p>
          <a:p>
            <a:pPr>
              <a:buFont typeface="Wingdings" pitchFamily="2" charset="2"/>
              <a:buNone/>
            </a:pPr>
            <a:endParaRPr lang="en-US" sz="2800" b="1">
              <a:effectLst/>
              <a:latin typeface="Arial" charset="0"/>
            </a:endParaRPr>
          </a:p>
          <a:p>
            <a:pPr>
              <a:buFont typeface="Wingdings" pitchFamily="2" charset="2"/>
              <a:buNone/>
            </a:pPr>
            <a:r>
              <a:rPr lang="en-US" sz="2800" b="1">
                <a:effectLst/>
                <a:latin typeface="Arial" charset="0"/>
              </a:rPr>
              <a:t>	d.  Superior</a:t>
            </a:r>
          </a:p>
          <a:p>
            <a:pPr>
              <a:buFont typeface="Wingdings" pitchFamily="2" charset="2"/>
              <a:buNone/>
            </a:pPr>
            <a:endParaRPr lang="en-US" sz="2800" b="1">
              <a:effectLst/>
              <a:latin typeface="Arial" charset="0"/>
            </a:endParaRPr>
          </a:p>
          <a:p>
            <a:pPr>
              <a:buFont typeface="Wingdings" pitchFamily="2" charset="2"/>
              <a:buNone/>
            </a:pPr>
            <a:r>
              <a:rPr lang="en-US" sz="2800" b="1">
                <a:effectLst/>
                <a:latin typeface="Arial" charset="0"/>
              </a:rPr>
              <a:t>		7 - Performs confidently and professionally</a:t>
            </a:r>
          </a:p>
        </p:txBody>
      </p:sp>
    </p:spTree>
  </p:cSld>
  <p:clrMapOvr>
    <a:masterClrMapping/>
  </p:clrMapOvr>
  <p:transition spd="slow" advClick="0"/>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839051F-D033-42BE-BC60-C721484B652D}" type="slidenum">
              <a:rPr lang="en-US"/>
              <a:pPr/>
              <a:t>115</a:t>
            </a:fld>
            <a:endParaRPr lang="en-US"/>
          </a:p>
        </p:txBody>
      </p:sp>
      <p:sp>
        <p:nvSpPr>
          <p:cNvPr id="141314" name="Rectangle 2"/>
          <p:cNvSpPr>
            <a:spLocks noGrp="1" noRot="1" noChangeArrowheads="1"/>
          </p:cNvSpPr>
          <p:nvPr>
            <p:ph type="title"/>
          </p:nvPr>
        </p:nvSpPr>
        <p:spPr/>
        <p:txBody>
          <a:bodyPr/>
          <a:lstStyle/>
          <a:p>
            <a:r>
              <a:rPr lang="en-US">
                <a:solidFill>
                  <a:schemeClr val="hlink"/>
                </a:solidFill>
                <a:latin typeface="Arial" charset="0"/>
              </a:rPr>
              <a:t>Rating Behavior Performance</a:t>
            </a:r>
          </a:p>
        </p:txBody>
      </p:sp>
      <p:sp>
        <p:nvSpPr>
          <p:cNvPr id="141315" name="Rectangle 3"/>
          <p:cNvSpPr>
            <a:spLocks noGrp="1" noChangeArrowheads="1"/>
          </p:cNvSpPr>
          <p:nvPr>
            <p:ph type="body" idx="1"/>
          </p:nvPr>
        </p:nvSpPr>
        <p:spPr>
          <a:xfrm>
            <a:off x="457200" y="1752600"/>
            <a:ext cx="8229600" cy="4525963"/>
          </a:xfrm>
        </p:spPr>
        <p:txBody>
          <a:bodyPr/>
          <a:lstStyle/>
          <a:p>
            <a:r>
              <a:rPr lang="en-US" sz="2800" b="1">
                <a:effectLst/>
                <a:latin typeface="Arial" charset="0"/>
              </a:rPr>
              <a:t>FTOs should have no discretion in this matter.  It is the only way that objective evaluations will be accomplished</a:t>
            </a:r>
            <a:endParaRPr lang="en-US"/>
          </a:p>
        </p:txBody>
      </p:sp>
    </p:spTree>
  </p:cSld>
  <p:clrMapOvr>
    <a:masterClrMapping/>
  </p:clrMapOvr>
  <p:transition spd="slow" advClick="0"/>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0799EB9-3D21-453B-94F7-A3E30422FE1E}" type="slidenum">
              <a:rPr lang="en-US"/>
              <a:pPr/>
              <a:t>116</a:t>
            </a:fld>
            <a:endParaRPr lang="en-US"/>
          </a:p>
        </p:txBody>
      </p:sp>
      <p:sp>
        <p:nvSpPr>
          <p:cNvPr id="142338" name="Rectangle 2"/>
          <p:cNvSpPr>
            <a:spLocks noGrp="1" noRot="1" noChangeArrowheads="1"/>
          </p:cNvSpPr>
          <p:nvPr>
            <p:ph type="title"/>
          </p:nvPr>
        </p:nvSpPr>
        <p:spPr>
          <a:xfrm>
            <a:off x="457200" y="-228600"/>
            <a:ext cx="8229600" cy="1371600"/>
          </a:xfrm>
        </p:spPr>
        <p:txBody>
          <a:bodyPr/>
          <a:lstStyle/>
          <a:p>
            <a:r>
              <a:rPr lang="en-US">
                <a:solidFill>
                  <a:schemeClr val="hlink"/>
                </a:solidFill>
                <a:latin typeface="Arial" charset="0"/>
              </a:rPr>
              <a:t>Evaluation Process</a:t>
            </a:r>
          </a:p>
        </p:txBody>
      </p:sp>
      <p:sp>
        <p:nvSpPr>
          <p:cNvPr id="142339" name="Rectangle 3"/>
          <p:cNvSpPr>
            <a:spLocks noGrp="1" noChangeArrowheads="1"/>
          </p:cNvSpPr>
          <p:nvPr>
            <p:ph type="body" idx="1"/>
          </p:nvPr>
        </p:nvSpPr>
        <p:spPr>
          <a:xfrm>
            <a:off x="533400" y="1143000"/>
            <a:ext cx="8229600" cy="5715000"/>
          </a:xfrm>
        </p:spPr>
        <p:txBody>
          <a:bodyPr/>
          <a:lstStyle/>
          <a:p>
            <a:pPr marL="533400" indent="-533400">
              <a:lnSpc>
                <a:spcPct val="90000"/>
              </a:lnSpc>
            </a:pPr>
            <a:r>
              <a:rPr lang="en-US" sz="2800" b="1">
                <a:effectLst/>
                <a:latin typeface="Arial" charset="0"/>
              </a:rPr>
              <a:t>As a recruit progresses through the program his progress is recorded using written 	evaluations.  The evaluation process is as important as the training process</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pPr>
            <a:r>
              <a:rPr lang="en-US" sz="2800" b="1">
                <a:effectLst/>
                <a:latin typeface="Arial" charset="0"/>
              </a:rPr>
              <a:t>Evaluations are:</a:t>
            </a:r>
          </a:p>
          <a:p>
            <a:pPr marL="533400" indent="-533400">
              <a:lnSpc>
                <a:spcPct val="90000"/>
              </a:lnSpc>
              <a:buFont typeface="Wingdings" pitchFamily="2" charset="2"/>
              <a:buNone/>
            </a:pPr>
            <a:endParaRPr lang="en-US" sz="2800" b="1">
              <a:effectLst/>
              <a:latin typeface="Arial" charset="0"/>
            </a:endParaRPr>
          </a:p>
          <a:p>
            <a:pPr marL="914400" lvl="1" indent="-457200">
              <a:lnSpc>
                <a:spcPct val="90000"/>
              </a:lnSpc>
              <a:spcBef>
                <a:spcPct val="0"/>
              </a:spcBef>
              <a:buFont typeface="Wingdings" pitchFamily="2" charset="2"/>
              <a:buNone/>
            </a:pPr>
            <a:r>
              <a:rPr lang="en-US" b="1">
                <a:effectLst/>
                <a:latin typeface="Arial" charset="0"/>
              </a:rPr>
              <a:t>a. Used to record and document a recruit’s progress,</a:t>
            </a:r>
          </a:p>
          <a:p>
            <a:pPr marL="914400" lvl="1" indent="-457200">
              <a:lnSpc>
                <a:spcPct val="90000"/>
              </a:lnSpc>
              <a:spcBef>
                <a:spcPct val="0"/>
              </a:spcBef>
            </a:pPr>
            <a:endParaRPr lang="en-US" b="1">
              <a:effectLst/>
              <a:latin typeface="Arial" charset="0"/>
            </a:endParaRPr>
          </a:p>
          <a:p>
            <a:pPr marL="914400" lvl="1" indent="-457200">
              <a:lnSpc>
                <a:spcPct val="90000"/>
              </a:lnSpc>
              <a:spcBef>
                <a:spcPct val="0"/>
              </a:spcBef>
              <a:buFont typeface="Wingdings" pitchFamily="2" charset="2"/>
              <a:buNone/>
            </a:pPr>
            <a:r>
              <a:rPr lang="en-US" b="1">
                <a:effectLst/>
                <a:latin typeface="Arial" charset="0"/>
              </a:rPr>
              <a:t>b. Excellent tools for informing the recruit of his performance level at a particular point in time and are</a:t>
            </a:r>
          </a:p>
          <a:p>
            <a:pPr marL="914400" lvl="1" indent="-457200">
              <a:lnSpc>
                <a:spcPct val="90000"/>
              </a:lnSpc>
              <a:spcBef>
                <a:spcPct val="0"/>
              </a:spcBef>
              <a:buFont typeface="Wingdings" pitchFamily="2" charset="2"/>
              <a:buNone/>
            </a:pPr>
            <a:endParaRPr lang="en-US"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85644BB-B074-4321-9676-55AB7CCE6B6D}" type="slidenum">
              <a:rPr lang="en-US"/>
              <a:pPr/>
              <a:t>117</a:t>
            </a:fld>
            <a:endParaRPr lang="en-US"/>
          </a:p>
        </p:txBody>
      </p:sp>
      <p:sp>
        <p:nvSpPr>
          <p:cNvPr id="143362" name="Rectangle 2"/>
          <p:cNvSpPr>
            <a:spLocks noGrp="1" noRot="1" noChangeArrowheads="1"/>
          </p:cNvSpPr>
          <p:nvPr>
            <p:ph type="title"/>
          </p:nvPr>
        </p:nvSpPr>
        <p:spPr>
          <a:xfrm>
            <a:off x="457200" y="228600"/>
            <a:ext cx="8229600" cy="1371600"/>
          </a:xfrm>
        </p:spPr>
        <p:txBody>
          <a:bodyPr/>
          <a:lstStyle/>
          <a:p>
            <a:r>
              <a:rPr lang="en-US">
                <a:solidFill>
                  <a:schemeClr val="hlink"/>
                </a:solidFill>
                <a:latin typeface="Arial" charset="0"/>
              </a:rPr>
              <a:t>Evaluation Process</a:t>
            </a:r>
          </a:p>
        </p:txBody>
      </p:sp>
      <p:sp>
        <p:nvSpPr>
          <p:cNvPr id="143363" name="Rectangle 3"/>
          <p:cNvSpPr>
            <a:spLocks noGrp="1" noChangeArrowheads="1"/>
          </p:cNvSpPr>
          <p:nvPr>
            <p:ph type="body" idx="1"/>
          </p:nvPr>
        </p:nvSpPr>
        <p:spPr>
          <a:xfrm>
            <a:off x="457200" y="1524000"/>
            <a:ext cx="8229600" cy="4800600"/>
          </a:xfrm>
        </p:spPr>
        <p:txBody>
          <a:bodyPr/>
          <a:lstStyle/>
          <a:p>
            <a:pPr marL="914400" lvl="1" indent="-457200">
              <a:lnSpc>
                <a:spcPct val="90000"/>
              </a:lnSpc>
              <a:spcBef>
                <a:spcPct val="0"/>
              </a:spcBef>
              <a:buFont typeface="Wingdings" pitchFamily="2" charset="2"/>
              <a:buNone/>
            </a:pPr>
            <a:r>
              <a:rPr lang="en-US" b="1">
                <a:effectLst/>
                <a:latin typeface="Arial" charset="0"/>
              </a:rPr>
              <a:t>c.  Excellent devices for identifying training needs and documenting training efforts by chronicling the skill and efforts of the FTO</a:t>
            </a:r>
          </a:p>
          <a:p>
            <a:pPr marL="914400" lvl="1" indent="-457200">
              <a:lnSpc>
                <a:spcPct val="90000"/>
              </a:lnSpc>
              <a:spcBef>
                <a:spcPct val="0"/>
              </a:spcBef>
              <a:buFont typeface="Wingdings" pitchFamily="2" charset="2"/>
              <a:buNone/>
            </a:pPr>
            <a:endParaRPr lang="en-US" b="1">
              <a:effectLst/>
              <a:latin typeface="Arial" charset="0"/>
            </a:endParaRPr>
          </a:p>
          <a:p>
            <a:pPr marL="533400" indent="-533400">
              <a:lnSpc>
                <a:spcPct val="90000"/>
              </a:lnSpc>
            </a:pPr>
            <a:r>
              <a:rPr lang="en-US" sz="2800" b="1">
                <a:effectLst/>
                <a:latin typeface="Arial" charset="0"/>
              </a:rPr>
              <a:t>Evaluations tell a chronological story</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pPr>
            <a:r>
              <a:rPr lang="en-US" sz="2800" b="1">
                <a:effectLst/>
                <a:latin typeface="Arial" charset="0"/>
              </a:rPr>
              <a:t>Evaluations tell of a recruit’s successes and failures, improvements 	and digressions and the attempts to manage each of these 	  occurrences</a:t>
            </a:r>
          </a:p>
          <a:p>
            <a:pPr marL="914400" lvl="1" indent="-457200">
              <a:lnSpc>
                <a:spcPct val="90000"/>
              </a:lnSpc>
              <a:spcBef>
                <a:spcPct val="0"/>
              </a:spcBef>
              <a:buFont typeface="Wingdings" pitchFamily="2" charset="2"/>
              <a:buNone/>
            </a:pPr>
            <a:endParaRPr lang="en-US" b="1">
              <a:effectLst/>
              <a:latin typeface="Arial" charset="0"/>
            </a:endParaRPr>
          </a:p>
          <a:p>
            <a:pPr marL="914400" lvl="1" indent="-457200">
              <a:lnSpc>
                <a:spcPct val="90000"/>
              </a:lnSpc>
              <a:spcBef>
                <a:spcPct val="0"/>
              </a:spcBef>
              <a:buFont typeface="Wingdings" pitchFamily="2" charset="2"/>
              <a:buNone/>
            </a:pPr>
            <a:endParaRPr lang="en-US"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0280A89-1167-4F44-BAA9-8F14E6CA25C8}" type="slidenum">
              <a:rPr lang="en-US"/>
              <a:pPr/>
              <a:t>118</a:t>
            </a:fld>
            <a:endParaRPr lang="en-US"/>
          </a:p>
        </p:txBody>
      </p:sp>
      <p:sp>
        <p:nvSpPr>
          <p:cNvPr id="144386" name="Rectangle 2"/>
          <p:cNvSpPr>
            <a:spLocks noGrp="1" noRot="1" noChangeArrowheads="1"/>
          </p:cNvSpPr>
          <p:nvPr>
            <p:ph type="title"/>
          </p:nvPr>
        </p:nvSpPr>
        <p:spPr>
          <a:xfrm>
            <a:off x="457200" y="0"/>
            <a:ext cx="8229600" cy="1371600"/>
          </a:xfrm>
        </p:spPr>
        <p:txBody>
          <a:bodyPr/>
          <a:lstStyle/>
          <a:p>
            <a:r>
              <a:rPr lang="en-US">
                <a:solidFill>
                  <a:schemeClr val="hlink"/>
                </a:solidFill>
                <a:latin typeface="Arial" charset="0"/>
              </a:rPr>
              <a:t>Evaluation Process</a:t>
            </a:r>
          </a:p>
        </p:txBody>
      </p:sp>
      <p:sp>
        <p:nvSpPr>
          <p:cNvPr id="144387" name="Rectangle 3"/>
          <p:cNvSpPr>
            <a:spLocks noGrp="1" noChangeArrowheads="1"/>
          </p:cNvSpPr>
          <p:nvPr>
            <p:ph type="body" idx="1"/>
          </p:nvPr>
        </p:nvSpPr>
        <p:spPr>
          <a:xfrm>
            <a:off x="0" y="1295400"/>
            <a:ext cx="9144000" cy="4800600"/>
          </a:xfrm>
        </p:spPr>
        <p:txBody>
          <a:bodyPr/>
          <a:lstStyle/>
          <a:p>
            <a:pPr marL="533400" indent="-533400">
              <a:lnSpc>
                <a:spcPct val="90000"/>
              </a:lnSpc>
              <a:spcBef>
                <a:spcPct val="0"/>
              </a:spcBef>
            </a:pPr>
            <a:r>
              <a:rPr lang="en-US" sz="2800" b="1">
                <a:effectLst/>
                <a:latin typeface="Arial" charset="0"/>
              </a:rPr>
              <a:t>Evaluations</a:t>
            </a:r>
            <a:r>
              <a:rPr lang="en-US" sz="2800">
                <a:latin typeface="Arial" charset="0"/>
              </a:rPr>
              <a:t> </a:t>
            </a:r>
            <a:r>
              <a:rPr lang="en-US" sz="2800" b="1">
                <a:effectLst/>
                <a:latin typeface="Arial" charset="0"/>
              </a:rPr>
              <a:t>are critical in the career of each recruit and should be treated appropriately.  Honest and objective evaluations of a recruit should be a prime consideration of all members of this program</a:t>
            </a:r>
          </a:p>
          <a:p>
            <a:pPr marL="533400" indent="-533400">
              <a:lnSpc>
                <a:spcPct val="90000"/>
              </a:lnSpc>
              <a:spcBef>
                <a:spcPct val="0"/>
              </a:spcBef>
              <a:buFont typeface="Wingdings" pitchFamily="2" charset="2"/>
              <a:buNone/>
            </a:pPr>
            <a:endParaRPr lang="en-US" sz="2800" b="1">
              <a:effectLst/>
              <a:latin typeface="Arial" charset="0"/>
            </a:endParaRPr>
          </a:p>
          <a:p>
            <a:pPr marL="533400" indent="-533400">
              <a:lnSpc>
                <a:spcPct val="90000"/>
              </a:lnSpc>
              <a:spcBef>
                <a:spcPct val="0"/>
              </a:spcBef>
            </a:pPr>
            <a:r>
              <a:rPr lang="en-US" sz="2800" b="1">
                <a:effectLst/>
                <a:latin typeface="Arial" charset="0"/>
              </a:rPr>
              <a:t>Each recruit should be evaluated in a number of categories.  The categories should cover as much of each aspect of the police environment and responsibilities as practical</a:t>
            </a:r>
          </a:p>
          <a:p>
            <a:pPr marL="533400" indent="-533400">
              <a:lnSpc>
                <a:spcPct val="90000"/>
              </a:lnSpc>
              <a:spcBef>
                <a:spcPct val="0"/>
              </a:spcBef>
              <a:buFont typeface="Wingdings" pitchFamily="2" charset="2"/>
              <a:buNone/>
            </a:pPr>
            <a:endParaRPr lang="en-US" sz="2800" b="1">
              <a:effectLst/>
              <a:latin typeface="Arial" charset="0"/>
            </a:endParaRPr>
          </a:p>
          <a:p>
            <a:pPr marL="533400" indent="-533400">
              <a:lnSpc>
                <a:spcPct val="90000"/>
              </a:lnSpc>
              <a:spcBef>
                <a:spcPct val="0"/>
              </a:spcBef>
            </a:pPr>
            <a:r>
              <a:rPr lang="en-US" sz="2800" b="1">
                <a:effectLst/>
                <a:latin typeface="Arial" charset="0"/>
              </a:rPr>
              <a:t>SEGs should be established to ensure each FTO’s rating of a recruit will be equal and standard throughout the program</a:t>
            </a:r>
          </a:p>
          <a:p>
            <a:pPr marL="914400" lvl="1" indent="-457200">
              <a:lnSpc>
                <a:spcPct val="90000"/>
              </a:lnSpc>
              <a:spcBef>
                <a:spcPct val="0"/>
              </a:spcBef>
              <a:buFont typeface="Wingdings" pitchFamily="2" charset="2"/>
              <a:buNone/>
            </a:pPr>
            <a:endParaRPr lang="en-US" b="1">
              <a:effectLst/>
              <a:latin typeface="Arial" charset="0"/>
            </a:endParaRPr>
          </a:p>
          <a:p>
            <a:pPr marL="914400" lvl="1" indent="-457200">
              <a:lnSpc>
                <a:spcPct val="90000"/>
              </a:lnSpc>
              <a:spcBef>
                <a:spcPct val="0"/>
              </a:spcBef>
              <a:buFont typeface="Wingdings" pitchFamily="2" charset="2"/>
              <a:buNone/>
            </a:pPr>
            <a:endParaRPr lang="en-US"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709BA89-96D0-456E-8A3E-96F825BA44E5}" type="slidenum">
              <a:rPr lang="en-US"/>
              <a:pPr/>
              <a:t>119</a:t>
            </a:fld>
            <a:endParaRPr lang="en-US"/>
          </a:p>
        </p:txBody>
      </p:sp>
      <p:sp>
        <p:nvSpPr>
          <p:cNvPr id="145410" name="Rectangle 2"/>
          <p:cNvSpPr>
            <a:spLocks noGrp="1" noRot="1" noChangeArrowheads="1"/>
          </p:cNvSpPr>
          <p:nvPr>
            <p:ph type="title"/>
          </p:nvPr>
        </p:nvSpPr>
        <p:spPr>
          <a:xfrm>
            <a:off x="457200" y="0"/>
            <a:ext cx="8229600" cy="1371600"/>
          </a:xfrm>
        </p:spPr>
        <p:txBody>
          <a:bodyPr/>
          <a:lstStyle/>
          <a:p>
            <a:r>
              <a:rPr lang="en-US">
                <a:solidFill>
                  <a:schemeClr val="hlink"/>
                </a:solidFill>
                <a:latin typeface="Arial" charset="0"/>
              </a:rPr>
              <a:t>Evaluation Process</a:t>
            </a:r>
          </a:p>
        </p:txBody>
      </p:sp>
      <p:sp>
        <p:nvSpPr>
          <p:cNvPr id="145411" name="Rectangle 3"/>
          <p:cNvSpPr>
            <a:spLocks noGrp="1" noChangeArrowheads="1"/>
          </p:cNvSpPr>
          <p:nvPr>
            <p:ph type="body" idx="1"/>
          </p:nvPr>
        </p:nvSpPr>
        <p:spPr>
          <a:xfrm>
            <a:off x="533400" y="1295400"/>
            <a:ext cx="8305800" cy="5562600"/>
          </a:xfrm>
        </p:spPr>
        <p:txBody>
          <a:bodyPr/>
          <a:lstStyle/>
          <a:p>
            <a:pPr marL="533400" indent="-533400">
              <a:lnSpc>
                <a:spcPct val="90000"/>
              </a:lnSpc>
            </a:pPr>
            <a:r>
              <a:rPr lang="en-US" sz="2800" b="1">
                <a:effectLst/>
                <a:latin typeface="Arial" charset="0"/>
              </a:rPr>
              <a:t>SEGs for every category should be listed on the face of the DOR</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pPr>
            <a:r>
              <a:rPr lang="en-US" sz="2800" b="1">
                <a:effectLst/>
                <a:latin typeface="Arial" charset="0"/>
              </a:rPr>
              <a:t>Evaluations represent feedback</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pPr>
            <a:r>
              <a:rPr lang="en-US" sz="2800" b="1">
                <a:effectLst/>
                <a:latin typeface="Arial" charset="0"/>
              </a:rPr>
              <a:t>Effective feedback provides solutions, occurs frequently and is:</a:t>
            </a:r>
          </a:p>
          <a:p>
            <a:pPr marL="533400" indent="-533400">
              <a:lnSpc>
                <a:spcPct val="90000"/>
              </a:lnSpc>
            </a:pPr>
            <a:endParaRPr lang="en-US" sz="2800" b="1">
              <a:effectLst/>
              <a:latin typeface="Arial" charset="0"/>
            </a:endParaRPr>
          </a:p>
          <a:p>
            <a:pPr marL="914400" lvl="1" indent="-457200">
              <a:lnSpc>
                <a:spcPct val="90000"/>
              </a:lnSpc>
              <a:spcBef>
                <a:spcPct val="0"/>
              </a:spcBef>
              <a:buFont typeface="Wingdings" pitchFamily="2" charset="2"/>
              <a:buNone/>
            </a:pPr>
            <a:r>
              <a:rPr lang="en-US" b="1">
                <a:effectLst/>
                <a:latin typeface="Arial" charset="0"/>
              </a:rPr>
              <a:t>a.  objective			e.  constructive</a:t>
            </a:r>
          </a:p>
          <a:p>
            <a:pPr marL="914400" lvl="1" indent="-457200">
              <a:lnSpc>
                <a:spcPct val="90000"/>
              </a:lnSpc>
              <a:buFont typeface="Wingdings" pitchFamily="2" charset="2"/>
              <a:buNone/>
            </a:pPr>
            <a:r>
              <a:rPr lang="en-US" b="1">
                <a:effectLst/>
                <a:latin typeface="Arial" charset="0"/>
              </a:rPr>
              <a:t>b.  flexible			f.  organized</a:t>
            </a:r>
          </a:p>
          <a:p>
            <a:pPr marL="914400" lvl="1" indent="-457200">
              <a:lnSpc>
                <a:spcPct val="90000"/>
              </a:lnSpc>
              <a:buFont typeface="Wingdings" pitchFamily="2" charset="2"/>
              <a:buNone/>
            </a:pPr>
            <a:r>
              <a:rPr lang="en-US" b="1">
                <a:effectLst/>
                <a:latin typeface="Arial" charset="0"/>
              </a:rPr>
              <a:t>c.  acceptable		g.  specific</a:t>
            </a:r>
          </a:p>
          <a:p>
            <a:pPr marL="914400" lvl="1" indent="-457200">
              <a:lnSpc>
                <a:spcPct val="90000"/>
              </a:lnSpc>
              <a:buFont typeface="Wingdings" pitchFamily="2" charset="2"/>
              <a:buNone/>
            </a:pPr>
            <a:r>
              <a:rPr lang="en-US" b="1">
                <a:effectLst/>
                <a:latin typeface="Arial" charset="0"/>
              </a:rPr>
              <a:t>d.  comprehensive</a:t>
            </a:r>
          </a:p>
        </p:txBody>
      </p:sp>
    </p:spTree>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37F7665-3454-49FF-AEA9-102A4C18B1CC}" type="slidenum">
              <a:rPr lang="en-US"/>
              <a:pPr/>
              <a:t>12</a:t>
            </a:fld>
            <a:endParaRPr lang="en-US"/>
          </a:p>
        </p:txBody>
      </p:sp>
      <p:sp>
        <p:nvSpPr>
          <p:cNvPr id="23554" name="Rectangle 2"/>
          <p:cNvSpPr>
            <a:spLocks noGrp="1" noRot="1" noChangeArrowheads="1"/>
          </p:cNvSpPr>
          <p:nvPr>
            <p:ph type="title"/>
          </p:nvPr>
        </p:nvSpPr>
        <p:spPr>
          <a:xfrm>
            <a:off x="457200" y="381000"/>
            <a:ext cx="8229600" cy="1447800"/>
          </a:xfrm>
        </p:spPr>
        <p:txBody>
          <a:bodyPr/>
          <a:lstStyle/>
          <a:p>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p>
        </p:txBody>
      </p:sp>
      <p:sp>
        <p:nvSpPr>
          <p:cNvPr id="23555" name="Rectangle 3"/>
          <p:cNvSpPr>
            <a:spLocks noGrp="1" noChangeArrowheads="1"/>
          </p:cNvSpPr>
          <p:nvPr>
            <p:ph type="body" idx="1"/>
          </p:nvPr>
        </p:nvSpPr>
        <p:spPr>
          <a:xfrm>
            <a:off x="457200" y="1981200"/>
            <a:ext cx="8229600" cy="4876800"/>
          </a:xfrm>
        </p:spPr>
        <p:txBody>
          <a:bodyPr/>
          <a:lstStyle/>
          <a:p>
            <a:pPr>
              <a:lnSpc>
                <a:spcPct val="90000"/>
              </a:lnSpc>
            </a:pPr>
            <a:r>
              <a:rPr lang="en-US" sz="2800" b="1">
                <a:effectLst/>
                <a:latin typeface="Arial" charset="0"/>
              </a:rPr>
              <a:t>Part of being an effective instructor involves understanding how adults learn best</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Adults have special needs and requirements, compared to children and teens, as learners</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Adult learning is a relatively new area of study</a:t>
            </a:r>
            <a:endParaRPr lang="en-US" sz="2800" b="1">
              <a:latin typeface="Arial" charset="0"/>
            </a:endParaRPr>
          </a:p>
        </p:txBody>
      </p:sp>
    </p:spTree>
  </p:cSld>
  <p:clrMapOvr>
    <a:masterClrMapping/>
  </p:clrMapOvr>
  <p:transition spd="slow" advClick="0"/>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E2FDAC5-FB0C-41F4-975C-9C4E9EA7FF60}" type="slidenum">
              <a:rPr lang="en-US"/>
              <a:pPr/>
              <a:t>120</a:t>
            </a:fld>
            <a:endParaRPr lang="en-US"/>
          </a:p>
        </p:txBody>
      </p:sp>
      <p:sp>
        <p:nvSpPr>
          <p:cNvPr id="146434" name="Rectangle 2"/>
          <p:cNvSpPr>
            <a:spLocks noGrp="1" noRot="1" noChangeArrowheads="1"/>
          </p:cNvSpPr>
          <p:nvPr>
            <p:ph type="title"/>
          </p:nvPr>
        </p:nvSpPr>
        <p:spPr>
          <a:xfrm>
            <a:off x="457200" y="0"/>
            <a:ext cx="8229600" cy="1066800"/>
          </a:xfrm>
        </p:spPr>
        <p:txBody>
          <a:bodyPr/>
          <a:lstStyle/>
          <a:p>
            <a:r>
              <a:rPr lang="en-US">
                <a:solidFill>
                  <a:schemeClr val="hlink"/>
                </a:solidFill>
                <a:latin typeface="Arial" charset="0"/>
              </a:rPr>
              <a:t>Evaluation Frequency</a:t>
            </a:r>
          </a:p>
        </p:txBody>
      </p:sp>
      <p:sp>
        <p:nvSpPr>
          <p:cNvPr id="146435" name="Rectangle 3"/>
          <p:cNvSpPr>
            <a:spLocks noGrp="1" noChangeArrowheads="1"/>
          </p:cNvSpPr>
          <p:nvPr>
            <p:ph type="body" idx="1"/>
          </p:nvPr>
        </p:nvSpPr>
        <p:spPr>
          <a:xfrm>
            <a:off x="457200" y="1371600"/>
            <a:ext cx="8229600" cy="4114800"/>
          </a:xfrm>
        </p:spPr>
        <p:txBody>
          <a:bodyPr/>
          <a:lstStyle/>
          <a:p>
            <a:pPr>
              <a:lnSpc>
                <a:spcPct val="80000"/>
              </a:lnSpc>
              <a:spcBef>
                <a:spcPct val="0"/>
              </a:spcBef>
            </a:pPr>
            <a:r>
              <a:rPr lang="en-US" sz="2800" b="1">
                <a:effectLst/>
                <a:latin typeface="Arial" charset="0"/>
              </a:rPr>
              <a:t>Responsibility for evaluating a recruit’s   performance lies in the FTO’s DOR</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FTOs should complete a DOR on each recruit they evaluate</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The evaluation should be completed at the end of the shift/week and, except for extra-ordinary circumstances, not left to be done at a later time.  Thus the recruit is provided the opportunity to ask questions and seek clarification not received earlier in the workday.  This feedback 	serves to reinforce instructions, criticism and praise given during or after each earlier incident.</a:t>
            </a:r>
          </a:p>
        </p:txBody>
      </p:sp>
    </p:spTree>
  </p:cSld>
  <p:clrMapOvr>
    <a:masterClrMapping/>
  </p:clrMapOvr>
  <p:transition spd="slow" advClick="0"/>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B61ED43-3561-481A-A361-21A14C366D11}" type="slidenum">
              <a:rPr lang="en-US"/>
              <a:pPr/>
              <a:t>121</a:t>
            </a:fld>
            <a:endParaRPr lang="en-US"/>
          </a:p>
        </p:txBody>
      </p:sp>
      <p:sp>
        <p:nvSpPr>
          <p:cNvPr id="147458" name="Rectangle 2"/>
          <p:cNvSpPr>
            <a:spLocks noGrp="1" noRot="1" noChangeArrowheads="1"/>
          </p:cNvSpPr>
          <p:nvPr>
            <p:ph type="title"/>
          </p:nvPr>
        </p:nvSpPr>
        <p:spPr>
          <a:xfrm>
            <a:off x="457200" y="0"/>
            <a:ext cx="8229600" cy="1066800"/>
          </a:xfrm>
        </p:spPr>
        <p:txBody>
          <a:bodyPr/>
          <a:lstStyle/>
          <a:p>
            <a:r>
              <a:rPr lang="en-US">
                <a:solidFill>
                  <a:schemeClr val="hlink"/>
                </a:solidFill>
                <a:latin typeface="Arial" charset="0"/>
              </a:rPr>
              <a:t>Evaluation Frequency</a:t>
            </a:r>
          </a:p>
        </p:txBody>
      </p:sp>
      <p:sp>
        <p:nvSpPr>
          <p:cNvPr id="147459" name="Rectangle 3"/>
          <p:cNvSpPr>
            <a:spLocks noGrp="1" noChangeArrowheads="1"/>
          </p:cNvSpPr>
          <p:nvPr>
            <p:ph type="body" idx="1"/>
          </p:nvPr>
        </p:nvSpPr>
        <p:spPr>
          <a:xfrm>
            <a:off x="457200" y="1219200"/>
            <a:ext cx="8229600" cy="4114800"/>
          </a:xfrm>
        </p:spPr>
        <p:txBody>
          <a:bodyPr/>
          <a:lstStyle/>
          <a:p>
            <a:pPr>
              <a:lnSpc>
                <a:spcPct val="80000"/>
              </a:lnSpc>
              <a:spcBef>
                <a:spcPct val="0"/>
              </a:spcBef>
            </a:pPr>
            <a:r>
              <a:rPr lang="en-US" sz="2800" b="1">
                <a:effectLst/>
                <a:latin typeface="Arial" charset="0"/>
              </a:rPr>
              <a:t>The Field Training Coordinators might also be responsible for completing a WCR for every recruit assigned to the program</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A WCR is useful not only to record a recruit’s performance but also to 	serve as a check and balance of the FTO’s evaluation of a recruit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The WCR can provide a starting point for a Coordinator’s meeting with the recruit along with the monthly FTO meeting.  It should reflect the Coordinator’s observations and review of DORs, other officers and supervisors remarks, written reports from the recruit, etc.</a:t>
            </a:r>
          </a:p>
        </p:txBody>
      </p:sp>
    </p:spTree>
  </p:cSld>
  <p:clrMapOvr>
    <a:masterClrMapping/>
  </p:clrMapOvr>
  <p:transition spd="slow" advClick="0"/>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326C70A-87E7-4415-A58F-9CB2F68AF032}" type="slidenum">
              <a:rPr lang="en-US"/>
              <a:pPr/>
              <a:t>122</a:t>
            </a:fld>
            <a:endParaRPr lang="en-US"/>
          </a:p>
        </p:txBody>
      </p:sp>
      <p:sp>
        <p:nvSpPr>
          <p:cNvPr id="148482" name="Rectangle 2"/>
          <p:cNvSpPr>
            <a:spLocks noGrp="1" noRot="1" noChangeArrowheads="1"/>
          </p:cNvSpPr>
          <p:nvPr>
            <p:ph type="title"/>
          </p:nvPr>
        </p:nvSpPr>
        <p:spPr>
          <a:xfrm>
            <a:off x="457200" y="304800"/>
            <a:ext cx="8229600" cy="1066800"/>
          </a:xfrm>
        </p:spPr>
        <p:txBody>
          <a:bodyPr/>
          <a:lstStyle/>
          <a:p>
            <a:r>
              <a:rPr lang="en-US">
                <a:solidFill>
                  <a:schemeClr val="hlink"/>
                </a:solidFill>
                <a:latin typeface="Arial" charset="0"/>
              </a:rPr>
              <a:t>Evaluation Frequency</a:t>
            </a:r>
          </a:p>
        </p:txBody>
      </p:sp>
      <p:sp>
        <p:nvSpPr>
          <p:cNvPr id="148483" name="Rectangle 3"/>
          <p:cNvSpPr>
            <a:spLocks noGrp="1" noChangeArrowheads="1"/>
          </p:cNvSpPr>
          <p:nvPr>
            <p:ph type="body" idx="1"/>
          </p:nvPr>
        </p:nvSpPr>
        <p:spPr>
          <a:xfrm>
            <a:off x="457200" y="1828800"/>
            <a:ext cx="8229600" cy="4113213"/>
          </a:xfrm>
        </p:spPr>
        <p:txBody>
          <a:bodyPr/>
          <a:lstStyle/>
          <a:p>
            <a:pPr>
              <a:lnSpc>
                <a:spcPct val="80000"/>
              </a:lnSpc>
            </a:pPr>
            <a:r>
              <a:rPr lang="en-US" sz="2800" b="1">
                <a:effectLst/>
                <a:latin typeface="Arial" charset="0"/>
              </a:rPr>
              <a:t>WCR should reflect the recruit’s performance over a period of time with the Coordinator providing another independent evaluation</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Coordinator review will reinforce program guidelines and provide an evaluation of the FTO as an instructor</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At the end of each phase the Field Training Coordinator should complete a PSR for every recruit assigned to the program.</a:t>
            </a:r>
          </a:p>
        </p:txBody>
      </p:sp>
    </p:spTree>
  </p:cSld>
  <p:clrMapOvr>
    <a:masterClrMapping/>
  </p:clrMapOvr>
  <p:transition spd="slow" advClick="0"/>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B2D482C-633B-4251-A8DE-E1B3E65C0933}" type="slidenum">
              <a:rPr lang="en-US"/>
              <a:pPr/>
              <a:t>123</a:t>
            </a:fld>
            <a:endParaRPr lang="en-US"/>
          </a:p>
        </p:txBody>
      </p:sp>
      <p:sp>
        <p:nvSpPr>
          <p:cNvPr id="149506" name="Rectangle 2"/>
          <p:cNvSpPr>
            <a:spLocks noGrp="1" noRot="1" noChangeArrowheads="1"/>
          </p:cNvSpPr>
          <p:nvPr>
            <p:ph type="title"/>
          </p:nvPr>
        </p:nvSpPr>
        <p:spPr>
          <a:xfrm>
            <a:off x="457200" y="304800"/>
            <a:ext cx="8229600" cy="1066800"/>
          </a:xfrm>
        </p:spPr>
        <p:txBody>
          <a:bodyPr/>
          <a:lstStyle/>
          <a:p>
            <a:r>
              <a:rPr lang="en-US">
                <a:solidFill>
                  <a:schemeClr val="hlink"/>
                </a:solidFill>
                <a:latin typeface="Arial" charset="0"/>
              </a:rPr>
              <a:t>Evaluation Frequency</a:t>
            </a:r>
          </a:p>
        </p:txBody>
      </p:sp>
      <p:sp>
        <p:nvSpPr>
          <p:cNvPr id="149507" name="Rectangle 3"/>
          <p:cNvSpPr>
            <a:spLocks noGrp="1" noChangeArrowheads="1"/>
          </p:cNvSpPr>
          <p:nvPr>
            <p:ph type="body" idx="1"/>
          </p:nvPr>
        </p:nvSpPr>
        <p:spPr>
          <a:xfrm>
            <a:off x="457200" y="1600200"/>
            <a:ext cx="8229600" cy="4114800"/>
          </a:xfrm>
        </p:spPr>
        <p:txBody>
          <a:bodyPr/>
          <a:lstStyle/>
          <a:p>
            <a:pPr>
              <a:lnSpc>
                <a:spcPct val="80000"/>
              </a:lnSpc>
            </a:pPr>
            <a:r>
              <a:rPr lang="en-US" sz="2800" b="1">
                <a:effectLst/>
                <a:latin typeface="Arial" charset="0"/>
              </a:rPr>
              <a:t>PSRs can be used to keep track of the overall performance of the recruit as well as serve as a record for his progress in the program</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An FTO working with a recruit during additional or remedial training should complete a DOR as well as the Additional Training Summary (ATS) at the end of the training</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The ATS can be used to record the training plans and progress of a 	recruit during additional training</a:t>
            </a:r>
          </a:p>
        </p:txBody>
      </p:sp>
    </p:spTree>
  </p:cSld>
  <p:clrMapOvr>
    <a:masterClrMapping/>
  </p:clrMapOvr>
  <p:transition spd="slow" advClick="0"/>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BBA058B-4599-4F5D-A071-C40220EAD049}" type="slidenum">
              <a:rPr lang="en-US"/>
              <a:pPr/>
              <a:t>124</a:t>
            </a:fld>
            <a:endParaRPr lang="en-US"/>
          </a:p>
        </p:txBody>
      </p:sp>
      <p:sp>
        <p:nvSpPr>
          <p:cNvPr id="150530"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150531"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3.5	</a:t>
            </a:r>
            <a:r>
              <a:rPr lang="en-US" sz="2800" b="1" u="sng">
                <a:effectLst/>
                <a:latin typeface="Arial" charset="0"/>
              </a:rPr>
              <a:t>Learning Objective</a:t>
            </a:r>
            <a:r>
              <a:rPr lang="en-US" sz="2800" b="1">
                <a:effectLst/>
                <a:latin typeface="Arial" charset="0"/>
              </a:rPr>
              <a:t>: The student could be 	asked to describe the importance of 	scenarios and/or role play in practical 	applications of communication skills</a:t>
            </a:r>
            <a:r>
              <a:rPr lang="en-US">
                <a:effectLst/>
              </a:rPr>
              <a:t>.</a:t>
            </a:r>
            <a:r>
              <a:rPr lang="en-US"/>
              <a:t> </a:t>
            </a:r>
          </a:p>
        </p:txBody>
      </p:sp>
    </p:spTree>
  </p:cSld>
  <p:clrMapOvr>
    <a:masterClrMapping/>
  </p:clrMapOvr>
  <p:transition spd="slow" advClick="0"/>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0DD852D-9C54-4138-AD78-E9A75770F6D4}" type="slidenum">
              <a:rPr lang="en-US"/>
              <a:pPr/>
              <a:t>125</a:t>
            </a:fld>
            <a:endParaRPr lang="en-US"/>
          </a:p>
        </p:txBody>
      </p:sp>
      <p:sp>
        <p:nvSpPr>
          <p:cNvPr id="151554"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Scenario &amp; Role Play</a:t>
            </a:r>
          </a:p>
        </p:txBody>
      </p:sp>
      <p:sp>
        <p:nvSpPr>
          <p:cNvPr id="151555" name="Rectangle 3"/>
          <p:cNvSpPr>
            <a:spLocks noGrp="1" noChangeArrowheads="1"/>
          </p:cNvSpPr>
          <p:nvPr>
            <p:ph type="body" idx="1"/>
          </p:nvPr>
        </p:nvSpPr>
        <p:spPr>
          <a:xfrm>
            <a:off x="457200" y="1219200"/>
            <a:ext cx="8229600" cy="4572000"/>
          </a:xfrm>
        </p:spPr>
        <p:txBody>
          <a:bodyPr/>
          <a:lstStyle/>
          <a:p>
            <a:pPr>
              <a:lnSpc>
                <a:spcPct val="90000"/>
              </a:lnSpc>
            </a:pPr>
            <a:r>
              <a:rPr lang="en-US" sz="2800" b="1">
                <a:effectLst/>
                <a:latin typeface="Arial" charset="0"/>
              </a:rPr>
              <a:t>Purposes:</a:t>
            </a:r>
            <a:r>
              <a:rPr lang="en-US" b="1">
                <a:effectLst/>
                <a:latin typeface="Arial" charset="0"/>
              </a:rPr>
              <a:t> </a:t>
            </a:r>
          </a:p>
          <a:p>
            <a:pPr>
              <a:lnSpc>
                <a:spcPct val="90000"/>
              </a:lnSpc>
              <a:buFont typeface="Wingdings" pitchFamily="2" charset="2"/>
              <a:buNone/>
            </a:pPr>
            <a:endParaRPr lang="en-US" b="1">
              <a:effectLst/>
              <a:latin typeface="Arial" charset="0"/>
            </a:endParaRPr>
          </a:p>
          <a:p>
            <a:pPr>
              <a:lnSpc>
                <a:spcPct val="90000"/>
              </a:lnSpc>
              <a:buFont typeface="Wingdings" pitchFamily="2" charset="2"/>
              <a:buNone/>
            </a:pPr>
            <a:r>
              <a:rPr lang="en-US" b="1">
                <a:effectLst/>
                <a:latin typeface="Arial" charset="0"/>
              </a:rPr>
              <a:t>	</a:t>
            </a:r>
            <a:r>
              <a:rPr lang="en-US" sz="2800" b="1">
                <a:effectLst/>
                <a:latin typeface="Arial" charset="0"/>
              </a:rPr>
              <a:t>a.	To provide the recruit with the 	opportunity to be exposed to situations 	he may not routinely encounter</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b.	To give the recruit the opportunity to 	perform tasks he is not familiar with or 	has had minimal exposure and</a:t>
            </a:r>
          </a:p>
          <a:p>
            <a:pPr>
              <a:lnSpc>
                <a:spcPct val="90000"/>
              </a:lnSpc>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913AA66-0AF1-4253-9DD8-B3C19509ACBE}" type="slidenum">
              <a:rPr lang="en-US"/>
              <a:pPr/>
              <a:t>126</a:t>
            </a:fld>
            <a:endParaRPr lang="en-US"/>
          </a:p>
        </p:txBody>
      </p:sp>
      <p:sp>
        <p:nvSpPr>
          <p:cNvPr id="152578"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Scenario &amp; Role Play</a:t>
            </a:r>
          </a:p>
        </p:txBody>
      </p:sp>
      <p:sp>
        <p:nvSpPr>
          <p:cNvPr id="152579" name="Rectangle 3"/>
          <p:cNvSpPr>
            <a:spLocks noGrp="1" noChangeArrowheads="1"/>
          </p:cNvSpPr>
          <p:nvPr>
            <p:ph type="body" idx="1"/>
          </p:nvPr>
        </p:nvSpPr>
        <p:spPr>
          <a:xfrm>
            <a:off x="457200" y="1219200"/>
            <a:ext cx="8229600" cy="4572000"/>
          </a:xfrm>
        </p:spPr>
        <p:txBody>
          <a:bodyPr/>
          <a:lstStyle/>
          <a:p>
            <a:pPr>
              <a:lnSpc>
                <a:spcPct val="80000"/>
              </a:lnSpc>
            </a:pPr>
            <a:r>
              <a:rPr lang="en-US" sz="2800" b="1">
                <a:effectLst/>
                <a:latin typeface="Arial" charset="0"/>
              </a:rPr>
              <a:t>Purposes (con’t)</a:t>
            </a:r>
            <a:endParaRPr lang="en-US" b="1">
              <a:effectLst/>
              <a:latin typeface="Arial" charset="0"/>
            </a:endParaRP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c.	To allow the recruit to practice difficult 	tasks</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1.  Having role players follow a script is 	     very important.  If a role player strays 	     away from the script it could change 	     the outcome for the student, spelling 	     defeat before the recruit even attempts 	     to solve the problem</a:t>
            </a:r>
            <a:r>
              <a:rPr lang="en-US" sz="2400" b="1">
                <a:effectLst/>
              </a:rPr>
              <a:t> </a:t>
            </a:r>
          </a:p>
        </p:txBody>
      </p:sp>
    </p:spTree>
  </p:cSld>
  <p:clrMapOvr>
    <a:masterClrMapping/>
  </p:clrMapOvr>
  <p:transition spd="slow" advClick="0"/>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073525B-DE17-469D-A242-D57AB767123D}" type="slidenum">
              <a:rPr lang="en-US"/>
              <a:pPr/>
              <a:t>127</a:t>
            </a:fld>
            <a:endParaRPr lang="en-US"/>
          </a:p>
        </p:txBody>
      </p:sp>
      <p:sp>
        <p:nvSpPr>
          <p:cNvPr id="153602"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Scenario &amp; Role Play</a:t>
            </a:r>
          </a:p>
        </p:txBody>
      </p:sp>
      <p:sp>
        <p:nvSpPr>
          <p:cNvPr id="153603" name="Rectangle 3"/>
          <p:cNvSpPr>
            <a:spLocks noGrp="1" noChangeArrowheads="1"/>
          </p:cNvSpPr>
          <p:nvPr>
            <p:ph type="body" idx="1"/>
          </p:nvPr>
        </p:nvSpPr>
        <p:spPr>
          <a:xfrm>
            <a:off x="457200" y="1219200"/>
            <a:ext cx="8229600" cy="5029200"/>
          </a:xfrm>
        </p:spPr>
        <p:txBody>
          <a:bodyPr/>
          <a:lstStyle/>
          <a:p>
            <a:pPr>
              <a:lnSpc>
                <a:spcPct val="80000"/>
              </a:lnSpc>
            </a:pPr>
            <a:r>
              <a:rPr lang="en-US" sz="2800" b="1">
                <a:effectLst/>
                <a:latin typeface="Arial" charset="0"/>
              </a:rPr>
              <a:t>Purposes (con’t)</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2. Some instructors may find it easier to 	    correct problems as they go.  Other 	    instructors may want the recruit to 	   	    finish the problem, correct the recruit 	    and then have the recruit work through 	    the problem again doing it correctly</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latin typeface="Arial" charset="0"/>
              </a:rPr>
              <a:t>	</a:t>
            </a:r>
            <a:r>
              <a:rPr lang="en-US" sz="2800" b="1">
                <a:effectLst/>
                <a:latin typeface="Arial" charset="0"/>
              </a:rPr>
              <a:t>	3.  Pre-approved scripts will make it 	 	    easier for the instructor to follow also. 	    This program should be monitored 	  	    closely when in use</a:t>
            </a:r>
          </a:p>
        </p:txBody>
      </p:sp>
    </p:spTree>
  </p:cSld>
  <p:clrMapOvr>
    <a:masterClrMapping/>
  </p:clrMapOvr>
  <p:transition spd="slow" advClick="0"/>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DDD64B6-169A-4D38-BEC8-FF3BBB6B2B0B}" type="slidenum">
              <a:rPr lang="en-US"/>
              <a:pPr/>
              <a:t>128</a:t>
            </a:fld>
            <a:endParaRPr lang="en-US"/>
          </a:p>
        </p:txBody>
      </p:sp>
      <p:sp>
        <p:nvSpPr>
          <p:cNvPr id="154626"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154627"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3.6	</a:t>
            </a:r>
            <a:r>
              <a:rPr lang="en-US" sz="2800" b="1" u="sng">
                <a:effectLst/>
                <a:latin typeface="Arial" charset="0"/>
              </a:rPr>
              <a:t>Learning Objective</a:t>
            </a:r>
            <a:r>
              <a:rPr lang="en-US" sz="2800" b="1">
                <a:effectLst/>
                <a:latin typeface="Arial" charset="0"/>
              </a:rPr>
              <a:t>:  The student could 	be asked to describe the do’s and 	don’ts in scenario training.</a:t>
            </a:r>
            <a:r>
              <a:rPr lang="en-US" sz="2800"/>
              <a:t> </a:t>
            </a:r>
          </a:p>
        </p:txBody>
      </p:sp>
    </p:spTree>
  </p:cSld>
  <p:clrMapOvr>
    <a:masterClrMapping/>
  </p:clrMapOvr>
  <p:transition spd="slow" advClick="0"/>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559B4BA-209A-4A9E-AD8B-C4E42E289E02}" type="slidenum">
              <a:rPr lang="en-US"/>
              <a:pPr/>
              <a:t>129</a:t>
            </a:fld>
            <a:endParaRPr lang="en-US"/>
          </a:p>
        </p:txBody>
      </p:sp>
      <p:sp>
        <p:nvSpPr>
          <p:cNvPr id="171010"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Scenario &amp; Role Play</a:t>
            </a:r>
            <a:br>
              <a:rPr lang="en-US">
                <a:solidFill>
                  <a:schemeClr val="hlink"/>
                </a:solidFill>
                <a:latin typeface="Arial" charset="0"/>
              </a:rPr>
            </a:br>
            <a:r>
              <a:rPr lang="en-US">
                <a:solidFill>
                  <a:schemeClr val="hlink"/>
                </a:solidFill>
                <a:latin typeface="Arial" charset="0"/>
              </a:rPr>
              <a:t>Do’s</a:t>
            </a:r>
          </a:p>
        </p:txBody>
      </p:sp>
      <p:sp>
        <p:nvSpPr>
          <p:cNvPr id="171011" name="Rectangle 3"/>
          <p:cNvSpPr>
            <a:spLocks noGrp="1" noChangeArrowheads="1"/>
          </p:cNvSpPr>
          <p:nvPr>
            <p:ph type="body" idx="1"/>
          </p:nvPr>
        </p:nvSpPr>
        <p:spPr>
          <a:xfrm>
            <a:off x="0" y="1219200"/>
            <a:ext cx="9144000" cy="4525963"/>
          </a:xfrm>
        </p:spPr>
        <p:txBody>
          <a:bodyPr/>
          <a:lstStyle/>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a.  A clear and concise scenario, that is reduced </a:t>
            </a:r>
          </a:p>
          <a:p>
            <a:pPr marL="609600" indent="-609600">
              <a:lnSpc>
                <a:spcPct val="80000"/>
              </a:lnSpc>
              <a:spcBef>
                <a:spcPct val="0"/>
              </a:spcBef>
              <a:buFont typeface="Wingdings" pitchFamily="2" charset="2"/>
              <a:buNone/>
            </a:pPr>
            <a:r>
              <a:rPr lang="en-US" sz="2800" b="1">
                <a:effectLst/>
                <a:latin typeface="Arial" charset="0"/>
              </a:rPr>
              <a:t>	     to a written script</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b.  There should be several stress inducing 		  scenarios.   However, everyone reacts     	  	  differently so the recruit’s way is not 		  necessarily incorrect as long as the target     		  goal is met.  Having several different 	</a:t>
            </a:r>
          </a:p>
          <a:p>
            <a:pPr marL="609600" indent="-609600">
              <a:lnSpc>
                <a:spcPct val="80000"/>
              </a:lnSpc>
              <a:spcBef>
                <a:spcPct val="0"/>
              </a:spcBef>
              <a:buFont typeface="Wingdings" pitchFamily="2" charset="2"/>
              <a:buNone/>
            </a:pPr>
            <a:r>
              <a:rPr lang="en-US" sz="2800" b="1">
                <a:effectLst/>
                <a:latin typeface="Arial" charset="0"/>
              </a:rPr>
              <a:t>	     solutions to the same problem will </a:t>
            </a:r>
          </a:p>
          <a:p>
            <a:pPr marL="609600" indent="-609600">
              <a:lnSpc>
                <a:spcPct val="80000"/>
              </a:lnSpc>
              <a:spcBef>
                <a:spcPct val="0"/>
              </a:spcBef>
              <a:buFont typeface="Wingdings" pitchFamily="2" charset="2"/>
              <a:buNone/>
            </a:pPr>
            <a:r>
              <a:rPr lang="en-US" sz="2800" b="1">
                <a:effectLst/>
                <a:latin typeface="Arial" charset="0"/>
              </a:rPr>
              <a:t>	     strengthen the training</a:t>
            </a:r>
          </a:p>
          <a:p>
            <a:pPr marL="609600" indent="-609600">
              <a:lnSpc>
                <a:spcPct val="80000"/>
              </a:lnSpc>
              <a:spcBef>
                <a:spcPct val="0"/>
              </a:spcBef>
              <a:buFont typeface="Wingdings" pitchFamily="2" charset="2"/>
              <a:buNone/>
            </a:pPr>
            <a:endParaRPr lang="en-US" sz="2800" b="1">
              <a:effectLst/>
              <a:latin typeface="Arial" charset="0"/>
            </a:endParaRPr>
          </a:p>
          <a:p>
            <a:pPr marL="990600" lvl="1" indent="-533400">
              <a:lnSpc>
                <a:spcPct val="80000"/>
              </a:lnSpc>
              <a:spcBef>
                <a:spcPct val="0"/>
              </a:spcBef>
              <a:buFont typeface="Wingdings" pitchFamily="2" charset="2"/>
              <a:buNone/>
            </a:pPr>
            <a:r>
              <a:rPr lang="en-US" b="1">
                <a:effectLst/>
                <a:latin typeface="Arial" charset="0"/>
              </a:rPr>
              <a:t>  c.  Be a creative thinker so the recruit will be</a:t>
            </a:r>
          </a:p>
          <a:p>
            <a:pPr marL="990600" lvl="1" indent="-533400">
              <a:lnSpc>
                <a:spcPct val="80000"/>
              </a:lnSpc>
              <a:spcBef>
                <a:spcPct val="0"/>
              </a:spcBef>
              <a:buFont typeface="Wingdings" pitchFamily="2" charset="2"/>
              <a:buNone/>
            </a:pPr>
            <a:r>
              <a:rPr lang="en-US" b="1">
                <a:effectLst/>
                <a:latin typeface="Arial" charset="0"/>
              </a:rPr>
              <a:t>	 able to use what he knows, and then do what</a:t>
            </a:r>
          </a:p>
          <a:p>
            <a:pPr marL="990600" lvl="1" indent="-533400">
              <a:lnSpc>
                <a:spcPct val="80000"/>
              </a:lnSpc>
              <a:spcBef>
                <a:spcPct val="0"/>
              </a:spcBef>
              <a:buFont typeface="Wingdings" pitchFamily="2" charset="2"/>
              <a:buNone/>
            </a:pPr>
            <a:r>
              <a:rPr lang="en-US" b="1">
                <a:effectLst/>
                <a:latin typeface="Arial" charset="0"/>
              </a:rPr>
              <a:t>       he has learned, to positively solve the</a:t>
            </a:r>
          </a:p>
          <a:p>
            <a:pPr marL="990600" lvl="1" indent="-533400">
              <a:lnSpc>
                <a:spcPct val="80000"/>
              </a:lnSpc>
              <a:spcBef>
                <a:spcPct val="0"/>
              </a:spcBef>
              <a:buFont typeface="Wingdings" pitchFamily="2" charset="2"/>
              <a:buNone/>
            </a:pPr>
            <a:r>
              <a:rPr lang="en-US" b="1">
                <a:effectLst/>
                <a:latin typeface="Arial" charset="0"/>
              </a:rPr>
              <a:t>       problem</a:t>
            </a:r>
            <a:r>
              <a:rPr lang="en-US">
                <a:latin typeface="Arial" charset="0"/>
              </a:rPr>
              <a:t> </a:t>
            </a:r>
            <a:endParaRPr lang="en-US" b="1">
              <a:effectLst/>
              <a:latin typeface="Arial" charset="0"/>
            </a:endParaRPr>
          </a:p>
          <a:p>
            <a:pPr marL="609600" indent="-609600">
              <a:lnSpc>
                <a:spcPct val="80000"/>
              </a:lnSpc>
              <a:buFont typeface="Wingdings" pitchFamily="2" charset="2"/>
              <a:buNone/>
            </a:pPr>
            <a:endParaRPr lang="en-US" sz="2800">
              <a:latin typeface="Arial" charset="0"/>
            </a:endParaRPr>
          </a:p>
        </p:txBody>
      </p:sp>
    </p:spTree>
  </p:cSld>
  <p:clrMapOvr>
    <a:masterClrMapping/>
  </p:clrMapOvr>
  <p:transition spd="slow"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00F87A6-096A-42C4-A715-40D34FCB65B2}" type="slidenum">
              <a:rPr lang="en-US"/>
              <a:pPr/>
              <a:t>13</a:t>
            </a:fld>
            <a:endParaRPr lang="en-US"/>
          </a:p>
        </p:txBody>
      </p:sp>
      <p:sp>
        <p:nvSpPr>
          <p:cNvPr id="24578" name="Rectangle 2"/>
          <p:cNvSpPr>
            <a:spLocks noGrp="1" noRot="1" noChangeArrowheads="1"/>
          </p:cNvSpPr>
          <p:nvPr>
            <p:ph type="title"/>
          </p:nvPr>
        </p:nvSpPr>
        <p:spPr/>
        <p:txBody>
          <a:bodyPr/>
          <a:lstStyle/>
          <a:p>
            <a:r>
              <a:rPr lang="en-US">
                <a:solidFill>
                  <a:schemeClr val="hlink"/>
                </a:solidFill>
                <a:latin typeface="Arial" charset="0"/>
              </a:rPr>
              <a:t>Adult Learners</a:t>
            </a:r>
          </a:p>
        </p:txBody>
      </p:sp>
      <p:sp>
        <p:nvSpPr>
          <p:cNvPr id="24579" name="Rectangle 3"/>
          <p:cNvSpPr>
            <a:spLocks noGrp="1" noChangeArrowheads="1"/>
          </p:cNvSpPr>
          <p:nvPr>
            <p:ph type="body" idx="1"/>
          </p:nvPr>
        </p:nvSpPr>
        <p:spPr>
          <a:xfrm>
            <a:off x="457200" y="1524000"/>
            <a:ext cx="8229600" cy="5334000"/>
          </a:xfrm>
        </p:spPr>
        <p:txBody>
          <a:bodyPr/>
          <a:lstStyle/>
          <a:p>
            <a:pPr>
              <a:lnSpc>
                <a:spcPct val="80000"/>
              </a:lnSpc>
            </a:pPr>
            <a:r>
              <a:rPr lang="en-US" sz="2800" b="1">
                <a:effectLst/>
                <a:latin typeface="Arial" charset="0"/>
              </a:rPr>
              <a:t>Malcolm Knowles pioneered the field of adult learning </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Characteristics:</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a.  Adults are autonomous and self-directed</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b.	Adults have accumulated a foundation of 	life experiences and knowledge</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c.	They need to connect learning to this  	knowledge/experience base </a:t>
            </a:r>
          </a:p>
        </p:txBody>
      </p:sp>
    </p:spTree>
  </p:cSld>
  <p:clrMapOvr>
    <a:masterClrMapping/>
  </p:clrMapOvr>
  <p:transition spd="slow" advClick="0"/>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3679B00-0872-4F14-9BC1-DF79CDD638F6}" type="slidenum">
              <a:rPr lang="en-US"/>
              <a:pPr/>
              <a:t>130</a:t>
            </a:fld>
            <a:endParaRPr lang="en-US"/>
          </a:p>
        </p:txBody>
      </p:sp>
      <p:sp>
        <p:nvSpPr>
          <p:cNvPr id="172034" name="Rectangle 2"/>
          <p:cNvSpPr>
            <a:spLocks noGrp="1" noRot="1" noChangeArrowheads="1"/>
          </p:cNvSpPr>
          <p:nvPr>
            <p:ph type="title"/>
          </p:nvPr>
        </p:nvSpPr>
        <p:spPr/>
        <p:txBody>
          <a:bodyPr/>
          <a:lstStyle/>
          <a:p>
            <a:r>
              <a:rPr lang="en-US">
                <a:solidFill>
                  <a:schemeClr val="hlink"/>
                </a:solidFill>
                <a:latin typeface="Arial" charset="0"/>
              </a:rPr>
              <a:t>Scenario &amp; Role Play</a:t>
            </a:r>
            <a:br>
              <a:rPr lang="en-US">
                <a:solidFill>
                  <a:schemeClr val="hlink"/>
                </a:solidFill>
                <a:latin typeface="Arial" charset="0"/>
              </a:rPr>
            </a:br>
            <a:r>
              <a:rPr lang="en-US">
                <a:solidFill>
                  <a:schemeClr val="hlink"/>
                </a:solidFill>
                <a:latin typeface="Arial" charset="0"/>
              </a:rPr>
              <a:t>Don’ts</a:t>
            </a:r>
          </a:p>
        </p:txBody>
      </p:sp>
      <p:sp>
        <p:nvSpPr>
          <p:cNvPr id="172035" name="Rectangle 3"/>
          <p:cNvSpPr>
            <a:spLocks noGrp="1" noChangeArrowheads="1"/>
          </p:cNvSpPr>
          <p:nvPr>
            <p:ph type="body" idx="1"/>
          </p:nvPr>
        </p:nvSpPr>
        <p:spPr/>
        <p:txBody>
          <a:bodyPr/>
          <a:lstStyle/>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a.  Don’t conduct training while on-duty out</a:t>
            </a:r>
          </a:p>
          <a:p>
            <a:pPr>
              <a:spcBef>
                <a:spcPct val="0"/>
              </a:spcBef>
              <a:buFont typeface="Wingdings" pitchFamily="2" charset="2"/>
              <a:buNone/>
            </a:pPr>
            <a:r>
              <a:rPr lang="en-US" sz="2800" b="1">
                <a:effectLst/>
                <a:latin typeface="Arial" charset="0"/>
              </a:rPr>
              <a:t>	     in the public or during down time</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b.  Don’t overwhelm the student with </a:t>
            </a:r>
          </a:p>
          <a:p>
            <a:pPr>
              <a:spcBef>
                <a:spcPct val="0"/>
              </a:spcBef>
              <a:buFont typeface="Wingdings" pitchFamily="2" charset="2"/>
              <a:buNone/>
            </a:pPr>
            <a:r>
              <a:rPr lang="en-US" sz="2800" b="1">
                <a:effectLst/>
                <a:latin typeface="Arial" charset="0"/>
              </a:rPr>
              <a:t>	     scenarios that he cannot win or do not  </a:t>
            </a:r>
          </a:p>
          <a:p>
            <a:pPr>
              <a:spcBef>
                <a:spcPct val="0"/>
              </a:spcBef>
              <a:buFont typeface="Wingdings" pitchFamily="2" charset="2"/>
              <a:buNone/>
            </a:pPr>
            <a:r>
              <a:rPr lang="en-US" sz="2800" b="1">
                <a:effectLst/>
                <a:latin typeface="Arial" charset="0"/>
              </a:rPr>
              <a:t>	     involve his job classification</a:t>
            </a:r>
          </a:p>
          <a:p>
            <a:endParaRPr lang="en-US" sz="2800"/>
          </a:p>
        </p:txBody>
      </p:sp>
    </p:spTree>
  </p:cSld>
  <p:clrMapOvr>
    <a:masterClrMapping/>
  </p:clrMapOvr>
  <p:transition spd="slow" advClick="0"/>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F0FB70D-AB3D-476C-812F-E83D5F419E90}" type="slidenum">
              <a:rPr lang="en-US"/>
              <a:pPr/>
              <a:t>131</a:t>
            </a:fld>
            <a:endParaRPr lang="en-US"/>
          </a:p>
        </p:txBody>
      </p:sp>
      <p:sp>
        <p:nvSpPr>
          <p:cNvPr id="173058"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173059" name="Rectangle 3"/>
          <p:cNvSpPr>
            <a:spLocks noGrp="1" noChangeArrowheads="1"/>
          </p:cNvSpPr>
          <p:nvPr>
            <p:ph type="body" idx="1"/>
          </p:nvPr>
        </p:nvSpPr>
        <p:spPr>
          <a:xfrm>
            <a:off x="457200" y="1752600"/>
            <a:ext cx="8229600" cy="4525963"/>
          </a:xfrm>
        </p:spPr>
        <p:txBody>
          <a:bodyPr/>
          <a:lstStyle/>
          <a:p>
            <a:pPr>
              <a:buFont typeface="Wingdings" pitchFamily="2" charset="2"/>
              <a:buNone/>
            </a:pPr>
            <a:r>
              <a:rPr lang="en-US" sz="2800" b="1">
                <a:effectLst/>
                <a:latin typeface="Arial" charset="0"/>
              </a:rPr>
              <a:t>3.7	</a:t>
            </a:r>
            <a:r>
              <a:rPr lang="en-US" sz="2800" b="1" u="sng">
                <a:effectLst/>
                <a:latin typeface="Arial" charset="0"/>
              </a:rPr>
              <a:t>Learning Objective</a:t>
            </a:r>
            <a:r>
              <a:rPr lang="en-US" sz="2800" b="1">
                <a:effectLst/>
                <a:latin typeface="Arial" charset="0"/>
              </a:rPr>
              <a:t>:  The student could be 	asked to list the benefits and some of the 	steps in reality based training.</a:t>
            </a:r>
            <a:r>
              <a:rPr lang="en-US"/>
              <a:t> </a:t>
            </a:r>
          </a:p>
        </p:txBody>
      </p:sp>
    </p:spTree>
  </p:cSld>
  <p:clrMapOvr>
    <a:masterClrMapping/>
  </p:clrMapOvr>
  <p:transition spd="slow" advClick="0"/>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2375787-80DC-4B16-A45F-97C2D910BCB6}" type="slidenum">
              <a:rPr lang="en-US"/>
              <a:pPr/>
              <a:t>132</a:t>
            </a:fld>
            <a:endParaRPr lang="en-US"/>
          </a:p>
        </p:txBody>
      </p:sp>
      <p:sp>
        <p:nvSpPr>
          <p:cNvPr id="174082"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Reality Based Training</a:t>
            </a:r>
          </a:p>
        </p:txBody>
      </p:sp>
      <p:sp>
        <p:nvSpPr>
          <p:cNvPr id="174083" name="Rectangle 3"/>
          <p:cNvSpPr>
            <a:spLocks noGrp="1" noChangeArrowheads="1"/>
          </p:cNvSpPr>
          <p:nvPr>
            <p:ph type="body" idx="1"/>
          </p:nvPr>
        </p:nvSpPr>
        <p:spPr>
          <a:xfrm>
            <a:off x="457200" y="1066800"/>
            <a:ext cx="8458200" cy="4525963"/>
          </a:xfrm>
        </p:spPr>
        <p:txBody>
          <a:bodyPr/>
          <a:lstStyle/>
          <a:p>
            <a:pPr>
              <a:lnSpc>
                <a:spcPct val="80000"/>
              </a:lnSpc>
              <a:spcBef>
                <a:spcPct val="0"/>
              </a:spcBef>
            </a:pPr>
            <a:r>
              <a:rPr lang="en-US" sz="2400" b="1">
                <a:effectLst/>
                <a:latin typeface="Arial" charset="0"/>
              </a:rPr>
              <a:t>Benefits of reality based training:</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a.  Recruit can work through unexpected  </a:t>
            </a:r>
          </a:p>
          <a:p>
            <a:pPr>
              <a:lnSpc>
                <a:spcPct val="80000"/>
              </a:lnSpc>
              <a:spcBef>
                <a:spcPct val="0"/>
              </a:spcBef>
              <a:buFont typeface="Wingdings" pitchFamily="2" charset="2"/>
              <a:buNone/>
            </a:pPr>
            <a:r>
              <a:rPr lang="en-US" sz="2400" b="1">
                <a:effectLst/>
                <a:latin typeface="Arial" charset="0"/>
              </a:rPr>
              <a:t>	     problems that may come up.</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b.  Problems that come up on a recurring </a:t>
            </a:r>
          </a:p>
          <a:p>
            <a:pPr>
              <a:lnSpc>
                <a:spcPct val="80000"/>
              </a:lnSpc>
              <a:spcBef>
                <a:spcPct val="0"/>
              </a:spcBef>
              <a:buFont typeface="Wingdings" pitchFamily="2" charset="2"/>
              <a:buNone/>
            </a:pPr>
            <a:r>
              <a:rPr lang="en-US" sz="2400" b="1">
                <a:effectLst/>
                <a:latin typeface="Arial" charset="0"/>
              </a:rPr>
              <a:t>	     basis will be worked out in a more efficient </a:t>
            </a:r>
          </a:p>
          <a:p>
            <a:pPr>
              <a:lnSpc>
                <a:spcPct val="80000"/>
              </a:lnSpc>
              <a:spcBef>
                <a:spcPct val="0"/>
              </a:spcBef>
              <a:buFont typeface="Wingdings" pitchFamily="2" charset="2"/>
              <a:buNone/>
            </a:pPr>
            <a:r>
              <a:rPr lang="en-US" sz="2400" b="1">
                <a:effectLst/>
                <a:latin typeface="Arial" charset="0"/>
              </a:rPr>
              <a:t>	     manner</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c.  Problem-based learning will come into </a:t>
            </a:r>
          </a:p>
          <a:p>
            <a:pPr>
              <a:lnSpc>
                <a:spcPct val="80000"/>
              </a:lnSpc>
              <a:spcBef>
                <a:spcPct val="0"/>
              </a:spcBef>
              <a:buFont typeface="Wingdings" pitchFamily="2" charset="2"/>
              <a:buNone/>
            </a:pPr>
            <a:r>
              <a:rPr lang="en-US" sz="2400" b="1">
                <a:effectLst/>
                <a:latin typeface="Arial" charset="0"/>
              </a:rPr>
              <a:t>	     play.</a:t>
            </a:r>
          </a:p>
          <a:p>
            <a:pPr>
              <a:lnSpc>
                <a:spcPct val="80000"/>
              </a:lnSpc>
              <a:spcBef>
                <a:spcPct val="0"/>
              </a:spcBef>
              <a:buFont typeface="Wingdings" pitchFamily="2" charset="2"/>
              <a:buNone/>
            </a:pPr>
            <a:r>
              <a:rPr lang="en-US" sz="2400" b="1">
                <a:effectLst/>
                <a:latin typeface="Arial" charset="0"/>
              </a:rPr>
              <a:t> </a:t>
            </a:r>
          </a:p>
          <a:p>
            <a:pPr>
              <a:lnSpc>
                <a:spcPct val="80000"/>
              </a:lnSpc>
              <a:spcBef>
                <a:spcPct val="0"/>
              </a:spcBef>
              <a:buFont typeface="Wingdings" pitchFamily="2" charset="2"/>
              <a:buNone/>
            </a:pPr>
            <a:r>
              <a:rPr lang="en-US" sz="2400" b="1">
                <a:effectLst/>
                <a:latin typeface="Arial" charset="0"/>
              </a:rPr>
              <a:t>    d.  Problem-based learning is based on the principal of </a:t>
            </a:r>
          </a:p>
          <a:p>
            <a:pPr>
              <a:lnSpc>
                <a:spcPct val="80000"/>
              </a:lnSpc>
              <a:spcBef>
                <a:spcPct val="0"/>
              </a:spcBef>
              <a:buFont typeface="Wingdings" pitchFamily="2" charset="2"/>
              <a:buNone/>
            </a:pPr>
            <a:r>
              <a:rPr lang="en-US" sz="2400" b="1">
                <a:effectLst/>
                <a:latin typeface="Arial" charset="0"/>
              </a:rPr>
              <a:t>	     knowing and doing, which enhances a recruit’s</a:t>
            </a:r>
          </a:p>
          <a:p>
            <a:pPr>
              <a:lnSpc>
                <a:spcPct val="80000"/>
              </a:lnSpc>
              <a:spcBef>
                <a:spcPct val="0"/>
              </a:spcBef>
              <a:buFont typeface="Wingdings" pitchFamily="2" charset="2"/>
              <a:buNone/>
            </a:pPr>
            <a:r>
              <a:rPr lang="en-US" sz="2400" b="1">
                <a:effectLst/>
                <a:latin typeface="Arial" charset="0"/>
              </a:rPr>
              <a:t>	     critical thinking and problem solving skills.</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e.  It is easy to establish the rule of “safety </a:t>
            </a:r>
          </a:p>
          <a:p>
            <a:pPr>
              <a:lnSpc>
                <a:spcPct val="80000"/>
              </a:lnSpc>
              <a:spcBef>
                <a:spcPct val="0"/>
              </a:spcBef>
              <a:buFont typeface="Wingdings" pitchFamily="2" charset="2"/>
              <a:buNone/>
            </a:pPr>
            <a:r>
              <a:rPr lang="en-US" sz="2400" b="1">
                <a:effectLst/>
                <a:latin typeface="Arial" charset="0"/>
              </a:rPr>
              <a:t>	     first”.</a:t>
            </a:r>
          </a:p>
        </p:txBody>
      </p:sp>
    </p:spTree>
  </p:cSld>
  <p:clrMapOvr>
    <a:masterClrMapping/>
  </p:clrMapOvr>
  <p:transition spd="slow" advClick="0"/>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8883FD9-2641-40CD-8E64-95EF3D77ABC0}" type="slidenum">
              <a:rPr lang="en-US"/>
              <a:pPr/>
              <a:t>133</a:t>
            </a:fld>
            <a:endParaRPr lang="en-US"/>
          </a:p>
        </p:txBody>
      </p:sp>
      <p:sp>
        <p:nvSpPr>
          <p:cNvPr id="175106" name="Rectangle 2"/>
          <p:cNvSpPr>
            <a:spLocks noGrp="1" noRot="1" noChangeArrowheads="1"/>
          </p:cNvSpPr>
          <p:nvPr>
            <p:ph type="title"/>
          </p:nvPr>
        </p:nvSpPr>
        <p:spPr/>
        <p:txBody>
          <a:bodyPr/>
          <a:lstStyle/>
          <a:p>
            <a:r>
              <a:rPr lang="en-US">
                <a:solidFill>
                  <a:schemeClr val="hlink"/>
                </a:solidFill>
                <a:latin typeface="Arial" charset="0"/>
              </a:rPr>
              <a:t>Reality Based Training</a:t>
            </a:r>
          </a:p>
        </p:txBody>
      </p:sp>
      <p:sp>
        <p:nvSpPr>
          <p:cNvPr id="175107" name="Rectangle 3"/>
          <p:cNvSpPr>
            <a:spLocks noGrp="1" noChangeArrowheads="1"/>
          </p:cNvSpPr>
          <p:nvPr>
            <p:ph type="body" idx="1"/>
          </p:nvPr>
        </p:nvSpPr>
        <p:spPr/>
        <p:txBody>
          <a:bodyPr/>
          <a:lstStyle/>
          <a:p>
            <a:pPr>
              <a:lnSpc>
                <a:spcPct val="80000"/>
              </a:lnSpc>
              <a:spcBef>
                <a:spcPct val="0"/>
              </a:spcBef>
            </a:pPr>
            <a:r>
              <a:rPr lang="en-US" sz="2800" b="1">
                <a:effectLst/>
                <a:latin typeface="Arial" charset="0"/>
              </a:rPr>
              <a:t>Setting up reality based training:</a:t>
            </a:r>
          </a:p>
          <a:p>
            <a:pPr>
              <a:lnSpc>
                <a:spcPct val="80000"/>
              </a:lnSpc>
              <a:spcBef>
                <a:spcPct val="0"/>
              </a:spcBef>
              <a:buFont typeface="Wingdings" pitchFamily="2" charset="2"/>
              <a:buNone/>
            </a:pPr>
            <a:r>
              <a:rPr lang="en-US" sz="2800" b="1">
                <a:effectLst/>
                <a:latin typeface="Arial" charset="0"/>
              </a:rPr>
              <a:t>	</a:t>
            </a:r>
          </a:p>
          <a:p>
            <a:pPr>
              <a:lnSpc>
                <a:spcPct val="80000"/>
              </a:lnSpc>
              <a:spcBef>
                <a:spcPct val="0"/>
              </a:spcBef>
              <a:buFont typeface="Wingdings" pitchFamily="2" charset="2"/>
              <a:buNone/>
            </a:pPr>
            <a:r>
              <a:rPr lang="en-US" sz="2800" b="1">
                <a:effectLst/>
                <a:latin typeface="Arial" charset="0"/>
              </a:rPr>
              <a:t>	a.  Ensure that the training environment is</a:t>
            </a:r>
          </a:p>
          <a:p>
            <a:pPr>
              <a:lnSpc>
                <a:spcPct val="80000"/>
              </a:lnSpc>
              <a:spcBef>
                <a:spcPct val="0"/>
              </a:spcBef>
              <a:buFont typeface="Wingdings" pitchFamily="2" charset="2"/>
              <a:buNone/>
            </a:pPr>
            <a:r>
              <a:rPr lang="en-US" sz="2800" b="1">
                <a:effectLst/>
                <a:latin typeface="Arial" charset="0"/>
              </a:rPr>
              <a:t>	     out of public view and a safe location</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b.  Have realistic problems that are scripted </a:t>
            </a:r>
          </a:p>
          <a:p>
            <a:pPr>
              <a:lnSpc>
                <a:spcPct val="80000"/>
              </a:lnSpc>
              <a:spcBef>
                <a:spcPct val="0"/>
              </a:spcBef>
              <a:buFont typeface="Wingdings" pitchFamily="2" charset="2"/>
              <a:buNone/>
            </a:pPr>
            <a:r>
              <a:rPr lang="en-US" sz="2800" b="1">
                <a:effectLst/>
                <a:latin typeface="Arial" charset="0"/>
              </a:rPr>
              <a:t>	     and easy to follow.  Be sure that the </a:t>
            </a:r>
          </a:p>
          <a:p>
            <a:pPr>
              <a:lnSpc>
                <a:spcPct val="80000"/>
              </a:lnSpc>
              <a:spcBef>
                <a:spcPct val="0"/>
              </a:spcBef>
              <a:buFont typeface="Wingdings" pitchFamily="2" charset="2"/>
              <a:buNone/>
            </a:pPr>
            <a:r>
              <a:rPr lang="en-US" sz="2800" b="1">
                <a:effectLst/>
                <a:latin typeface="Arial" charset="0"/>
              </a:rPr>
              <a:t>	     problems apply to the recruits’ job </a:t>
            </a:r>
          </a:p>
          <a:p>
            <a:pPr>
              <a:lnSpc>
                <a:spcPct val="80000"/>
              </a:lnSpc>
              <a:spcBef>
                <a:spcPct val="0"/>
              </a:spcBef>
              <a:buFont typeface="Wingdings" pitchFamily="2" charset="2"/>
              <a:buNone/>
            </a:pPr>
            <a:r>
              <a:rPr lang="en-US" sz="2800" b="1">
                <a:effectLst/>
                <a:latin typeface="Arial" charset="0"/>
              </a:rPr>
              <a:t>	     classification</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c.  Have realistic solutions, with several </a:t>
            </a:r>
          </a:p>
          <a:p>
            <a:pPr>
              <a:lnSpc>
                <a:spcPct val="80000"/>
              </a:lnSpc>
              <a:spcBef>
                <a:spcPct val="0"/>
              </a:spcBef>
              <a:buFont typeface="Wingdings" pitchFamily="2" charset="2"/>
              <a:buNone/>
            </a:pPr>
            <a:r>
              <a:rPr lang="en-US" sz="2800" b="1">
                <a:effectLst/>
                <a:latin typeface="Arial" charset="0"/>
              </a:rPr>
              <a:t>	     different outcomes, to problems</a:t>
            </a:r>
          </a:p>
          <a:p>
            <a:pPr>
              <a:lnSpc>
                <a:spcPct val="80000"/>
              </a:lnSpc>
              <a:spcBef>
                <a:spcPct val="0"/>
              </a:spcBef>
              <a:buFont typeface="Wingdings" pitchFamily="2" charset="2"/>
              <a:buNone/>
            </a:pPr>
            <a:endParaRPr lang="en-US" sz="2800" b="1">
              <a:effectLst/>
              <a:latin typeface="Arial" charset="0"/>
            </a:endParaRPr>
          </a:p>
          <a:p>
            <a:pPr>
              <a:lnSpc>
                <a:spcPct val="80000"/>
              </a:lnSpc>
              <a:buFont typeface="Wingdings" pitchFamily="2" charset="2"/>
              <a:buNone/>
            </a:pPr>
            <a:endParaRPr lang="en-US" sz="2800">
              <a:latin typeface="Arial" charset="0"/>
            </a:endParaRPr>
          </a:p>
        </p:txBody>
      </p:sp>
    </p:spTree>
  </p:cSld>
  <p:clrMapOvr>
    <a:masterClrMapping/>
  </p:clrMapOvr>
  <p:transition spd="slow" advClick="0"/>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DBFD3BF-CF56-4A67-8DE7-5D24DE2C589D}" type="slidenum">
              <a:rPr lang="en-US"/>
              <a:pPr/>
              <a:t>134</a:t>
            </a:fld>
            <a:endParaRPr lang="en-US"/>
          </a:p>
        </p:txBody>
      </p:sp>
      <p:sp>
        <p:nvSpPr>
          <p:cNvPr id="176130" name="Rectangle 2"/>
          <p:cNvSpPr>
            <a:spLocks noGrp="1" noRot="1" noChangeArrowheads="1"/>
          </p:cNvSpPr>
          <p:nvPr>
            <p:ph type="title"/>
          </p:nvPr>
        </p:nvSpPr>
        <p:spPr/>
        <p:txBody>
          <a:bodyPr/>
          <a:lstStyle/>
          <a:p>
            <a:r>
              <a:rPr lang="en-US">
                <a:solidFill>
                  <a:schemeClr val="hlink"/>
                </a:solidFill>
                <a:latin typeface="Arial" charset="0"/>
              </a:rPr>
              <a:t>Reality Based Training</a:t>
            </a:r>
          </a:p>
        </p:txBody>
      </p:sp>
      <p:sp>
        <p:nvSpPr>
          <p:cNvPr id="176131" name="Rectangle 3"/>
          <p:cNvSpPr>
            <a:spLocks noGrp="1" noChangeArrowheads="1"/>
          </p:cNvSpPr>
          <p:nvPr>
            <p:ph type="body" idx="1"/>
          </p:nvPr>
        </p:nvSpPr>
        <p:spPr>
          <a:xfrm>
            <a:off x="457200" y="1371600"/>
            <a:ext cx="7848600" cy="6248400"/>
          </a:xfrm>
        </p:spPr>
        <p:txBody>
          <a:bodyPr/>
          <a:lstStyle/>
          <a:p>
            <a:pPr marL="381000" indent="-381000">
              <a:lnSpc>
                <a:spcPct val="80000"/>
              </a:lnSpc>
              <a:spcBef>
                <a:spcPct val="0"/>
              </a:spcBef>
            </a:pPr>
            <a:r>
              <a:rPr lang="en-US" sz="2400" b="1">
                <a:effectLst/>
                <a:latin typeface="Arial" charset="0"/>
              </a:rPr>
              <a:t>Setting up reality based training:</a:t>
            </a:r>
          </a:p>
          <a:p>
            <a:pPr marL="381000" indent="-381000">
              <a:lnSpc>
                <a:spcPct val="80000"/>
              </a:lnSpc>
              <a:spcBef>
                <a:spcPct val="0"/>
              </a:spcBef>
              <a:buFont typeface="Wingdings" pitchFamily="2" charset="2"/>
              <a:buNone/>
            </a:pPr>
            <a:r>
              <a:rPr lang="en-US" sz="2400" b="1">
                <a:effectLst/>
                <a:latin typeface="Arial" charset="0"/>
              </a:rPr>
              <a:t>	</a:t>
            </a:r>
          </a:p>
          <a:p>
            <a:pPr marL="381000" indent="-381000">
              <a:lnSpc>
                <a:spcPct val="80000"/>
              </a:lnSpc>
              <a:spcBef>
                <a:spcPct val="0"/>
              </a:spcBef>
              <a:buFont typeface="Wingdings" pitchFamily="2" charset="2"/>
              <a:buNone/>
            </a:pPr>
            <a:r>
              <a:rPr lang="en-US" sz="2400" b="1">
                <a:effectLst/>
                <a:latin typeface="Arial" charset="0"/>
              </a:rPr>
              <a:t>	d.  Have role players follow the script    </a:t>
            </a:r>
          </a:p>
          <a:p>
            <a:pPr marL="381000" indent="-381000">
              <a:lnSpc>
                <a:spcPct val="80000"/>
              </a:lnSpc>
              <a:spcBef>
                <a:spcPct val="0"/>
              </a:spcBef>
              <a:buFont typeface="Wingdings" pitchFamily="2" charset="2"/>
              <a:buNone/>
            </a:pPr>
            <a:r>
              <a:rPr lang="en-US" sz="2400" b="1">
                <a:effectLst/>
                <a:latin typeface="Arial" charset="0"/>
              </a:rPr>
              <a:t>	     and not stray from it.  The role players should   </a:t>
            </a:r>
          </a:p>
          <a:p>
            <a:pPr marL="381000" indent="-381000">
              <a:lnSpc>
                <a:spcPct val="80000"/>
              </a:lnSpc>
              <a:spcBef>
                <a:spcPct val="0"/>
              </a:spcBef>
              <a:buFont typeface="Wingdings" pitchFamily="2" charset="2"/>
              <a:buNone/>
            </a:pPr>
            <a:r>
              <a:rPr lang="en-US" sz="2400" b="1">
                <a:effectLst/>
                <a:latin typeface="Arial" charset="0"/>
              </a:rPr>
              <a:t>	     not be from the group of recruits</a:t>
            </a:r>
          </a:p>
          <a:p>
            <a:pPr marL="381000" indent="-381000">
              <a:lnSpc>
                <a:spcPct val="80000"/>
              </a:lnSpc>
              <a:spcBef>
                <a:spcPct val="0"/>
              </a:spcBef>
              <a:buFont typeface="Wingdings" pitchFamily="2" charset="2"/>
              <a:buNone/>
            </a:pPr>
            <a:endParaRPr lang="en-US" sz="2400" b="1">
              <a:effectLst/>
              <a:latin typeface="Arial" charset="0"/>
            </a:endParaRPr>
          </a:p>
          <a:p>
            <a:pPr marL="381000" indent="-381000">
              <a:lnSpc>
                <a:spcPct val="80000"/>
              </a:lnSpc>
              <a:spcBef>
                <a:spcPct val="0"/>
              </a:spcBef>
              <a:buFont typeface="Wingdings" pitchFamily="2" charset="2"/>
              <a:buNone/>
            </a:pPr>
            <a:r>
              <a:rPr lang="en-US" sz="2400" b="1">
                <a:effectLst/>
                <a:latin typeface="Arial" charset="0"/>
              </a:rPr>
              <a:t>	e.  Have a dedicated FTO to follow the problem and </a:t>
            </a:r>
          </a:p>
          <a:p>
            <a:pPr marL="381000" indent="-381000">
              <a:lnSpc>
                <a:spcPct val="80000"/>
              </a:lnSpc>
              <a:spcBef>
                <a:spcPct val="0"/>
              </a:spcBef>
              <a:buFont typeface="Wingdings" pitchFamily="2" charset="2"/>
              <a:buNone/>
            </a:pPr>
            <a:r>
              <a:rPr lang="en-US" sz="2400" b="1">
                <a:effectLst/>
                <a:latin typeface="Arial" charset="0"/>
              </a:rPr>
              <a:t>	     progress of the recruit as he works through the </a:t>
            </a:r>
          </a:p>
          <a:p>
            <a:pPr marL="381000" indent="-381000">
              <a:lnSpc>
                <a:spcPct val="80000"/>
              </a:lnSpc>
              <a:spcBef>
                <a:spcPct val="0"/>
              </a:spcBef>
              <a:buFont typeface="Wingdings" pitchFamily="2" charset="2"/>
              <a:buNone/>
            </a:pPr>
            <a:r>
              <a:rPr lang="en-US" sz="2400" b="1">
                <a:effectLst/>
                <a:latin typeface="Arial" charset="0"/>
              </a:rPr>
              <a:t>	     problem</a:t>
            </a:r>
          </a:p>
          <a:p>
            <a:pPr marL="381000" indent="-381000">
              <a:lnSpc>
                <a:spcPct val="80000"/>
              </a:lnSpc>
              <a:buFont typeface="Wingdings" pitchFamily="2" charset="2"/>
              <a:buNone/>
            </a:pPr>
            <a:endParaRPr lang="en-US" sz="2400" b="1">
              <a:effectLst/>
            </a:endParaRPr>
          </a:p>
          <a:p>
            <a:pPr marL="381000" indent="-381000">
              <a:lnSpc>
                <a:spcPct val="80000"/>
              </a:lnSpc>
              <a:spcBef>
                <a:spcPct val="0"/>
              </a:spcBef>
              <a:buFont typeface="Wingdings" pitchFamily="2" charset="2"/>
              <a:buNone/>
            </a:pPr>
            <a:r>
              <a:rPr lang="en-US" sz="2400" b="1">
                <a:effectLst/>
                <a:latin typeface="Arial" charset="0"/>
              </a:rPr>
              <a:t>	f.  Ensure that the FTO has a positive review and</a:t>
            </a:r>
          </a:p>
          <a:p>
            <a:pPr marL="381000" indent="-381000">
              <a:lnSpc>
                <a:spcPct val="80000"/>
              </a:lnSpc>
              <a:spcBef>
                <a:spcPct val="0"/>
              </a:spcBef>
              <a:buFont typeface="Wingdings" pitchFamily="2" charset="2"/>
              <a:buNone/>
            </a:pPr>
            <a:r>
              <a:rPr lang="en-US" sz="2400" b="1">
                <a:effectLst/>
                <a:latin typeface="Arial" charset="0"/>
              </a:rPr>
              <a:t>	    feedback session at the conclusion of each </a:t>
            </a:r>
          </a:p>
          <a:p>
            <a:pPr marL="381000" indent="-381000">
              <a:lnSpc>
                <a:spcPct val="80000"/>
              </a:lnSpc>
              <a:spcBef>
                <a:spcPct val="0"/>
              </a:spcBef>
              <a:buFont typeface="Wingdings" pitchFamily="2" charset="2"/>
              <a:buNone/>
            </a:pPr>
            <a:r>
              <a:rPr lang="en-US" sz="2400" b="1">
                <a:effectLst/>
                <a:latin typeface="Arial" charset="0"/>
              </a:rPr>
              <a:t>	    problem-solving session.  Don’t tell the recruit </a:t>
            </a:r>
          </a:p>
          <a:p>
            <a:pPr marL="381000" indent="-381000">
              <a:lnSpc>
                <a:spcPct val="80000"/>
              </a:lnSpc>
              <a:spcBef>
                <a:spcPct val="0"/>
              </a:spcBef>
              <a:buFont typeface="Wingdings" pitchFamily="2" charset="2"/>
              <a:buNone/>
            </a:pPr>
            <a:r>
              <a:rPr lang="en-US" sz="2400" b="1">
                <a:effectLst/>
                <a:latin typeface="Arial" charset="0"/>
              </a:rPr>
              <a:t>	    what he did wrong.  Instead, ask the recruit how  </a:t>
            </a:r>
          </a:p>
          <a:p>
            <a:pPr marL="381000" indent="-381000">
              <a:lnSpc>
                <a:spcPct val="80000"/>
              </a:lnSpc>
              <a:spcBef>
                <a:spcPct val="0"/>
              </a:spcBef>
              <a:buFont typeface="Wingdings" pitchFamily="2" charset="2"/>
              <a:buNone/>
            </a:pPr>
            <a:r>
              <a:rPr lang="en-US" sz="2400" b="1">
                <a:effectLst/>
                <a:latin typeface="Arial" charset="0"/>
              </a:rPr>
              <a:t>	    he thinks it went.   Ask him what he could do to </a:t>
            </a:r>
          </a:p>
          <a:p>
            <a:pPr marL="381000" indent="-381000">
              <a:lnSpc>
                <a:spcPct val="80000"/>
              </a:lnSpc>
              <a:spcBef>
                <a:spcPct val="0"/>
              </a:spcBef>
              <a:buFont typeface="Wingdings" pitchFamily="2" charset="2"/>
              <a:buNone/>
            </a:pPr>
            <a:r>
              <a:rPr lang="en-US" sz="2400" b="1">
                <a:effectLst/>
                <a:latin typeface="Arial" charset="0"/>
              </a:rPr>
              <a:t>	    make it better or make a suggestion as to what </a:t>
            </a:r>
          </a:p>
          <a:p>
            <a:pPr marL="381000" indent="-381000">
              <a:lnSpc>
                <a:spcPct val="80000"/>
              </a:lnSpc>
              <a:spcBef>
                <a:spcPct val="0"/>
              </a:spcBef>
              <a:buFont typeface="Wingdings" pitchFamily="2" charset="2"/>
              <a:buNone/>
            </a:pPr>
            <a:r>
              <a:rPr lang="en-US" sz="2400" b="1">
                <a:effectLst/>
                <a:latin typeface="Arial" charset="0"/>
              </a:rPr>
              <a:t>	    the recruit may try to make it better.  Have the </a:t>
            </a:r>
          </a:p>
          <a:p>
            <a:pPr marL="381000" indent="-381000">
              <a:lnSpc>
                <a:spcPct val="80000"/>
              </a:lnSpc>
              <a:spcBef>
                <a:spcPct val="0"/>
              </a:spcBef>
              <a:buFont typeface="Wingdings" pitchFamily="2" charset="2"/>
              <a:buNone/>
            </a:pPr>
            <a:r>
              <a:rPr lang="en-US" sz="2400" b="1">
                <a:effectLst/>
                <a:latin typeface="Arial" charset="0"/>
              </a:rPr>
              <a:t>	    recruit tell you what he did and what he saw</a:t>
            </a:r>
          </a:p>
          <a:p>
            <a:pPr marL="381000" indent="-381000">
              <a:lnSpc>
                <a:spcPct val="80000"/>
              </a:lnSpc>
              <a:spcBef>
                <a:spcPct val="0"/>
              </a:spcBef>
              <a:buFont typeface="Wingdings" pitchFamily="2" charset="2"/>
              <a:buNone/>
            </a:pPr>
            <a:r>
              <a:rPr lang="en-US" sz="2400" b="1">
                <a:effectLst/>
                <a:latin typeface="Arial" charset="0"/>
              </a:rPr>
              <a:t>	</a:t>
            </a:r>
          </a:p>
          <a:p>
            <a:pPr marL="381000" indent="-381000">
              <a:lnSpc>
                <a:spcPct val="80000"/>
              </a:lnSpc>
              <a:buFont typeface="Wingdings" pitchFamily="2" charset="2"/>
              <a:buNone/>
            </a:pPr>
            <a:endParaRPr lang="en-US" sz="2400">
              <a:latin typeface="Arial" charset="0"/>
            </a:endParaRPr>
          </a:p>
        </p:txBody>
      </p:sp>
    </p:spTree>
  </p:cSld>
  <p:clrMapOvr>
    <a:masterClrMapping/>
  </p:clrMapOvr>
  <p:transition spd="slow" advClick="0"/>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0F0FEDB-2390-4EF4-A30C-4D95DEB8A8EC}" type="slidenum">
              <a:rPr lang="en-US"/>
              <a:pPr/>
              <a:t>135</a:t>
            </a:fld>
            <a:endParaRPr lang="en-US"/>
          </a:p>
        </p:txBody>
      </p:sp>
      <p:sp>
        <p:nvSpPr>
          <p:cNvPr id="177154" name="Rectangle 2"/>
          <p:cNvSpPr>
            <a:spLocks noGrp="1" noRot="1" noChangeArrowheads="1"/>
          </p:cNvSpPr>
          <p:nvPr>
            <p:ph type="title"/>
          </p:nvPr>
        </p:nvSpPr>
        <p:spPr/>
        <p:txBody>
          <a:bodyPr/>
          <a:lstStyle/>
          <a:p>
            <a:r>
              <a:rPr lang="en-US">
                <a:solidFill>
                  <a:schemeClr val="hlink"/>
                </a:solidFill>
                <a:latin typeface="Arial" charset="0"/>
              </a:rPr>
              <a:t>Reality Base Training</a:t>
            </a:r>
          </a:p>
        </p:txBody>
      </p:sp>
      <p:sp>
        <p:nvSpPr>
          <p:cNvPr id="177155" name="Rectangle 3"/>
          <p:cNvSpPr>
            <a:spLocks noGrp="1" noChangeArrowheads="1"/>
          </p:cNvSpPr>
          <p:nvPr>
            <p:ph type="body" idx="1"/>
          </p:nvPr>
        </p:nvSpPr>
        <p:spPr>
          <a:xfrm>
            <a:off x="228600" y="1676400"/>
            <a:ext cx="8686800" cy="4830763"/>
          </a:xfrm>
        </p:spPr>
        <p:txBody>
          <a:bodyPr/>
          <a:lstStyle/>
          <a:p>
            <a:pPr marL="381000" indent="-381000">
              <a:lnSpc>
                <a:spcPct val="80000"/>
              </a:lnSpc>
              <a:spcBef>
                <a:spcPct val="0"/>
              </a:spcBef>
            </a:pPr>
            <a:r>
              <a:rPr lang="en-US" sz="2800" b="1">
                <a:effectLst/>
                <a:latin typeface="Arial" charset="0"/>
              </a:rPr>
              <a:t>Setting up reality based training:</a:t>
            </a:r>
          </a:p>
          <a:p>
            <a:pPr marL="381000" indent="-381000">
              <a:lnSpc>
                <a:spcPct val="80000"/>
              </a:lnSpc>
              <a:spcBef>
                <a:spcPct val="0"/>
              </a:spcBef>
              <a:buFont typeface="Wingdings" pitchFamily="2" charset="2"/>
              <a:buNone/>
            </a:pPr>
            <a:endParaRPr lang="en-US" sz="2800" b="1">
              <a:effectLst/>
              <a:latin typeface="Arial" charset="0"/>
            </a:endParaRPr>
          </a:p>
          <a:p>
            <a:pPr marL="381000" indent="-381000">
              <a:lnSpc>
                <a:spcPct val="80000"/>
              </a:lnSpc>
              <a:spcBef>
                <a:spcPct val="0"/>
              </a:spcBef>
              <a:buFont typeface="Wingdings" pitchFamily="2" charset="2"/>
              <a:buNone/>
            </a:pPr>
            <a:r>
              <a:rPr lang="en-US" sz="2800" b="1">
                <a:effectLst/>
                <a:latin typeface="Arial" charset="0"/>
              </a:rPr>
              <a:t>	d.  	It is important to have the recruit realize how </a:t>
            </a:r>
          </a:p>
          <a:p>
            <a:pPr marL="381000" indent="-381000">
              <a:lnSpc>
                <a:spcPct val="80000"/>
              </a:lnSpc>
              <a:buFont typeface="Wingdings" pitchFamily="2" charset="2"/>
              <a:buNone/>
            </a:pPr>
            <a:r>
              <a:rPr lang="en-US" sz="2800" b="1">
                <a:effectLst/>
                <a:latin typeface="Arial" charset="0"/>
              </a:rPr>
              <a:t>	     the FTO/recruit relationship should work and</a:t>
            </a:r>
          </a:p>
          <a:p>
            <a:pPr marL="381000" indent="-381000">
              <a:lnSpc>
                <a:spcPct val="80000"/>
              </a:lnSpc>
              <a:buFont typeface="Wingdings" pitchFamily="2" charset="2"/>
              <a:buNone/>
            </a:pPr>
            <a:r>
              <a:rPr lang="en-US" sz="2800" b="1">
                <a:effectLst/>
                <a:latin typeface="Arial" charset="0"/>
              </a:rPr>
              <a:t>	     that the relationship is not personal.  At the </a:t>
            </a:r>
          </a:p>
          <a:p>
            <a:pPr marL="381000" indent="-381000">
              <a:lnSpc>
                <a:spcPct val="80000"/>
              </a:lnSpc>
              <a:buFont typeface="Wingdings" pitchFamily="2" charset="2"/>
              <a:buNone/>
            </a:pPr>
            <a:r>
              <a:rPr lang="en-US" sz="2800" b="1">
                <a:effectLst/>
                <a:latin typeface="Arial" charset="0"/>
              </a:rPr>
              <a:t>	     conclusion of the training the recruit should </a:t>
            </a:r>
          </a:p>
          <a:p>
            <a:pPr marL="381000" indent="-381000">
              <a:lnSpc>
                <a:spcPct val="80000"/>
              </a:lnSpc>
              <a:buFont typeface="Wingdings" pitchFamily="2" charset="2"/>
              <a:buNone/>
            </a:pPr>
            <a:r>
              <a:rPr lang="en-US" sz="2800" b="1">
                <a:effectLst/>
                <a:latin typeface="Arial" charset="0"/>
              </a:rPr>
              <a:t>	     be able to demonstrate what he has learned </a:t>
            </a:r>
          </a:p>
          <a:p>
            <a:pPr marL="381000" indent="-381000">
              <a:lnSpc>
                <a:spcPct val="80000"/>
              </a:lnSpc>
              <a:buFont typeface="Wingdings" pitchFamily="2" charset="2"/>
              <a:buNone/>
            </a:pPr>
            <a:r>
              <a:rPr lang="en-US" sz="2800" b="1">
                <a:effectLst/>
                <a:latin typeface="Arial" charset="0"/>
              </a:rPr>
              <a:t>	     in a clear and concise manner</a:t>
            </a:r>
          </a:p>
          <a:p>
            <a:pPr marL="381000" indent="-381000">
              <a:buFont typeface="Wingdings" pitchFamily="2" charset="2"/>
              <a:buNone/>
            </a:pPr>
            <a:endParaRPr lang="en-US" sz="2800">
              <a:latin typeface="Arial" charset="0"/>
            </a:endParaRPr>
          </a:p>
        </p:txBody>
      </p:sp>
    </p:spTree>
  </p:cSld>
  <p:clrMapOvr>
    <a:masterClrMapping/>
  </p:clrMapOvr>
  <p:transition spd="slow" advClick="0"/>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1EA342C-59DE-408B-B8C4-4FF053BDD0A7}" type="slidenum">
              <a:rPr lang="en-US"/>
              <a:pPr/>
              <a:t>136</a:t>
            </a:fld>
            <a:endParaRPr lang="en-US"/>
          </a:p>
        </p:txBody>
      </p:sp>
      <p:sp>
        <p:nvSpPr>
          <p:cNvPr id="178178"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178179"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4.0	</a:t>
            </a:r>
            <a:r>
              <a:rPr lang="en-US" sz="2800" b="1" u="sng">
                <a:effectLst/>
                <a:latin typeface="Arial" charset="0"/>
              </a:rPr>
              <a:t>Functional Area</a:t>
            </a:r>
            <a:r>
              <a:rPr lang="en-US" sz="2800" b="1">
                <a:effectLst/>
                <a:latin typeface="Arial" charset="0"/>
              </a:rPr>
              <a:t>:  This section will 	introduce the student to why documen- 	tation of training information is important.  	The student will demonstrate, on a written 	examination, an understanding of civil 	liability, validity of documentation, the 	remedial training process and release 	from the training program.</a:t>
            </a:r>
          </a:p>
        </p:txBody>
      </p:sp>
    </p:spTree>
  </p:cSld>
  <p:clrMapOvr>
    <a:masterClrMapping/>
  </p:clrMapOvr>
  <p:transition spd="slow" advClick="0"/>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C3D0B67-5401-46F4-AD53-51F3C3933D81}" type="slidenum">
              <a:rPr lang="en-US"/>
              <a:pPr/>
              <a:t>137</a:t>
            </a:fld>
            <a:endParaRPr lang="en-US"/>
          </a:p>
        </p:txBody>
      </p:sp>
      <p:sp>
        <p:nvSpPr>
          <p:cNvPr id="180226"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180227"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4.1	</a:t>
            </a:r>
            <a:r>
              <a:rPr lang="en-US" sz="2800" b="1" u="sng">
                <a:effectLst/>
                <a:latin typeface="Arial" charset="0"/>
              </a:rPr>
              <a:t>Learning Objective</a:t>
            </a:r>
            <a:r>
              <a:rPr lang="en-US" sz="2800" b="1">
                <a:effectLst/>
                <a:latin typeface="Arial" charset="0"/>
              </a:rPr>
              <a:t>:  Given the definition 	of any one of the seven affirmative 	links to liability, the student could be 	asked to name the affirmative link to civil 	liability in each case.</a:t>
            </a:r>
          </a:p>
        </p:txBody>
      </p:sp>
    </p:spTree>
  </p:cSld>
  <p:clrMapOvr>
    <a:masterClrMapping/>
  </p:clrMapOvr>
  <p:transition spd="slow" advClick="0"/>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8254587-1D5F-4108-9C85-98A8785B9261}" type="slidenum">
              <a:rPr lang="en-US"/>
              <a:pPr/>
              <a:t>138</a:t>
            </a:fld>
            <a:endParaRPr lang="en-US"/>
          </a:p>
        </p:txBody>
      </p:sp>
      <p:sp>
        <p:nvSpPr>
          <p:cNvPr id="181250" name="Rectangle 2"/>
          <p:cNvSpPr>
            <a:spLocks noGrp="1" noRot="1" noChangeArrowheads="1"/>
          </p:cNvSpPr>
          <p:nvPr>
            <p:ph type="title"/>
          </p:nvPr>
        </p:nvSpPr>
        <p:spPr>
          <a:xfrm>
            <a:off x="381000" y="304800"/>
            <a:ext cx="8229600" cy="1143000"/>
          </a:xfrm>
        </p:spPr>
        <p:txBody>
          <a:bodyPr/>
          <a:lstStyle/>
          <a:p>
            <a:r>
              <a:rPr lang="en-US">
                <a:solidFill>
                  <a:schemeClr val="hlink"/>
                </a:solidFill>
                <a:latin typeface="Arial" charset="0"/>
              </a:rPr>
              <a:t>7 Affirmative Links to Civil Liability</a:t>
            </a:r>
          </a:p>
        </p:txBody>
      </p:sp>
      <p:sp>
        <p:nvSpPr>
          <p:cNvPr id="181251" name="Rectangle 3"/>
          <p:cNvSpPr>
            <a:spLocks noGrp="1" noChangeArrowheads="1"/>
          </p:cNvSpPr>
          <p:nvPr>
            <p:ph type="body" idx="1"/>
          </p:nvPr>
        </p:nvSpPr>
        <p:spPr>
          <a:xfrm>
            <a:off x="381000" y="1676400"/>
            <a:ext cx="8305800" cy="5867400"/>
          </a:xfrm>
        </p:spPr>
        <p:txBody>
          <a:bodyPr/>
          <a:lstStyle/>
          <a:p>
            <a:pPr>
              <a:lnSpc>
                <a:spcPct val="80000"/>
              </a:lnSpc>
              <a:spcBef>
                <a:spcPct val="0"/>
              </a:spcBef>
            </a:pPr>
            <a:r>
              <a:rPr lang="en-US" sz="2400" b="1">
                <a:effectLst/>
                <a:latin typeface="Arial" charset="0"/>
              </a:rPr>
              <a:t>Seven Affirmative Links to civil liability: </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1.  Failure to Train</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 agencies have an obligation to provide valid, job 	related training for their recruits</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2.  Negligent hire</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 when a person is hired without using 	proper screening techniques.  This is 	when an 	agency is aware of the shortcomings of a 	prospective applicant and hires that person 	anyway.  This link is reached only when a 	reasonable person is able to determine that the 	lack of screening was plain and obvious</a:t>
            </a:r>
            <a:r>
              <a:rPr lang="en-US" sz="2400"/>
              <a:t> </a:t>
            </a:r>
            <a:endParaRPr lang="en-US" sz="2400" b="1">
              <a:effectLst/>
              <a:latin typeface="Arial" charset="0"/>
            </a:endParaRPr>
          </a:p>
          <a:p>
            <a:pPr>
              <a:lnSpc>
                <a:spcPct val="80000"/>
              </a:lnSpc>
              <a:buFont typeface="Wingdings" pitchFamily="2" charset="2"/>
              <a:buNone/>
            </a:pPr>
            <a:endParaRPr lang="en-US" sz="24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76F1199-83FA-406E-9E22-D472CB36A07F}" type="slidenum">
              <a:rPr lang="en-US"/>
              <a:pPr/>
              <a:t>139</a:t>
            </a:fld>
            <a:endParaRPr lang="en-US"/>
          </a:p>
        </p:txBody>
      </p:sp>
      <p:sp>
        <p:nvSpPr>
          <p:cNvPr id="183298" name="Rectangle 2"/>
          <p:cNvSpPr>
            <a:spLocks noGrp="1" noRot="1" noChangeArrowheads="1"/>
          </p:cNvSpPr>
          <p:nvPr>
            <p:ph type="title"/>
          </p:nvPr>
        </p:nvSpPr>
        <p:spPr>
          <a:xfrm>
            <a:off x="381000" y="381000"/>
            <a:ext cx="8229600" cy="1371600"/>
          </a:xfrm>
        </p:spPr>
        <p:txBody>
          <a:bodyPr/>
          <a:lstStyle/>
          <a:p>
            <a:r>
              <a:rPr lang="en-US">
                <a:solidFill>
                  <a:schemeClr val="hlink"/>
                </a:solidFill>
                <a:latin typeface="Arial" charset="0"/>
              </a:rPr>
              <a:t>7 Affirmative Links to Civil Liability</a:t>
            </a:r>
          </a:p>
        </p:txBody>
      </p:sp>
      <p:sp>
        <p:nvSpPr>
          <p:cNvPr id="183299" name="Rectangle 3"/>
          <p:cNvSpPr>
            <a:spLocks noGrp="1" noChangeArrowheads="1"/>
          </p:cNvSpPr>
          <p:nvPr>
            <p:ph type="body" idx="1"/>
          </p:nvPr>
        </p:nvSpPr>
        <p:spPr>
          <a:xfrm>
            <a:off x="457200" y="1828800"/>
            <a:ext cx="8305800" cy="5029200"/>
          </a:xfrm>
        </p:spPr>
        <p:txBody>
          <a:bodyPr/>
          <a:lstStyle/>
          <a:p>
            <a:pPr>
              <a:lnSpc>
                <a:spcPct val="90000"/>
              </a:lnSpc>
              <a:spcBef>
                <a:spcPct val="0"/>
              </a:spcBef>
            </a:pPr>
            <a:r>
              <a:rPr lang="en-US" sz="2400" b="1">
                <a:effectLst/>
                <a:latin typeface="Arial" charset="0"/>
              </a:rPr>
              <a:t>Seven Affirmative Links to civil liability (con’t)</a:t>
            </a:r>
          </a:p>
          <a:p>
            <a:pPr>
              <a:lnSpc>
                <a:spcPct val="90000"/>
              </a:lnSpc>
              <a:spcBef>
                <a:spcPct val="0"/>
              </a:spcBef>
              <a:buFont typeface="Wingdings" pitchFamily="2" charset="2"/>
              <a:buNone/>
            </a:pPr>
            <a:endParaRPr lang="en-US" sz="2400" b="1">
              <a:effectLst/>
              <a:latin typeface="Arial" charset="0"/>
            </a:endParaRPr>
          </a:p>
          <a:p>
            <a:pPr>
              <a:lnSpc>
                <a:spcPct val="90000"/>
              </a:lnSpc>
              <a:spcBef>
                <a:spcPct val="0"/>
              </a:spcBef>
              <a:buFont typeface="Wingdings" pitchFamily="2" charset="2"/>
              <a:buNone/>
            </a:pPr>
            <a:r>
              <a:rPr lang="en-US" sz="2400" b="1">
                <a:effectLst/>
                <a:latin typeface="Arial" charset="0"/>
              </a:rPr>
              <a:t>	3.  Negligent retention (failure to discipline)</a:t>
            </a:r>
          </a:p>
          <a:p>
            <a:pPr>
              <a:lnSpc>
                <a:spcPct val="90000"/>
              </a:lnSpc>
              <a:spcBef>
                <a:spcPct val="0"/>
              </a:spcBef>
              <a:buFont typeface="Wingdings" pitchFamily="2" charset="2"/>
              <a:buNone/>
            </a:pPr>
            <a:endParaRPr lang="en-US" sz="2400" b="1">
              <a:effectLst/>
              <a:latin typeface="Arial" charset="0"/>
            </a:endParaRPr>
          </a:p>
          <a:p>
            <a:pPr>
              <a:lnSpc>
                <a:spcPct val="90000"/>
              </a:lnSpc>
              <a:spcBef>
                <a:spcPct val="0"/>
              </a:spcBef>
              <a:buFont typeface="Wingdings" pitchFamily="2" charset="2"/>
              <a:buNone/>
            </a:pPr>
            <a:r>
              <a:rPr lang="en-US" sz="2400" b="1">
                <a:effectLst/>
                <a:latin typeface="Arial" charset="0"/>
              </a:rPr>
              <a:t>	      – after hire, the agency becomes aware, or</a:t>
            </a:r>
          </a:p>
          <a:p>
            <a:pPr>
              <a:lnSpc>
                <a:spcPct val="90000"/>
              </a:lnSpc>
              <a:spcBef>
                <a:spcPct val="0"/>
              </a:spcBef>
              <a:buFont typeface="Wingdings" pitchFamily="2" charset="2"/>
              <a:buNone/>
            </a:pPr>
            <a:r>
              <a:rPr lang="en-US" sz="2400" b="1">
                <a:effectLst/>
                <a:latin typeface="Arial" charset="0"/>
              </a:rPr>
              <a:t>             should have become aware, of a problem</a:t>
            </a:r>
          </a:p>
          <a:p>
            <a:pPr>
              <a:lnSpc>
                <a:spcPct val="90000"/>
              </a:lnSpc>
              <a:spcBef>
                <a:spcPct val="0"/>
              </a:spcBef>
              <a:buFont typeface="Wingdings" pitchFamily="2" charset="2"/>
              <a:buNone/>
            </a:pPr>
            <a:r>
              <a:rPr lang="en-US" sz="2400" b="1">
                <a:effectLst/>
                <a:latin typeface="Arial" charset="0"/>
              </a:rPr>
              <a:t>             behavior and does nothing to correct it;</a:t>
            </a:r>
          </a:p>
          <a:p>
            <a:pPr>
              <a:lnSpc>
                <a:spcPct val="90000"/>
              </a:lnSpc>
              <a:spcBef>
                <a:spcPct val="0"/>
              </a:spcBef>
              <a:buFont typeface="Wingdings" pitchFamily="2" charset="2"/>
              <a:buNone/>
            </a:pPr>
            <a:endParaRPr lang="en-US" sz="2400" b="1">
              <a:effectLst/>
              <a:latin typeface="Arial" charset="0"/>
            </a:endParaRPr>
          </a:p>
          <a:p>
            <a:pPr>
              <a:lnSpc>
                <a:spcPct val="90000"/>
              </a:lnSpc>
              <a:spcBef>
                <a:spcPct val="0"/>
              </a:spcBef>
              <a:buFont typeface="Wingdings" pitchFamily="2" charset="2"/>
              <a:buNone/>
            </a:pPr>
            <a:r>
              <a:rPr lang="en-US" sz="2400" b="1">
                <a:effectLst/>
                <a:latin typeface="Arial" charset="0"/>
              </a:rPr>
              <a:t>	4.  Negligent entrustment </a:t>
            </a:r>
          </a:p>
          <a:p>
            <a:pPr>
              <a:lnSpc>
                <a:spcPct val="90000"/>
              </a:lnSpc>
              <a:spcBef>
                <a:spcPct val="0"/>
              </a:spcBef>
              <a:buFont typeface="Wingdings" pitchFamily="2" charset="2"/>
              <a:buNone/>
            </a:pPr>
            <a:endParaRPr lang="en-US" sz="2400" b="1">
              <a:effectLst/>
              <a:latin typeface="Arial" charset="0"/>
            </a:endParaRPr>
          </a:p>
          <a:p>
            <a:pPr>
              <a:lnSpc>
                <a:spcPct val="90000"/>
              </a:lnSpc>
              <a:spcBef>
                <a:spcPct val="0"/>
              </a:spcBef>
              <a:buFont typeface="Wingdings" pitchFamily="2" charset="2"/>
              <a:buNone/>
            </a:pPr>
            <a:r>
              <a:rPr lang="en-US" sz="2400" b="1">
                <a:effectLst/>
                <a:latin typeface="Arial" charset="0"/>
              </a:rPr>
              <a:t>	     – entrusting a person into a position of</a:t>
            </a:r>
          </a:p>
          <a:p>
            <a:pPr>
              <a:lnSpc>
                <a:spcPct val="90000"/>
              </a:lnSpc>
              <a:spcBef>
                <a:spcPct val="0"/>
              </a:spcBef>
              <a:buFont typeface="Wingdings" pitchFamily="2" charset="2"/>
              <a:buNone/>
            </a:pPr>
            <a:r>
              <a:rPr lang="en-US" sz="2400" b="1">
                <a:effectLst/>
                <a:latin typeface="Arial" charset="0"/>
              </a:rPr>
              <a:t>            responsibility who clearly should not have</a:t>
            </a:r>
          </a:p>
          <a:p>
            <a:pPr>
              <a:lnSpc>
                <a:spcPct val="90000"/>
              </a:lnSpc>
              <a:spcBef>
                <a:spcPct val="0"/>
              </a:spcBef>
              <a:buFont typeface="Wingdings" pitchFamily="2" charset="2"/>
              <a:buNone/>
            </a:pPr>
            <a:r>
              <a:rPr lang="en-US" sz="2400" b="1">
                <a:effectLst/>
                <a:latin typeface="Arial" charset="0"/>
              </a:rPr>
              <a:t>            held such a position;</a:t>
            </a:r>
            <a:r>
              <a:rPr lang="en-US" sz="2400" b="1">
                <a:latin typeface="Arial" charset="0"/>
              </a:rPr>
              <a:t> </a:t>
            </a:r>
          </a:p>
          <a:p>
            <a:pPr>
              <a:lnSpc>
                <a:spcPct val="90000"/>
              </a:lnSpc>
              <a:spcBef>
                <a:spcPct val="0"/>
              </a:spcBef>
              <a:buFont typeface="Wingdings" pitchFamily="2" charset="2"/>
              <a:buNone/>
            </a:pPr>
            <a:r>
              <a:rPr lang="en-US" sz="2800" b="1">
                <a:effectLst/>
                <a:latin typeface="Arial" charset="0"/>
              </a:rPr>
              <a:t>	</a:t>
            </a:r>
          </a:p>
        </p:txBody>
      </p:sp>
    </p:spTree>
  </p:cSld>
  <p:clrMapOvr>
    <a:masterClrMapping/>
  </p:clrMapOvr>
  <p:transition spd="slow"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43764C6-BE15-4A85-9004-73EFB4807D16}" type="slidenum">
              <a:rPr lang="en-US"/>
              <a:pPr/>
              <a:t>14</a:t>
            </a:fld>
            <a:endParaRPr lang="en-US"/>
          </a:p>
        </p:txBody>
      </p:sp>
      <p:sp>
        <p:nvSpPr>
          <p:cNvPr id="25602" name="Rectangle 2"/>
          <p:cNvSpPr>
            <a:spLocks noGrp="1" noRot="1" noChangeArrowheads="1"/>
          </p:cNvSpPr>
          <p:nvPr>
            <p:ph type="title"/>
          </p:nvPr>
        </p:nvSpPr>
        <p:spPr/>
        <p:txBody>
          <a:bodyPr/>
          <a:lstStyle/>
          <a:p>
            <a:r>
              <a:rPr lang="en-US">
                <a:solidFill>
                  <a:schemeClr val="hlink"/>
                </a:solidFill>
                <a:latin typeface="Arial" charset="0"/>
              </a:rPr>
              <a:t>Adult Learners</a:t>
            </a:r>
          </a:p>
        </p:txBody>
      </p:sp>
      <p:sp>
        <p:nvSpPr>
          <p:cNvPr id="25603" name="Rectangle 3"/>
          <p:cNvSpPr>
            <a:spLocks noGrp="1" noChangeArrowheads="1"/>
          </p:cNvSpPr>
          <p:nvPr>
            <p:ph type="body" idx="1"/>
          </p:nvPr>
        </p:nvSpPr>
        <p:spPr>
          <a:xfrm>
            <a:off x="533400" y="1295400"/>
            <a:ext cx="8229600" cy="5257800"/>
          </a:xfrm>
        </p:spPr>
        <p:txBody>
          <a:bodyPr/>
          <a:lstStyle/>
          <a:p>
            <a:pPr>
              <a:lnSpc>
                <a:spcPct val="90000"/>
              </a:lnSpc>
              <a:spcBef>
                <a:spcPct val="0"/>
              </a:spcBef>
            </a:pPr>
            <a:r>
              <a:rPr lang="en-US" sz="2800" b="1">
                <a:effectLst/>
                <a:latin typeface="Arial" charset="0"/>
              </a:rPr>
              <a:t>Characteristics (con’t)</a:t>
            </a:r>
          </a:p>
          <a:p>
            <a:pPr>
              <a:lnSpc>
                <a:spcPct val="90000"/>
              </a:lnSpc>
              <a:spcBef>
                <a:spcPct val="0"/>
              </a:spcBef>
              <a:buFont typeface="Wingdings" pitchFamily="2" charset="2"/>
              <a:buNone/>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d.  Instructors must relate theories and  </a:t>
            </a:r>
          </a:p>
          <a:p>
            <a:pPr>
              <a:lnSpc>
                <a:spcPct val="90000"/>
              </a:lnSpc>
              <a:spcBef>
                <a:spcPct val="0"/>
              </a:spcBef>
              <a:buFont typeface="Wingdings" pitchFamily="2" charset="2"/>
              <a:buNone/>
            </a:pPr>
            <a:r>
              <a:rPr lang="en-US" sz="2800" b="1">
                <a:effectLst/>
                <a:latin typeface="Arial" charset="0"/>
              </a:rPr>
              <a:t>	     concepts to adults and recognize the </a:t>
            </a:r>
          </a:p>
          <a:p>
            <a:pPr>
              <a:lnSpc>
                <a:spcPct val="90000"/>
              </a:lnSpc>
              <a:spcBef>
                <a:spcPct val="0"/>
              </a:spcBef>
              <a:buFont typeface="Wingdings" pitchFamily="2" charset="2"/>
              <a:buNone/>
            </a:pPr>
            <a:r>
              <a:rPr lang="en-US" sz="2800" b="1">
                <a:effectLst/>
                <a:latin typeface="Arial" charset="0"/>
              </a:rPr>
              <a:t>	     value of experience in learning</a:t>
            </a:r>
          </a:p>
          <a:p>
            <a:pPr>
              <a:lnSpc>
                <a:spcPct val="90000"/>
              </a:lnSpc>
              <a:spcBef>
                <a:spcPct val="0"/>
              </a:spcBef>
              <a:buFontTx/>
              <a:buNone/>
            </a:pPr>
            <a:endParaRPr lang="en-US" sz="2800" b="1">
              <a:effectLst/>
              <a:latin typeface="Arial" charset="0"/>
            </a:endParaRPr>
          </a:p>
          <a:p>
            <a:pPr>
              <a:lnSpc>
                <a:spcPct val="90000"/>
              </a:lnSpc>
              <a:spcBef>
                <a:spcPct val="0"/>
              </a:spcBef>
              <a:buFontTx/>
              <a:buNone/>
            </a:pPr>
            <a:r>
              <a:rPr lang="en-US" sz="2800" b="1">
                <a:effectLst/>
                <a:latin typeface="Arial" charset="0"/>
              </a:rPr>
              <a:t>	e.  Adults are goal-oriented</a:t>
            </a:r>
          </a:p>
          <a:p>
            <a:pPr>
              <a:lnSpc>
                <a:spcPct val="90000"/>
              </a:lnSpc>
              <a:spcBef>
                <a:spcPct val="0"/>
              </a:spcBef>
              <a:buFontTx/>
              <a:buNone/>
            </a:pPr>
            <a:endParaRPr lang="en-US" sz="2800" b="1">
              <a:effectLst/>
              <a:latin typeface="Arial" charset="0"/>
            </a:endParaRPr>
          </a:p>
          <a:p>
            <a:pPr>
              <a:lnSpc>
                <a:spcPct val="90000"/>
              </a:lnSpc>
              <a:spcBef>
                <a:spcPct val="0"/>
              </a:spcBef>
              <a:buFontTx/>
              <a:buNone/>
            </a:pPr>
            <a:r>
              <a:rPr lang="en-US" sz="2800" b="1">
                <a:effectLst/>
                <a:latin typeface="Arial" charset="0"/>
              </a:rPr>
              <a:t>	f.   Adults are relevancy-oriented </a:t>
            </a:r>
          </a:p>
          <a:p>
            <a:pPr>
              <a:lnSpc>
                <a:spcPct val="90000"/>
              </a:lnSpc>
              <a:spcBef>
                <a:spcPct val="0"/>
              </a:spcBef>
              <a:buFontTx/>
              <a:buNone/>
            </a:pPr>
            <a:endParaRPr lang="en-US" sz="2800" b="1">
              <a:effectLst/>
              <a:latin typeface="Arial" charset="0"/>
            </a:endParaRPr>
          </a:p>
          <a:p>
            <a:pPr>
              <a:lnSpc>
                <a:spcPct val="90000"/>
              </a:lnSpc>
              <a:spcBef>
                <a:spcPct val="0"/>
              </a:spcBef>
              <a:buFontTx/>
              <a:buNone/>
            </a:pPr>
            <a:r>
              <a:rPr lang="en-US" sz="2800" b="1">
                <a:effectLst/>
                <a:latin typeface="Arial" charset="0"/>
              </a:rPr>
              <a:t>	g.  Adults are practical </a:t>
            </a:r>
          </a:p>
          <a:p>
            <a:pPr>
              <a:lnSpc>
                <a:spcPct val="90000"/>
              </a:lnSpc>
              <a:spcBef>
                <a:spcPct val="0"/>
              </a:spcBef>
              <a:buFontTx/>
              <a:buNone/>
            </a:pPr>
            <a:endParaRPr lang="en-US" sz="2800" b="1">
              <a:effectLst/>
              <a:latin typeface="Arial" charset="0"/>
            </a:endParaRPr>
          </a:p>
          <a:p>
            <a:pPr>
              <a:lnSpc>
                <a:spcPct val="90000"/>
              </a:lnSpc>
              <a:spcBef>
                <a:spcPct val="0"/>
              </a:spcBef>
              <a:buFontTx/>
              <a:buNone/>
            </a:pPr>
            <a:r>
              <a:rPr lang="en-US" sz="2800" b="1">
                <a:effectLst/>
                <a:latin typeface="Arial" charset="0"/>
              </a:rPr>
              <a:t>	h.  Adults need to be shown respect</a:t>
            </a:r>
            <a:r>
              <a:rPr lang="en-US" sz="2800"/>
              <a:t> </a:t>
            </a:r>
          </a:p>
        </p:txBody>
      </p:sp>
    </p:spTree>
  </p:cSld>
  <p:clrMapOvr>
    <a:masterClrMapping/>
  </p:clrMapOvr>
  <p:transition spd="slow" advClick="0"/>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7021BCB-FD97-438A-BD26-22531A887AB9}" type="slidenum">
              <a:rPr lang="en-US"/>
              <a:pPr/>
              <a:t>140</a:t>
            </a:fld>
            <a:endParaRPr lang="en-US"/>
          </a:p>
        </p:txBody>
      </p:sp>
      <p:sp>
        <p:nvSpPr>
          <p:cNvPr id="184322" name="Rectangle 2"/>
          <p:cNvSpPr>
            <a:spLocks noGrp="1" noRot="1" noChangeArrowheads="1"/>
          </p:cNvSpPr>
          <p:nvPr>
            <p:ph type="title"/>
          </p:nvPr>
        </p:nvSpPr>
        <p:spPr>
          <a:xfrm>
            <a:off x="381000" y="0"/>
            <a:ext cx="8229600" cy="1143000"/>
          </a:xfrm>
        </p:spPr>
        <p:txBody>
          <a:bodyPr/>
          <a:lstStyle/>
          <a:p>
            <a:r>
              <a:rPr lang="en-US">
                <a:solidFill>
                  <a:schemeClr val="hlink"/>
                </a:solidFill>
                <a:latin typeface="Arial" charset="0"/>
              </a:rPr>
              <a:t>7 Affirmative Links to Civil Liability</a:t>
            </a:r>
          </a:p>
        </p:txBody>
      </p:sp>
      <p:sp>
        <p:nvSpPr>
          <p:cNvPr id="184323" name="Rectangle 3"/>
          <p:cNvSpPr>
            <a:spLocks noGrp="1" noChangeArrowheads="1"/>
          </p:cNvSpPr>
          <p:nvPr>
            <p:ph type="body" idx="1"/>
          </p:nvPr>
        </p:nvSpPr>
        <p:spPr>
          <a:xfrm>
            <a:off x="609600" y="1447800"/>
            <a:ext cx="8077200" cy="5410200"/>
          </a:xfrm>
        </p:spPr>
        <p:txBody>
          <a:bodyPr/>
          <a:lstStyle/>
          <a:p>
            <a:pPr>
              <a:lnSpc>
                <a:spcPct val="80000"/>
              </a:lnSpc>
              <a:spcBef>
                <a:spcPct val="0"/>
              </a:spcBef>
            </a:pPr>
            <a:r>
              <a:rPr lang="en-US" sz="2400" b="1">
                <a:effectLst/>
                <a:latin typeface="Arial" charset="0"/>
              </a:rPr>
              <a:t>Seven Affirmative Links to civil liability (con’t)</a:t>
            </a:r>
          </a:p>
          <a:p>
            <a:pPr>
              <a:lnSpc>
                <a:spcPct val="80000"/>
              </a:lnSpc>
              <a:spcBef>
                <a:spcPct val="0"/>
              </a:spcBef>
              <a:buFont typeface="Wingdings" pitchFamily="2" charset="2"/>
              <a:buNone/>
            </a:pPr>
            <a:r>
              <a:rPr lang="en-US" sz="2400" b="1">
                <a:effectLst/>
                <a:latin typeface="Arial" charset="0"/>
              </a:rPr>
              <a:t>		</a:t>
            </a:r>
          </a:p>
          <a:p>
            <a:pPr>
              <a:lnSpc>
                <a:spcPct val="80000"/>
              </a:lnSpc>
              <a:spcBef>
                <a:spcPct val="0"/>
              </a:spcBef>
              <a:buFont typeface="Wingdings" pitchFamily="2" charset="2"/>
              <a:buNone/>
            </a:pPr>
            <a:r>
              <a:rPr lang="en-US" sz="2400" b="1">
                <a:effectLst/>
                <a:latin typeface="Arial" charset="0"/>
              </a:rPr>
              <a:t>	5.  Negligent supervision</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 FTOs must observe and correct behavior of</a:t>
            </a:r>
          </a:p>
          <a:p>
            <a:pPr>
              <a:lnSpc>
                <a:spcPct val="80000"/>
              </a:lnSpc>
              <a:spcBef>
                <a:spcPct val="0"/>
              </a:spcBef>
              <a:buFont typeface="Wingdings" pitchFamily="2" charset="2"/>
              <a:buNone/>
            </a:pPr>
            <a:r>
              <a:rPr lang="en-US" sz="2400" b="1">
                <a:effectLst/>
                <a:latin typeface="Arial" charset="0"/>
              </a:rPr>
              <a:t>            recruits.  Tolerating inappropriate behavior,</a:t>
            </a:r>
          </a:p>
          <a:p>
            <a:pPr>
              <a:lnSpc>
                <a:spcPct val="80000"/>
              </a:lnSpc>
              <a:spcBef>
                <a:spcPct val="0"/>
              </a:spcBef>
              <a:buFont typeface="Wingdings" pitchFamily="2" charset="2"/>
              <a:buNone/>
            </a:pPr>
            <a:r>
              <a:rPr lang="en-US" sz="2400" b="1">
                <a:effectLst/>
                <a:latin typeface="Arial" charset="0"/>
              </a:rPr>
              <a:t>            such as violating or depriving people of their</a:t>
            </a:r>
          </a:p>
          <a:p>
            <a:pPr>
              <a:lnSpc>
                <a:spcPct val="80000"/>
              </a:lnSpc>
              <a:spcBef>
                <a:spcPct val="0"/>
              </a:spcBef>
              <a:buFont typeface="Wingdings" pitchFamily="2" charset="2"/>
              <a:buNone/>
            </a:pPr>
            <a:r>
              <a:rPr lang="en-US" sz="2400" b="1">
                <a:effectLst/>
                <a:latin typeface="Arial" charset="0"/>
              </a:rPr>
              <a:t>            basic rights, make an FTO negligent in this area</a:t>
            </a:r>
            <a:r>
              <a:rPr lang="en-US" sz="2400" b="1">
                <a:latin typeface="Arial" charset="0"/>
              </a:rPr>
              <a:t>;</a:t>
            </a:r>
          </a:p>
          <a:p>
            <a:pPr>
              <a:lnSpc>
                <a:spcPct val="80000"/>
              </a:lnSpc>
              <a:spcBef>
                <a:spcPct val="0"/>
              </a:spcBef>
              <a:buFont typeface="Wingdings" pitchFamily="2" charset="2"/>
              <a:buNone/>
            </a:pPr>
            <a:endParaRPr lang="en-US" sz="2400" b="1">
              <a:latin typeface="Arial" charset="0"/>
            </a:endParaRPr>
          </a:p>
          <a:p>
            <a:pPr>
              <a:lnSpc>
                <a:spcPct val="80000"/>
              </a:lnSpc>
              <a:spcBef>
                <a:spcPct val="0"/>
              </a:spcBef>
              <a:buFont typeface="Wingdings" pitchFamily="2" charset="2"/>
              <a:buNone/>
            </a:pPr>
            <a:r>
              <a:rPr lang="en-US" sz="2400" b="1">
                <a:effectLst/>
                <a:latin typeface="Arial" charset="0"/>
              </a:rPr>
              <a:t>	6. Negligent assignment</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 when an officer is not transferred or</a:t>
            </a:r>
          </a:p>
          <a:p>
            <a:pPr>
              <a:lnSpc>
                <a:spcPct val="80000"/>
              </a:lnSpc>
              <a:spcBef>
                <a:spcPct val="0"/>
              </a:spcBef>
              <a:buFont typeface="Wingdings" pitchFamily="2" charset="2"/>
              <a:buNone/>
            </a:pPr>
            <a:r>
              <a:rPr lang="en-US" sz="2400" b="1">
                <a:effectLst/>
                <a:latin typeface="Arial" charset="0"/>
              </a:rPr>
              <a:t>            suspended to a non-sensitive assignment after</a:t>
            </a:r>
          </a:p>
          <a:p>
            <a:pPr>
              <a:lnSpc>
                <a:spcPct val="80000"/>
              </a:lnSpc>
              <a:spcBef>
                <a:spcPct val="0"/>
              </a:spcBef>
              <a:buFont typeface="Wingdings" pitchFamily="2" charset="2"/>
              <a:buNone/>
            </a:pPr>
            <a:r>
              <a:rPr lang="en-US" sz="2400" b="1">
                <a:effectLst/>
                <a:latin typeface="Arial" charset="0"/>
              </a:rPr>
              <a:t>            numerous substantiated disciplinary  reports</a:t>
            </a:r>
          </a:p>
          <a:p>
            <a:pPr>
              <a:lnSpc>
                <a:spcPct val="80000"/>
              </a:lnSpc>
              <a:spcBef>
                <a:spcPct val="0"/>
              </a:spcBef>
              <a:buFont typeface="Wingdings" pitchFamily="2" charset="2"/>
              <a:buNone/>
            </a:pPr>
            <a:r>
              <a:rPr lang="en-US" sz="2400" b="1">
                <a:effectLst/>
                <a:latin typeface="Arial" charset="0"/>
              </a:rPr>
              <a:t>            are received.  Also, this deals with persons</a:t>
            </a:r>
          </a:p>
          <a:p>
            <a:pPr>
              <a:lnSpc>
                <a:spcPct val="80000"/>
              </a:lnSpc>
              <a:spcBef>
                <a:spcPct val="0"/>
              </a:spcBef>
              <a:buFont typeface="Wingdings" pitchFamily="2" charset="2"/>
              <a:buNone/>
            </a:pPr>
            <a:r>
              <a:rPr lang="en-US" sz="2400" b="1">
                <a:effectLst/>
                <a:latin typeface="Arial" charset="0"/>
              </a:rPr>
              <a:t>            being assigned to positions that they are not</a:t>
            </a:r>
          </a:p>
          <a:p>
            <a:pPr>
              <a:lnSpc>
                <a:spcPct val="80000"/>
              </a:lnSpc>
              <a:spcBef>
                <a:spcPct val="0"/>
              </a:spcBef>
              <a:buFont typeface="Wingdings" pitchFamily="2" charset="2"/>
              <a:buNone/>
            </a:pPr>
            <a:r>
              <a:rPr lang="en-US" sz="2400" b="1">
                <a:effectLst/>
                <a:latin typeface="Arial" charset="0"/>
              </a:rPr>
              <a:t>            properly trained or qualified for, and;</a:t>
            </a:r>
          </a:p>
          <a:p>
            <a:pPr>
              <a:lnSpc>
                <a:spcPct val="80000"/>
              </a:lnSpc>
              <a:spcBef>
                <a:spcPct val="0"/>
              </a:spcBef>
              <a:buFont typeface="Wingdings" pitchFamily="2" charset="2"/>
              <a:buNone/>
            </a:pPr>
            <a:endParaRPr lang="en-US" sz="2400" b="1">
              <a:latin typeface="Arial" charset="0"/>
            </a:endParaRPr>
          </a:p>
          <a:p>
            <a:pPr>
              <a:lnSpc>
                <a:spcPct val="80000"/>
              </a:lnSpc>
              <a:spcBef>
                <a:spcPct val="0"/>
              </a:spcBef>
              <a:buFont typeface="Wingdings" pitchFamily="2" charset="2"/>
              <a:buNone/>
            </a:pPr>
            <a:endParaRPr lang="en-US" sz="2400">
              <a:latin typeface="Arial" charset="0"/>
            </a:endParaRPr>
          </a:p>
        </p:txBody>
      </p:sp>
    </p:spTree>
  </p:cSld>
  <p:clrMapOvr>
    <a:masterClrMapping/>
  </p:clrMapOvr>
  <p:transition spd="slow" advClick="0"/>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EE2166C-E0C6-4027-913E-4D698FBCECAF}" type="slidenum">
              <a:rPr lang="en-US"/>
              <a:pPr/>
              <a:t>141</a:t>
            </a:fld>
            <a:endParaRPr lang="en-US"/>
          </a:p>
        </p:txBody>
      </p:sp>
      <p:sp>
        <p:nvSpPr>
          <p:cNvPr id="185346" name="Rectangle 2"/>
          <p:cNvSpPr>
            <a:spLocks noGrp="1" noRot="1" noChangeArrowheads="1"/>
          </p:cNvSpPr>
          <p:nvPr>
            <p:ph type="title"/>
          </p:nvPr>
        </p:nvSpPr>
        <p:spPr>
          <a:xfrm>
            <a:off x="381000" y="304800"/>
            <a:ext cx="8229600" cy="1143000"/>
          </a:xfrm>
        </p:spPr>
        <p:txBody>
          <a:bodyPr/>
          <a:lstStyle/>
          <a:p>
            <a:r>
              <a:rPr lang="en-US">
                <a:solidFill>
                  <a:schemeClr val="hlink"/>
                </a:solidFill>
                <a:latin typeface="Arial" charset="0"/>
              </a:rPr>
              <a:t>7 Affirmative Links to Civil Liability</a:t>
            </a:r>
          </a:p>
        </p:txBody>
      </p:sp>
      <p:sp>
        <p:nvSpPr>
          <p:cNvPr id="185347" name="Rectangle 3"/>
          <p:cNvSpPr>
            <a:spLocks noGrp="1" noChangeArrowheads="1"/>
          </p:cNvSpPr>
          <p:nvPr>
            <p:ph type="body" idx="1"/>
          </p:nvPr>
        </p:nvSpPr>
        <p:spPr>
          <a:xfrm>
            <a:off x="533400" y="2286000"/>
            <a:ext cx="8305800" cy="5486400"/>
          </a:xfrm>
        </p:spPr>
        <p:txBody>
          <a:bodyPr/>
          <a:lstStyle/>
          <a:p>
            <a:pPr>
              <a:lnSpc>
                <a:spcPct val="80000"/>
              </a:lnSpc>
              <a:spcBef>
                <a:spcPct val="0"/>
              </a:spcBef>
            </a:pPr>
            <a:r>
              <a:rPr lang="en-US" sz="2400" b="1">
                <a:effectLst/>
                <a:latin typeface="Arial" charset="0"/>
              </a:rPr>
              <a:t>Seven Affirmative Links to civil liability: </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7.  Failure to direct</a:t>
            </a:r>
          </a:p>
          <a:p>
            <a:pPr>
              <a:lnSpc>
                <a:spcPct val="80000"/>
              </a:lnSpc>
              <a:spcBef>
                <a:spcPct val="0"/>
              </a:spcBef>
              <a:buFont typeface="Wingdings" pitchFamily="2" charset="2"/>
              <a:buNone/>
            </a:pPr>
            <a:endParaRPr lang="en-US" sz="2400" b="1">
              <a:effectLst/>
              <a:latin typeface="Arial" charset="0"/>
            </a:endParaRPr>
          </a:p>
          <a:p>
            <a:pPr>
              <a:lnSpc>
                <a:spcPct val="80000"/>
              </a:lnSpc>
              <a:spcBef>
                <a:spcPct val="0"/>
              </a:spcBef>
              <a:buFont typeface="Wingdings" pitchFamily="2" charset="2"/>
              <a:buNone/>
            </a:pPr>
            <a:r>
              <a:rPr lang="en-US" sz="2400" b="1">
                <a:effectLst/>
                <a:latin typeface="Arial" charset="0"/>
              </a:rPr>
              <a:t>	     – failing to give a recruit directions for a task that</a:t>
            </a:r>
          </a:p>
          <a:p>
            <a:pPr>
              <a:lnSpc>
                <a:spcPct val="80000"/>
              </a:lnSpc>
              <a:spcBef>
                <a:spcPct val="0"/>
              </a:spcBef>
              <a:buFont typeface="Wingdings" pitchFamily="2" charset="2"/>
              <a:buNone/>
            </a:pPr>
            <a:r>
              <a:rPr lang="en-US" sz="2400" b="1">
                <a:effectLst/>
                <a:latin typeface="Arial" charset="0"/>
              </a:rPr>
              <a:t>            they obviously do not understand how to</a:t>
            </a:r>
          </a:p>
          <a:p>
            <a:pPr>
              <a:lnSpc>
                <a:spcPct val="80000"/>
              </a:lnSpc>
              <a:spcBef>
                <a:spcPct val="0"/>
              </a:spcBef>
              <a:buFont typeface="Wingdings" pitchFamily="2" charset="2"/>
              <a:buNone/>
            </a:pPr>
            <a:r>
              <a:rPr lang="en-US" sz="2400" b="1">
                <a:effectLst/>
                <a:latin typeface="Arial" charset="0"/>
              </a:rPr>
              <a:t>            complete</a:t>
            </a:r>
            <a:r>
              <a:rPr lang="en-US" sz="2400" b="1">
                <a:latin typeface="Arial" charset="0"/>
              </a:rPr>
              <a:t> </a:t>
            </a:r>
          </a:p>
          <a:p>
            <a:pPr>
              <a:lnSpc>
                <a:spcPct val="80000"/>
              </a:lnSpc>
              <a:spcBef>
                <a:spcPct val="0"/>
              </a:spcBef>
              <a:buFont typeface="Wingdings" pitchFamily="2" charset="2"/>
              <a:buNone/>
            </a:pPr>
            <a:endParaRPr lang="en-US" sz="2400" b="1">
              <a:latin typeface="Arial" charset="0"/>
            </a:endParaRPr>
          </a:p>
        </p:txBody>
      </p:sp>
    </p:spTree>
  </p:cSld>
  <p:clrMapOvr>
    <a:masterClrMapping/>
  </p:clrMapOvr>
  <p:transition spd="slow" advClick="0"/>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3FCFA61-4688-4EFA-9BC1-72AFDB0F3D64}" type="slidenum">
              <a:rPr lang="en-US"/>
              <a:pPr/>
              <a:t>142</a:t>
            </a:fld>
            <a:endParaRPr lang="en-US"/>
          </a:p>
        </p:txBody>
      </p:sp>
      <p:sp>
        <p:nvSpPr>
          <p:cNvPr id="186370"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186371" name="Rectangle 3"/>
          <p:cNvSpPr>
            <a:spLocks noGrp="1" noChangeArrowheads="1"/>
          </p:cNvSpPr>
          <p:nvPr>
            <p:ph type="body" idx="1"/>
          </p:nvPr>
        </p:nvSpPr>
        <p:spPr>
          <a:xfrm>
            <a:off x="457200" y="1752600"/>
            <a:ext cx="8229600" cy="4525963"/>
          </a:xfrm>
        </p:spPr>
        <p:txBody>
          <a:bodyPr/>
          <a:lstStyle/>
          <a:p>
            <a:pPr>
              <a:buFont typeface="Wingdings" pitchFamily="2" charset="2"/>
              <a:buNone/>
            </a:pPr>
            <a:r>
              <a:rPr lang="en-US" sz="2800" b="1">
                <a:effectLst/>
                <a:latin typeface="Arial" charset="0"/>
              </a:rPr>
              <a:t>4.2	</a:t>
            </a:r>
            <a:r>
              <a:rPr lang="en-US" sz="2800" b="1" u="sng">
                <a:effectLst/>
                <a:latin typeface="Arial" charset="0"/>
              </a:rPr>
              <a:t>Learning Objective</a:t>
            </a:r>
            <a:r>
              <a:rPr lang="en-US" sz="2800" b="1">
                <a:effectLst/>
                <a:latin typeface="Arial" charset="0"/>
              </a:rPr>
              <a:t>: The student could be 	asked to define qualified immunity</a:t>
            </a:r>
            <a:r>
              <a:rPr lang="en-US">
                <a:latin typeface="Arial" charset="0"/>
              </a:rPr>
              <a:t>.</a:t>
            </a:r>
            <a:r>
              <a:rPr lang="en-US" sz="2800" b="1">
                <a:effectLst/>
                <a:latin typeface="Arial" charset="0"/>
              </a:rPr>
              <a:t> </a:t>
            </a:r>
          </a:p>
        </p:txBody>
      </p:sp>
    </p:spTree>
  </p:cSld>
  <p:clrMapOvr>
    <a:masterClrMapping/>
  </p:clrMapOvr>
  <p:transition spd="slow" advClick="0"/>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89A6F59-ED59-4517-B9DC-A8953CF4F5B4}" type="slidenum">
              <a:rPr lang="en-US"/>
              <a:pPr/>
              <a:t>143</a:t>
            </a:fld>
            <a:endParaRPr lang="en-US"/>
          </a:p>
        </p:txBody>
      </p:sp>
      <p:sp>
        <p:nvSpPr>
          <p:cNvPr id="188418" name="Rectangle 2"/>
          <p:cNvSpPr>
            <a:spLocks noGrp="1" noRot="1" noChangeArrowheads="1"/>
          </p:cNvSpPr>
          <p:nvPr>
            <p:ph type="title"/>
          </p:nvPr>
        </p:nvSpPr>
        <p:spPr>
          <a:xfrm>
            <a:off x="457200" y="0"/>
            <a:ext cx="8229600" cy="1066800"/>
          </a:xfrm>
        </p:spPr>
        <p:txBody>
          <a:bodyPr/>
          <a:lstStyle/>
          <a:p>
            <a:r>
              <a:rPr lang="en-US">
                <a:solidFill>
                  <a:schemeClr val="hlink"/>
                </a:solidFill>
                <a:latin typeface="Arial" charset="0"/>
              </a:rPr>
              <a:t>Qualified Immunity</a:t>
            </a:r>
          </a:p>
        </p:txBody>
      </p:sp>
      <p:sp>
        <p:nvSpPr>
          <p:cNvPr id="188419" name="Rectangle 3"/>
          <p:cNvSpPr>
            <a:spLocks noGrp="1" noChangeArrowheads="1"/>
          </p:cNvSpPr>
          <p:nvPr>
            <p:ph type="body" idx="1"/>
          </p:nvPr>
        </p:nvSpPr>
        <p:spPr>
          <a:xfrm>
            <a:off x="533400" y="1295400"/>
            <a:ext cx="8305800" cy="5257800"/>
          </a:xfrm>
        </p:spPr>
        <p:txBody>
          <a:bodyPr/>
          <a:lstStyle/>
          <a:p>
            <a:pPr marL="609600" indent="-609600">
              <a:lnSpc>
                <a:spcPct val="90000"/>
              </a:lnSpc>
              <a:spcBef>
                <a:spcPct val="0"/>
              </a:spcBef>
            </a:pPr>
            <a:r>
              <a:rPr lang="en-US" sz="2400" b="1">
                <a:effectLst/>
                <a:latin typeface="Arial" charset="0"/>
              </a:rPr>
              <a:t>Qualified Immunity is:</a:t>
            </a:r>
          </a:p>
          <a:p>
            <a:pPr marL="609600" indent="-609600">
              <a:lnSpc>
                <a:spcPct val="90000"/>
              </a:lnSpc>
              <a:spcBef>
                <a:spcPct val="0"/>
              </a:spcBef>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a.  A doctrine in </a:t>
            </a:r>
            <a:r>
              <a:rPr lang="en-US" sz="2400" b="1">
                <a:effectLst/>
                <a:latin typeface="Arial" charset="0"/>
                <a:hlinkClick r:id="rId2" tooltip="United States law"/>
              </a:rPr>
              <a:t>United States law</a:t>
            </a:r>
            <a:r>
              <a:rPr lang="en-US" sz="2400" b="1">
                <a:effectLst/>
                <a:latin typeface="Arial" charset="0"/>
              </a:rPr>
              <a:t> providing 	  	 immunity from suit to government officials 	 	 performing discretionary functions when their 	 action did not violate clearly established law,</a:t>
            </a:r>
            <a:endParaRPr lang="en-US" sz="2400" b="1">
              <a:latin typeface="Arial" charset="0"/>
            </a:endParaRPr>
          </a:p>
          <a:p>
            <a:pPr marL="609600" indent="-609600">
              <a:lnSpc>
                <a:spcPct val="90000"/>
              </a:lnSpc>
              <a:spcBef>
                <a:spcPct val="0"/>
              </a:spcBef>
              <a:buFont typeface="Wingdings" pitchFamily="2" charset="2"/>
              <a:buNone/>
            </a:pPr>
            <a:endParaRPr lang="en-US" sz="2400" b="1">
              <a:latin typeface="Arial" charset="0"/>
            </a:endParaRPr>
          </a:p>
          <a:p>
            <a:pPr marL="609600" indent="-609600">
              <a:lnSpc>
                <a:spcPct val="90000"/>
              </a:lnSpc>
              <a:spcBef>
                <a:spcPct val="0"/>
              </a:spcBef>
              <a:buFont typeface="Wingdings" pitchFamily="2" charset="2"/>
              <a:buNone/>
            </a:pPr>
            <a:r>
              <a:rPr lang="en-US" sz="2400" b="1">
                <a:effectLst/>
                <a:latin typeface="Arial" charset="0"/>
              </a:rPr>
              <a:t>	b.  Created by the </a:t>
            </a:r>
            <a:r>
              <a:rPr lang="en-US" sz="2400" b="1">
                <a:effectLst/>
                <a:latin typeface="Arial" charset="0"/>
                <a:hlinkClick r:id="rId3" tooltip="U.S. Supreme Court"/>
              </a:rPr>
              <a:t>U.S. Supreme Court</a:t>
            </a:r>
            <a:r>
              <a:rPr lang="en-US" sz="2400" b="1">
                <a:effectLst/>
                <a:latin typeface="Arial" charset="0"/>
              </a:rPr>
              <a:t>,  replacing 	  frequently-required inquiries into subjective 	  malice with a framework for objective inquiries 	  into the legal reasonableness of the contested 	  action</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c.  Is a potential </a:t>
            </a:r>
            <a:r>
              <a:rPr lang="en-US" sz="2400" b="1">
                <a:effectLst/>
                <a:latin typeface="Arial" charset="0"/>
                <a:hlinkClick r:id="rId4" tooltip="Affirmative defense"/>
              </a:rPr>
              <a:t>affirmative defense</a:t>
            </a:r>
            <a:r>
              <a:rPr lang="en-US" sz="2400" b="1">
                <a:effectLst/>
                <a:latin typeface="Arial" charset="0"/>
              </a:rPr>
              <a:t> to suits</a:t>
            </a:r>
          </a:p>
          <a:p>
            <a:pPr marL="609600" indent="-609600">
              <a:lnSpc>
                <a:spcPct val="90000"/>
              </a:lnSpc>
              <a:spcBef>
                <a:spcPct val="0"/>
              </a:spcBef>
              <a:buFont typeface="Wingdings" pitchFamily="2" charset="2"/>
              <a:buNone/>
            </a:pPr>
            <a:r>
              <a:rPr lang="en-US" sz="2400" b="1">
                <a:effectLst/>
                <a:latin typeface="Arial" charset="0"/>
              </a:rPr>
              <a:t>             against government officials</a:t>
            </a:r>
            <a:r>
              <a:rPr lang="en-US" sz="2400">
                <a:latin typeface="Arial" charset="0"/>
              </a:rPr>
              <a:t> </a:t>
            </a:r>
            <a:r>
              <a:rPr lang="en-US" sz="2400" b="1">
                <a:effectLst/>
                <a:latin typeface="Arial" charset="0"/>
              </a:rPr>
              <a:t>	</a:t>
            </a:r>
            <a:r>
              <a:rPr lang="en-US" sz="2800" b="1">
                <a:effectLst/>
                <a:latin typeface="Arial" charset="0"/>
              </a:rPr>
              <a:t> </a:t>
            </a:r>
            <a:r>
              <a:rPr lang="en-US" sz="2800" b="1">
                <a:latin typeface="Arial" charset="0"/>
              </a:rPr>
              <a:t> </a:t>
            </a:r>
          </a:p>
          <a:p>
            <a:pPr marL="990600" lvl="1" indent="-533400">
              <a:lnSpc>
                <a:spcPct val="90000"/>
              </a:lnSpc>
              <a:buFont typeface="Wingdings" pitchFamily="2" charset="2"/>
              <a:buNone/>
            </a:pPr>
            <a:endParaRPr lang="en-US" b="1">
              <a:latin typeface="Arial" charset="0"/>
            </a:endParaRPr>
          </a:p>
        </p:txBody>
      </p:sp>
    </p:spTree>
  </p:cSld>
  <p:clrMapOvr>
    <a:masterClrMapping/>
  </p:clrMapOvr>
  <p:transition spd="slow" advClick="0"/>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015339B-E24F-48E0-9F2B-C57EC5017B97}" type="slidenum">
              <a:rPr lang="en-US"/>
              <a:pPr/>
              <a:t>144</a:t>
            </a:fld>
            <a:endParaRPr lang="en-US"/>
          </a:p>
        </p:txBody>
      </p:sp>
      <p:sp>
        <p:nvSpPr>
          <p:cNvPr id="189442" name="Rectangle 2"/>
          <p:cNvSpPr>
            <a:spLocks noGrp="1" noRot="1" noChangeArrowheads="1"/>
          </p:cNvSpPr>
          <p:nvPr>
            <p:ph type="title"/>
          </p:nvPr>
        </p:nvSpPr>
        <p:spPr>
          <a:xfrm>
            <a:off x="457200" y="0"/>
            <a:ext cx="8229600" cy="1066800"/>
          </a:xfrm>
        </p:spPr>
        <p:txBody>
          <a:bodyPr/>
          <a:lstStyle/>
          <a:p>
            <a:r>
              <a:rPr lang="en-US">
                <a:solidFill>
                  <a:schemeClr val="hlink"/>
                </a:solidFill>
                <a:latin typeface="Arial" charset="0"/>
              </a:rPr>
              <a:t>Qualified Immunity</a:t>
            </a:r>
          </a:p>
        </p:txBody>
      </p:sp>
      <p:sp>
        <p:nvSpPr>
          <p:cNvPr id="189443" name="Rectangle 3"/>
          <p:cNvSpPr>
            <a:spLocks noGrp="1" noChangeArrowheads="1"/>
          </p:cNvSpPr>
          <p:nvPr>
            <p:ph type="body" idx="1"/>
          </p:nvPr>
        </p:nvSpPr>
        <p:spPr>
          <a:xfrm>
            <a:off x="304800" y="990600"/>
            <a:ext cx="8610600" cy="5257800"/>
          </a:xfrm>
        </p:spPr>
        <p:txBody>
          <a:bodyPr/>
          <a:lstStyle/>
          <a:p>
            <a:pPr marL="609600" indent="-609600">
              <a:lnSpc>
                <a:spcPct val="90000"/>
              </a:lnSpc>
              <a:spcBef>
                <a:spcPct val="0"/>
              </a:spcBef>
            </a:pPr>
            <a:r>
              <a:rPr lang="en-US" sz="2800" b="1">
                <a:effectLst/>
                <a:latin typeface="Arial" charset="0"/>
              </a:rPr>
              <a:t>Relative Case laws:</a:t>
            </a:r>
          </a:p>
          <a:p>
            <a:pPr marL="609600" indent="-609600">
              <a:lnSpc>
                <a:spcPct val="90000"/>
              </a:lnSpc>
              <a:spcBef>
                <a:spcPct val="0"/>
              </a:spcBef>
              <a:buFont typeface="Wingdings" pitchFamily="2" charset="2"/>
              <a:buNone/>
            </a:pPr>
            <a:r>
              <a:rPr lang="en-US" sz="2400" b="1">
                <a:effectLst/>
                <a:latin typeface="Arial" charset="0"/>
              </a:rPr>
              <a:t>	</a:t>
            </a:r>
          </a:p>
          <a:p>
            <a:pPr marL="609600" indent="-609600">
              <a:lnSpc>
                <a:spcPct val="90000"/>
              </a:lnSpc>
              <a:spcBef>
                <a:spcPct val="0"/>
              </a:spcBef>
              <a:buFont typeface="Wingdings" pitchFamily="2" charset="2"/>
              <a:buNone/>
            </a:pPr>
            <a:r>
              <a:rPr lang="en-US" sz="2400" b="1">
                <a:effectLst/>
                <a:latin typeface="Arial" charset="0"/>
              </a:rPr>
              <a:t>	</a:t>
            </a:r>
            <a:r>
              <a:rPr lang="en-US" sz="2800" b="1">
                <a:effectLst/>
                <a:latin typeface="Arial" charset="0"/>
              </a:rPr>
              <a:t>a.  Failure to train:</a:t>
            </a:r>
          </a:p>
          <a:p>
            <a:pPr marL="609600" indent="-609600">
              <a:lnSpc>
                <a:spcPct val="90000"/>
              </a:lnSpc>
              <a:spcBef>
                <a:spcPct val="0"/>
              </a:spcBef>
              <a:buFont typeface="Wingdings" pitchFamily="2" charset="2"/>
              <a:buNone/>
            </a:pPr>
            <a:r>
              <a:rPr lang="en-US" sz="2800" b="1">
                <a:effectLst/>
                <a:latin typeface="Arial" charset="0"/>
              </a:rPr>
              <a:t>		 1.  Canton v. Harris 109 S Ct. 1197-1989</a:t>
            </a:r>
          </a:p>
          <a:p>
            <a:pPr marL="609600" indent="-609600">
              <a:lnSpc>
                <a:spcPct val="90000"/>
              </a:lnSpc>
              <a:buFont typeface="Wingdings" pitchFamily="2" charset="2"/>
              <a:buNone/>
            </a:pPr>
            <a:r>
              <a:rPr lang="en-US" sz="2800" b="1">
                <a:effectLst/>
                <a:latin typeface="Arial" charset="0"/>
              </a:rPr>
              <a:t>		 2.  Quezada v. County of Bernalillo 944 F2d 	       710 (CA 10th – 1991)</a:t>
            </a:r>
          </a:p>
          <a:p>
            <a:pPr marL="609600" indent="-609600">
              <a:lnSpc>
                <a:spcPct val="90000"/>
              </a:lnSpc>
              <a:buFont typeface="Wingdings" pitchFamily="2" charset="2"/>
              <a:buNone/>
            </a:pPr>
            <a:r>
              <a:rPr lang="en-US" sz="2800" b="1">
                <a:effectLst/>
                <a:latin typeface="Arial" charset="0"/>
              </a:rPr>
              <a:t>		 3.  Manteyko v. Felix 924 F2d 824 (CA 9th – 	     1991)</a:t>
            </a:r>
          </a:p>
          <a:p>
            <a:pPr marL="609600" indent="-609600">
              <a:lnSpc>
                <a:spcPct val="90000"/>
              </a:lnSpc>
              <a:buFont typeface="Wingdings" pitchFamily="2" charset="2"/>
              <a:buNone/>
            </a:pPr>
            <a:endParaRPr lang="en-US" sz="2800" b="1">
              <a:effectLst/>
              <a:latin typeface="Arial" charset="0"/>
            </a:endParaRPr>
          </a:p>
          <a:p>
            <a:pPr marL="609600" indent="-609600">
              <a:lnSpc>
                <a:spcPct val="90000"/>
              </a:lnSpc>
              <a:buFont typeface="Wingdings" pitchFamily="2" charset="2"/>
              <a:buNone/>
            </a:pPr>
            <a:r>
              <a:rPr lang="en-US" sz="2800" b="1">
                <a:effectLst/>
                <a:latin typeface="Arial" charset="0"/>
              </a:rPr>
              <a:t>	b. Negligent hire:</a:t>
            </a:r>
          </a:p>
          <a:p>
            <a:pPr marL="609600" indent="-609600">
              <a:lnSpc>
                <a:spcPct val="90000"/>
              </a:lnSpc>
              <a:buFont typeface="Wingdings" pitchFamily="2" charset="2"/>
              <a:buNone/>
            </a:pPr>
            <a:r>
              <a:rPr lang="en-US" sz="2800" b="1">
                <a:effectLst/>
                <a:latin typeface="Arial" charset="0"/>
              </a:rPr>
              <a:t>		1.  Hild v. Bruner 496 F Supp 93 (DC NJ-		     1980)</a:t>
            </a:r>
          </a:p>
          <a:p>
            <a:pPr marL="609600" indent="-609600">
              <a:lnSpc>
                <a:spcPct val="90000"/>
              </a:lnSpc>
              <a:buFont typeface="Wingdings" pitchFamily="2" charset="2"/>
              <a:buNone/>
            </a:pPr>
            <a:r>
              <a:rPr lang="en-US" sz="2800" b="1">
                <a:effectLst/>
                <a:latin typeface="Arial" charset="0"/>
              </a:rPr>
              <a:t>		2.  Bryan County, Oklahoma v. Brown, 117 	  	      S. Ct 1382 (1997)</a:t>
            </a:r>
            <a:endParaRPr lang="en-US" b="1">
              <a:latin typeface="Arial" charset="0"/>
            </a:endParaRPr>
          </a:p>
        </p:txBody>
      </p:sp>
    </p:spTree>
  </p:cSld>
  <p:clrMapOvr>
    <a:masterClrMapping/>
  </p:clrMapOvr>
  <p:transition spd="slow" advClick="0"/>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C697822-1B47-434E-805E-63A11A7D245B}" type="slidenum">
              <a:rPr lang="en-US"/>
              <a:pPr/>
              <a:t>145</a:t>
            </a:fld>
            <a:endParaRPr lang="en-US"/>
          </a:p>
        </p:txBody>
      </p:sp>
      <p:sp>
        <p:nvSpPr>
          <p:cNvPr id="190466" name="Rectangle 2"/>
          <p:cNvSpPr>
            <a:spLocks noGrp="1" noRot="1" noChangeArrowheads="1"/>
          </p:cNvSpPr>
          <p:nvPr>
            <p:ph type="title"/>
          </p:nvPr>
        </p:nvSpPr>
        <p:spPr/>
        <p:txBody>
          <a:bodyPr/>
          <a:lstStyle/>
          <a:p>
            <a:r>
              <a:rPr lang="en-US">
                <a:solidFill>
                  <a:schemeClr val="hlink"/>
                </a:solidFill>
                <a:latin typeface="Arial" charset="0"/>
              </a:rPr>
              <a:t>Qualified Immunity</a:t>
            </a:r>
          </a:p>
        </p:txBody>
      </p:sp>
      <p:sp>
        <p:nvSpPr>
          <p:cNvPr id="190467"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	c.  	Negligent retention:</a:t>
            </a:r>
          </a:p>
          <a:p>
            <a:pPr>
              <a:buFont typeface="Wingdings" pitchFamily="2" charset="2"/>
              <a:buNone/>
            </a:pPr>
            <a:r>
              <a:rPr lang="en-US" sz="2800" b="1">
                <a:effectLst/>
                <a:latin typeface="Arial" charset="0"/>
              </a:rPr>
              <a:t>		1.  Brandon v. Holt 105 St Ct 873 1935</a:t>
            </a:r>
          </a:p>
          <a:p>
            <a:pPr>
              <a:buFont typeface="Wingdings" pitchFamily="2" charset="2"/>
              <a:buNone/>
            </a:pPr>
            <a:r>
              <a:rPr lang="en-US" sz="2800" b="1">
                <a:effectLst/>
                <a:latin typeface="Arial" charset="0"/>
              </a:rPr>
              <a:t>		2.  Bonsignore v. NYC 683 F2d 635 (2nd 	      CA– 1982)</a:t>
            </a:r>
          </a:p>
          <a:p>
            <a:pPr>
              <a:buFont typeface="Wingdings" pitchFamily="2" charset="2"/>
              <a:buNone/>
            </a:pPr>
            <a:r>
              <a:rPr lang="en-US" sz="2800" b="1">
                <a:effectLst/>
                <a:latin typeface="Arial" charset="0"/>
              </a:rPr>
              <a:t>		3.  Tarver v. City of Edna, Slip Copy, 2006 	     WL 3053409 (S.D.Tex.)</a:t>
            </a:r>
          </a:p>
          <a:p>
            <a:pPr>
              <a:buFont typeface="Wingdings" pitchFamily="2" charset="2"/>
              <a:buNone/>
            </a:pPr>
            <a:endParaRPr lang="en-US" sz="2800" b="1">
              <a:effectLst/>
            </a:endParaRPr>
          </a:p>
          <a:p>
            <a:pPr>
              <a:buFont typeface="Wingdings" pitchFamily="2" charset="2"/>
              <a:buNone/>
            </a:pPr>
            <a:r>
              <a:rPr lang="en-US" sz="2800" b="1">
                <a:effectLst/>
                <a:latin typeface="Arial" charset="0"/>
              </a:rPr>
              <a:t>	d.	Negligent entrustment:</a:t>
            </a:r>
          </a:p>
          <a:p>
            <a:pPr>
              <a:buFont typeface="Wingdings" pitchFamily="2" charset="2"/>
              <a:buNone/>
            </a:pPr>
            <a:r>
              <a:rPr lang="en-US" sz="2800" b="1">
                <a:effectLst/>
                <a:latin typeface="Arial" charset="0"/>
              </a:rPr>
              <a:t>		1.  Corridon v. City of Bayonne 324 A2d 	      42 (ND 	App-1974)</a:t>
            </a:r>
          </a:p>
        </p:txBody>
      </p:sp>
    </p:spTree>
  </p:cSld>
  <p:clrMapOvr>
    <a:masterClrMapping/>
  </p:clrMapOvr>
  <p:transition spd="slow" advClick="0"/>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E98CF56-A73F-43DB-9BC2-D071241C402A}" type="slidenum">
              <a:rPr lang="en-US"/>
              <a:pPr/>
              <a:t>146</a:t>
            </a:fld>
            <a:endParaRPr lang="en-US"/>
          </a:p>
        </p:txBody>
      </p:sp>
      <p:sp>
        <p:nvSpPr>
          <p:cNvPr id="191490" name="Rectangle 2"/>
          <p:cNvSpPr>
            <a:spLocks noGrp="1" noRot="1" noChangeArrowheads="1"/>
          </p:cNvSpPr>
          <p:nvPr>
            <p:ph type="title"/>
          </p:nvPr>
        </p:nvSpPr>
        <p:spPr/>
        <p:txBody>
          <a:bodyPr/>
          <a:lstStyle/>
          <a:p>
            <a:r>
              <a:rPr lang="en-US">
                <a:solidFill>
                  <a:schemeClr val="hlink"/>
                </a:solidFill>
                <a:latin typeface="Arial" charset="0"/>
              </a:rPr>
              <a:t>Qualified Immunity</a:t>
            </a:r>
          </a:p>
        </p:txBody>
      </p:sp>
      <p:sp>
        <p:nvSpPr>
          <p:cNvPr id="191491"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	e.	Negligent supervision:</a:t>
            </a:r>
          </a:p>
          <a:p>
            <a:pPr>
              <a:buFont typeface="Wingdings" pitchFamily="2" charset="2"/>
              <a:buNone/>
            </a:pPr>
            <a:r>
              <a:rPr lang="en-US" sz="2800" b="1">
                <a:effectLst/>
                <a:latin typeface="Arial" charset="0"/>
              </a:rPr>
              <a:t>		1.  Carter v. Carlson 447 F2d 358 (DC-CA 	     1971)</a:t>
            </a:r>
          </a:p>
          <a:p>
            <a:pPr>
              <a:buFont typeface="Wingdings" pitchFamily="2" charset="2"/>
              <a:buNone/>
            </a:pPr>
            <a:r>
              <a:rPr lang="en-US" sz="2800" b="1">
                <a:effectLst/>
                <a:latin typeface="Arial" charset="0"/>
              </a:rPr>
              <a:t>		2.  Shaw v. Stroud, 13 F.3d 791 (4th Cir. 	     1994)</a:t>
            </a:r>
          </a:p>
          <a:p>
            <a:pPr>
              <a:buFont typeface="Wingdings" pitchFamily="2" charset="2"/>
              <a:buNone/>
            </a:pPr>
            <a:r>
              <a:rPr lang="en-US" sz="2800" b="1">
                <a:effectLst/>
                <a:latin typeface="Arial" charset="0"/>
              </a:rPr>
              <a:t>		3.  Monell v. New York City Dep’t of Soc. 	      Servs., 98 S. Ct. 2018 (1978) 	</a:t>
            </a:r>
          </a:p>
          <a:p>
            <a:pPr>
              <a:buFont typeface="Wingdings" pitchFamily="2" charset="2"/>
              <a:buNone/>
            </a:pPr>
            <a:r>
              <a:rPr lang="en-US" sz="2800" b="1">
                <a:effectLst/>
                <a:latin typeface="Arial" charset="0"/>
              </a:rPr>
              <a:t>		4.  Thompkins v. Belt, 828 F.2d 298 (5th 	     Cir. 1987)</a:t>
            </a:r>
          </a:p>
        </p:txBody>
      </p:sp>
    </p:spTree>
  </p:cSld>
  <p:clrMapOvr>
    <a:masterClrMapping/>
  </p:clrMapOvr>
  <p:transition spd="slow" advClick="0"/>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95D1E42-4C2D-45B3-B8DE-F7A1215E3EAF}" type="slidenum">
              <a:rPr lang="en-US"/>
              <a:pPr/>
              <a:t>147</a:t>
            </a:fld>
            <a:endParaRPr lang="en-US"/>
          </a:p>
        </p:txBody>
      </p:sp>
      <p:sp>
        <p:nvSpPr>
          <p:cNvPr id="192514" name="Rectangle 2"/>
          <p:cNvSpPr>
            <a:spLocks noGrp="1" noRot="1" noChangeArrowheads="1"/>
          </p:cNvSpPr>
          <p:nvPr>
            <p:ph type="title"/>
          </p:nvPr>
        </p:nvSpPr>
        <p:spPr/>
        <p:txBody>
          <a:bodyPr/>
          <a:lstStyle/>
          <a:p>
            <a:r>
              <a:rPr lang="en-US">
                <a:solidFill>
                  <a:schemeClr val="hlink"/>
                </a:solidFill>
                <a:latin typeface="Arial" charset="0"/>
              </a:rPr>
              <a:t>Qualified Immunity</a:t>
            </a:r>
          </a:p>
        </p:txBody>
      </p:sp>
      <p:sp>
        <p:nvSpPr>
          <p:cNvPr id="192515" name="Rectangle 3"/>
          <p:cNvSpPr>
            <a:spLocks noGrp="1" noChangeArrowheads="1"/>
          </p:cNvSpPr>
          <p:nvPr>
            <p:ph type="body" idx="1"/>
          </p:nvPr>
        </p:nvSpPr>
        <p:spPr>
          <a:xfrm>
            <a:off x="457200" y="1905000"/>
            <a:ext cx="8229600" cy="5257800"/>
          </a:xfrm>
        </p:spPr>
        <p:txBody>
          <a:bodyPr/>
          <a:lstStyle/>
          <a:p>
            <a:pPr>
              <a:lnSpc>
                <a:spcPct val="90000"/>
              </a:lnSpc>
              <a:buFont typeface="Wingdings" pitchFamily="2" charset="2"/>
              <a:buNone/>
            </a:pPr>
            <a:r>
              <a:rPr lang="en-US" sz="2800" b="1">
                <a:effectLst/>
                <a:latin typeface="Arial" charset="0"/>
              </a:rPr>
              <a:t>	 f.	Negligent assignment:</a:t>
            </a:r>
          </a:p>
          <a:p>
            <a:pPr>
              <a:lnSpc>
                <a:spcPct val="90000"/>
              </a:lnSpc>
              <a:buFont typeface="Wingdings" pitchFamily="2" charset="2"/>
              <a:buNone/>
            </a:pPr>
            <a:r>
              <a:rPr lang="en-US" sz="2800" b="1">
                <a:effectLst/>
                <a:latin typeface="Arial" charset="0"/>
              </a:rPr>
              <a:t>	      1.  Davis v. City of North Richland Hills, 	     406 F.3d 375, 5th Circuit (2005)</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g.  Failure to direct:</a:t>
            </a:r>
          </a:p>
          <a:p>
            <a:pPr>
              <a:lnSpc>
                <a:spcPct val="90000"/>
              </a:lnSpc>
              <a:buFont typeface="Wingdings" pitchFamily="2" charset="2"/>
              <a:buNone/>
            </a:pPr>
            <a:r>
              <a:rPr lang="en-US" sz="2800" b="1">
                <a:effectLst/>
                <a:latin typeface="Arial" charset="0"/>
              </a:rPr>
              <a:t>	    	1.  Ford v. Breier 383 F. Supp 505 (DC-	     Wisc.-1974)</a:t>
            </a:r>
          </a:p>
          <a:p>
            <a:pPr>
              <a:lnSpc>
                <a:spcPct val="90000"/>
              </a:lnSpc>
              <a:buFont typeface="Wingdings" pitchFamily="2" charset="2"/>
              <a:buNone/>
            </a:pPr>
            <a:r>
              <a:rPr lang="en-US" sz="2800" b="1">
                <a:effectLst/>
                <a:latin typeface="Arial" charset="0"/>
              </a:rPr>
              <a:t>	    	2. Bisbal-Ramos v. City of Mayaguez 467 	    F.3d 16, C.A.1.P.R., 2006</a:t>
            </a:r>
          </a:p>
        </p:txBody>
      </p:sp>
    </p:spTree>
  </p:cSld>
  <p:clrMapOvr>
    <a:masterClrMapping/>
  </p:clrMapOvr>
  <p:transition spd="slow" advClick="0"/>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38B83EE-F30B-4349-B23B-7EA1096373FD}" type="slidenum">
              <a:rPr lang="en-US"/>
              <a:pPr/>
              <a:t>148</a:t>
            </a:fld>
            <a:endParaRPr lang="en-US"/>
          </a:p>
        </p:txBody>
      </p:sp>
      <p:sp>
        <p:nvSpPr>
          <p:cNvPr id="193538"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193539"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4.3	</a:t>
            </a:r>
            <a:r>
              <a:rPr lang="en-US" sz="2800" b="1" u="sng">
                <a:effectLst/>
                <a:latin typeface="Arial" charset="0"/>
              </a:rPr>
              <a:t>Learning Objective</a:t>
            </a:r>
            <a:r>
              <a:rPr lang="en-US" sz="2800" b="1">
                <a:effectLst/>
                <a:latin typeface="Arial" charset="0"/>
              </a:rPr>
              <a:t>:  The student  could 	be asked to describe and list the three 	different types of reports and/or forms 	commonly used in documenting recruit 	training.</a:t>
            </a:r>
            <a:r>
              <a:rPr lang="en-US"/>
              <a:t> </a:t>
            </a:r>
          </a:p>
        </p:txBody>
      </p:sp>
    </p:spTree>
  </p:cSld>
  <p:clrMapOvr>
    <a:masterClrMapping/>
  </p:clrMapOvr>
  <p:transition spd="slow" advClick="0"/>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E09F2BB-964E-43C5-99DD-050DCC5C0F4A}" type="slidenum">
              <a:rPr lang="en-US"/>
              <a:pPr/>
              <a:t>149</a:t>
            </a:fld>
            <a:endParaRPr lang="en-US"/>
          </a:p>
        </p:txBody>
      </p:sp>
      <p:sp>
        <p:nvSpPr>
          <p:cNvPr id="194562" name="Rectangle 2"/>
          <p:cNvSpPr>
            <a:spLocks noGrp="1" noRot="1" noChangeArrowheads="1"/>
          </p:cNvSpPr>
          <p:nvPr>
            <p:ph type="title"/>
          </p:nvPr>
        </p:nvSpPr>
        <p:spPr/>
        <p:txBody>
          <a:bodyPr/>
          <a:lstStyle/>
          <a:p>
            <a:r>
              <a:rPr lang="en-US">
                <a:solidFill>
                  <a:schemeClr val="hlink"/>
                </a:solidFill>
                <a:latin typeface="Arial" charset="0"/>
              </a:rPr>
              <a:t>Reports</a:t>
            </a:r>
          </a:p>
        </p:txBody>
      </p:sp>
      <p:sp>
        <p:nvSpPr>
          <p:cNvPr id="194563" name="Rectangle 3"/>
          <p:cNvSpPr>
            <a:spLocks noGrp="1" noChangeArrowheads="1"/>
          </p:cNvSpPr>
          <p:nvPr>
            <p:ph type="body" idx="1"/>
          </p:nvPr>
        </p:nvSpPr>
        <p:spPr/>
        <p:txBody>
          <a:bodyPr/>
          <a:lstStyle/>
          <a:p>
            <a:r>
              <a:rPr lang="en-US" sz="2800" b="1">
                <a:effectLst/>
                <a:latin typeface="Arial" charset="0"/>
              </a:rPr>
              <a:t>Should be easily distinguishable from evaluation report</a:t>
            </a:r>
          </a:p>
          <a:p>
            <a:pPr>
              <a:buFont typeface="Wingdings" pitchFamily="2" charset="2"/>
              <a:buNone/>
            </a:pPr>
            <a:endParaRPr lang="en-US" sz="2800" b="1">
              <a:effectLst/>
              <a:latin typeface="Arial" charset="0"/>
            </a:endParaRPr>
          </a:p>
          <a:p>
            <a:r>
              <a:rPr lang="en-US" sz="2800" b="1">
                <a:effectLst/>
                <a:latin typeface="Arial" charset="0"/>
              </a:rPr>
              <a:t>Recommend that each form have a different and individual color to reduce time, confusion, duplication, and maintain order</a:t>
            </a:r>
          </a:p>
          <a:p>
            <a:pPr>
              <a:buFont typeface="Wingdings" pitchFamily="2" charset="2"/>
              <a:buNone/>
            </a:pPr>
            <a:endParaRPr lang="en-US" sz="2800" b="1">
              <a:effectLst/>
              <a:latin typeface="Arial" charset="0"/>
            </a:endParaRPr>
          </a:p>
          <a:p>
            <a:r>
              <a:rPr lang="en-US" sz="2800" b="1">
                <a:effectLst/>
                <a:latin typeface="Arial" charset="0"/>
              </a:rPr>
              <a:t>Agencies should consider the use of weekly critique forms to be completed by recruits for assessment of weekly training and end of program forms</a:t>
            </a:r>
          </a:p>
        </p:txBody>
      </p:sp>
    </p:spTree>
  </p:cSld>
  <p:clrMapOvr>
    <a:masterClrMapping/>
  </p:clrMapOvr>
  <p:transition spd="slow"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5131192C-348E-4521-BB06-F32E7340A997}" type="slidenum">
              <a:rPr lang="en-US"/>
              <a:pPr/>
              <a:t>15</a:t>
            </a:fld>
            <a:endParaRPr lang="en-US"/>
          </a:p>
        </p:txBody>
      </p:sp>
      <p:sp>
        <p:nvSpPr>
          <p:cNvPr id="26628" name="Rectangle 4"/>
          <p:cNvSpPr>
            <a:spLocks noGrp="1" noRot="1" noChangeArrowheads="1"/>
          </p:cNvSpPr>
          <p:nvPr>
            <p:ph type="title"/>
          </p:nvPr>
        </p:nvSpPr>
        <p:spPr/>
        <p:txBody>
          <a:bodyPr/>
          <a:lstStyle/>
          <a:p>
            <a:r>
              <a:rPr lang="en-US">
                <a:solidFill>
                  <a:schemeClr val="hlink"/>
                </a:solidFill>
                <a:latin typeface="Arial" charset="0"/>
              </a:rPr>
              <a:t>Adult vs. Youth Learner</a:t>
            </a:r>
          </a:p>
        </p:txBody>
      </p:sp>
      <p:sp>
        <p:nvSpPr>
          <p:cNvPr id="26629" name="Rectangle 5"/>
          <p:cNvSpPr>
            <a:spLocks noGrp="1" noChangeArrowheads="1"/>
          </p:cNvSpPr>
          <p:nvPr>
            <p:ph type="body" sz="half" idx="1"/>
          </p:nvPr>
        </p:nvSpPr>
        <p:spPr>
          <a:xfrm>
            <a:off x="457200" y="1981200"/>
            <a:ext cx="4191000" cy="4648200"/>
          </a:xfrm>
        </p:spPr>
        <p:txBody>
          <a:bodyPr/>
          <a:lstStyle/>
          <a:p>
            <a:pPr>
              <a:lnSpc>
                <a:spcPct val="80000"/>
              </a:lnSpc>
            </a:pPr>
            <a:r>
              <a:rPr lang="en-US" sz="2400" b="1">
                <a:effectLst/>
                <a:latin typeface="Arial" charset="0"/>
              </a:rPr>
              <a:t>Adult Learner</a:t>
            </a:r>
          </a:p>
          <a:p>
            <a:pPr>
              <a:lnSpc>
                <a:spcPct val="80000"/>
              </a:lnSpc>
              <a:buFont typeface="Wingdings" pitchFamily="2" charset="2"/>
              <a:buNone/>
            </a:pPr>
            <a:endParaRPr lang="en-US" sz="1800" b="1">
              <a:effectLst/>
              <a:latin typeface="Arial" charset="0"/>
            </a:endParaRPr>
          </a:p>
          <a:p>
            <a:pPr>
              <a:lnSpc>
                <a:spcPct val="80000"/>
              </a:lnSpc>
              <a:buFontTx/>
              <a:buChar char="-"/>
            </a:pPr>
            <a:r>
              <a:rPr lang="en-US" sz="2000" b="1">
                <a:effectLst/>
                <a:latin typeface="Arial" charset="0"/>
              </a:rPr>
              <a:t>more self-directed and need to be independent</a:t>
            </a:r>
          </a:p>
          <a:p>
            <a:pPr>
              <a:lnSpc>
                <a:spcPct val="80000"/>
              </a:lnSpc>
              <a:buFontTx/>
              <a:buNone/>
            </a:pPr>
            <a:endParaRPr lang="en-US" sz="2000" b="1">
              <a:effectLst/>
              <a:latin typeface="Arial" charset="0"/>
            </a:endParaRPr>
          </a:p>
          <a:p>
            <a:pPr>
              <a:lnSpc>
                <a:spcPct val="80000"/>
              </a:lnSpc>
              <a:buFontTx/>
              <a:buChar char="-"/>
            </a:pPr>
            <a:r>
              <a:rPr lang="en-US" sz="2000" b="1">
                <a:effectLst/>
                <a:latin typeface="Arial" charset="0"/>
              </a:rPr>
              <a:t>expect their experiences to be respected and considered by the instructor in the learning process</a:t>
            </a:r>
          </a:p>
          <a:p>
            <a:pPr>
              <a:lnSpc>
                <a:spcPct val="80000"/>
              </a:lnSpc>
              <a:buFontTx/>
              <a:buChar char="-"/>
            </a:pPr>
            <a:endParaRPr lang="en-US" sz="2000" b="1">
              <a:effectLst/>
              <a:latin typeface="Arial" charset="0"/>
            </a:endParaRPr>
          </a:p>
          <a:p>
            <a:pPr>
              <a:lnSpc>
                <a:spcPct val="80000"/>
              </a:lnSpc>
              <a:buFontTx/>
              <a:buChar char="-"/>
            </a:pPr>
            <a:r>
              <a:rPr lang="en-US" sz="2000" b="1">
                <a:effectLst/>
                <a:latin typeface="Arial" charset="0"/>
              </a:rPr>
              <a:t>self concept has changed since adolescence so resistance and resentment may occur if an adult is not permitted to function as an adult during the learning process</a:t>
            </a:r>
            <a:endParaRPr lang="en-US" sz="2000" b="1">
              <a:effectLst/>
            </a:endParaRPr>
          </a:p>
          <a:p>
            <a:pPr>
              <a:lnSpc>
                <a:spcPct val="80000"/>
              </a:lnSpc>
              <a:buFontTx/>
              <a:buChar char="-"/>
            </a:pPr>
            <a:endParaRPr lang="en-US" sz="2000" b="1">
              <a:effectLst/>
            </a:endParaRPr>
          </a:p>
        </p:txBody>
      </p:sp>
      <p:sp>
        <p:nvSpPr>
          <p:cNvPr id="26630" name="Rectangle 6"/>
          <p:cNvSpPr>
            <a:spLocks noGrp="1" noChangeArrowheads="1"/>
          </p:cNvSpPr>
          <p:nvPr>
            <p:ph type="body" sz="half" idx="2"/>
          </p:nvPr>
        </p:nvSpPr>
        <p:spPr>
          <a:xfrm>
            <a:off x="4648200" y="1981200"/>
            <a:ext cx="4038600" cy="4648200"/>
          </a:xfrm>
        </p:spPr>
        <p:txBody>
          <a:bodyPr/>
          <a:lstStyle/>
          <a:p>
            <a:pPr>
              <a:lnSpc>
                <a:spcPct val="80000"/>
              </a:lnSpc>
            </a:pPr>
            <a:r>
              <a:rPr lang="en-US" sz="2400" b="1">
                <a:effectLst/>
                <a:latin typeface="Arial" charset="0"/>
              </a:rPr>
              <a:t>Youth Learner</a:t>
            </a:r>
          </a:p>
          <a:p>
            <a:pPr>
              <a:lnSpc>
                <a:spcPct val="80000"/>
              </a:lnSpc>
              <a:buFont typeface="Wingdings" pitchFamily="2" charset="2"/>
              <a:buNone/>
            </a:pPr>
            <a:endParaRPr lang="en-US" sz="2400" b="1">
              <a:effectLst/>
              <a:latin typeface="Arial" charset="0"/>
            </a:endParaRPr>
          </a:p>
          <a:p>
            <a:pPr>
              <a:lnSpc>
                <a:spcPct val="80000"/>
              </a:lnSpc>
              <a:spcBef>
                <a:spcPct val="0"/>
              </a:spcBef>
              <a:buFontTx/>
              <a:buChar char="-"/>
            </a:pPr>
            <a:r>
              <a:rPr lang="en-US" sz="2000" b="1">
                <a:effectLst/>
                <a:latin typeface="Arial" charset="0"/>
              </a:rPr>
              <a:t>depend on the structure of the teaching process</a:t>
            </a:r>
          </a:p>
          <a:p>
            <a:pPr>
              <a:lnSpc>
                <a:spcPct val="80000"/>
              </a:lnSpc>
              <a:spcBef>
                <a:spcPct val="0"/>
              </a:spcBef>
              <a:buFontTx/>
              <a:buNone/>
            </a:pPr>
            <a:endParaRPr lang="en-US" sz="2000" b="1">
              <a:effectLst/>
              <a:latin typeface="Arial" charset="0"/>
            </a:endParaRPr>
          </a:p>
          <a:p>
            <a:pPr>
              <a:lnSpc>
                <a:spcPct val="80000"/>
              </a:lnSpc>
              <a:spcBef>
                <a:spcPct val="0"/>
              </a:spcBef>
              <a:buFontTx/>
              <a:buChar char="-"/>
            </a:pPr>
            <a:r>
              <a:rPr lang="en-US" sz="2000" b="1">
                <a:effectLst/>
                <a:latin typeface="Arial" charset="0"/>
              </a:rPr>
              <a:t>depend heavily upon the instructor or other authority figure.</a:t>
            </a:r>
          </a:p>
          <a:p>
            <a:pPr>
              <a:lnSpc>
                <a:spcPct val="80000"/>
              </a:lnSpc>
              <a:spcBef>
                <a:spcPct val="0"/>
              </a:spcBef>
              <a:buFontTx/>
              <a:buChar char="-"/>
            </a:pPr>
            <a:endParaRPr lang="en-US" sz="2000" b="1">
              <a:effectLst/>
              <a:latin typeface="Arial" charset="0"/>
            </a:endParaRPr>
          </a:p>
          <a:p>
            <a:pPr>
              <a:lnSpc>
                <a:spcPct val="80000"/>
              </a:lnSpc>
              <a:spcBef>
                <a:spcPct val="0"/>
              </a:spcBef>
              <a:buFontTx/>
              <a:buNone/>
            </a:pPr>
            <a:endParaRPr lang="en-US" sz="2000" b="1">
              <a:effectLst/>
              <a:latin typeface="Arial" charset="0"/>
            </a:endParaRPr>
          </a:p>
          <a:p>
            <a:pPr>
              <a:lnSpc>
                <a:spcPct val="80000"/>
              </a:lnSpc>
              <a:spcBef>
                <a:spcPct val="0"/>
              </a:spcBef>
              <a:buFontTx/>
              <a:buChar char="-"/>
            </a:pPr>
            <a:endParaRPr lang="en-US" sz="2000" b="1">
              <a:effectLst/>
              <a:latin typeface="Arial" charset="0"/>
            </a:endParaRPr>
          </a:p>
          <a:p>
            <a:pPr>
              <a:lnSpc>
                <a:spcPct val="80000"/>
              </a:lnSpc>
              <a:spcBef>
                <a:spcPct val="0"/>
              </a:spcBef>
              <a:buFontTx/>
              <a:buChar char="-"/>
            </a:pPr>
            <a:r>
              <a:rPr lang="en-US" sz="2000" b="1">
                <a:effectLst/>
                <a:latin typeface="Arial" charset="0"/>
              </a:rPr>
              <a:t>just beginning to develop a self-concept that defines them as individuals</a:t>
            </a:r>
            <a:endParaRPr lang="en-US" sz="2000" b="1">
              <a:effectLst/>
            </a:endParaRPr>
          </a:p>
        </p:txBody>
      </p:sp>
    </p:spTree>
  </p:cSld>
  <p:clrMapOvr>
    <a:masterClrMapping/>
  </p:clrMapOvr>
  <p:transition spd="slow" advClick="0"/>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7316C7E-A683-4DB6-A684-650A7EE34AFA}" type="slidenum">
              <a:rPr lang="en-US"/>
              <a:pPr/>
              <a:t>150</a:t>
            </a:fld>
            <a:endParaRPr lang="en-US"/>
          </a:p>
        </p:txBody>
      </p:sp>
      <p:sp>
        <p:nvSpPr>
          <p:cNvPr id="195586"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Reports</a:t>
            </a:r>
          </a:p>
        </p:txBody>
      </p:sp>
      <p:sp>
        <p:nvSpPr>
          <p:cNvPr id="195587" name="Rectangle 3"/>
          <p:cNvSpPr>
            <a:spLocks noGrp="1" noChangeArrowheads="1"/>
          </p:cNvSpPr>
          <p:nvPr>
            <p:ph type="body" idx="1"/>
          </p:nvPr>
        </p:nvSpPr>
        <p:spPr>
          <a:xfrm>
            <a:off x="457200" y="990600"/>
            <a:ext cx="8686800" cy="5562600"/>
          </a:xfrm>
        </p:spPr>
        <p:txBody>
          <a:bodyPr/>
          <a:lstStyle/>
          <a:p>
            <a:pPr marL="609600" indent="-609600">
              <a:lnSpc>
                <a:spcPct val="90000"/>
              </a:lnSpc>
            </a:pPr>
            <a:r>
              <a:rPr lang="en-US" sz="2800" b="1">
                <a:effectLst/>
                <a:latin typeface="Arial" charset="0"/>
              </a:rPr>
              <a:t>Training Reports</a:t>
            </a:r>
          </a:p>
          <a:p>
            <a:pPr marL="609600" indent="-609600">
              <a:lnSpc>
                <a:spcPct val="90000"/>
              </a:lnSpc>
              <a:buFont typeface="Wingdings" pitchFamily="2" charset="2"/>
              <a:buNone/>
            </a:pPr>
            <a:endParaRPr lang="en-US" sz="2800" b="1">
              <a:effectLst/>
              <a:latin typeface="Arial" charset="0"/>
            </a:endParaRPr>
          </a:p>
          <a:p>
            <a:pPr marL="990600" lvl="1" indent="-533400">
              <a:lnSpc>
                <a:spcPct val="90000"/>
              </a:lnSpc>
              <a:buFont typeface="Wingdings" pitchFamily="2" charset="2"/>
              <a:buNone/>
            </a:pPr>
            <a:r>
              <a:rPr lang="en-US" b="1">
                <a:effectLst/>
                <a:latin typeface="Arial" charset="0"/>
              </a:rPr>
              <a:t>1.  Daily reports are used to indicate whether training was provided or in which categories</a:t>
            </a:r>
          </a:p>
          <a:p>
            <a:pPr marL="990600" lvl="1" indent="-533400">
              <a:lnSpc>
                <a:spcPct val="90000"/>
              </a:lnSpc>
              <a:buFont typeface="Wingdings" pitchFamily="2" charset="2"/>
              <a:buNone/>
            </a:pPr>
            <a:endParaRPr lang="en-US" b="1">
              <a:effectLst/>
              <a:latin typeface="Arial" charset="0"/>
            </a:endParaRPr>
          </a:p>
          <a:p>
            <a:pPr marL="990600" lvl="1" indent="-533400">
              <a:lnSpc>
                <a:spcPct val="90000"/>
              </a:lnSpc>
              <a:buFont typeface="Wingdings" pitchFamily="2" charset="2"/>
              <a:buNone/>
            </a:pPr>
            <a:r>
              <a:rPr lang="en-US" b="1">
                <a:effectLst/>
                <a:latin typeface="Arial" charset="0"/>
              </a:rPr>
              <a:t>2.  Weekly reports are used to indicate total weekly training opportunities.</a:t>
            </a:r>
          </a:p>
          <a:p>
            <a:pPr marL="990600" lvl="1" indent="-533400">
              <a:lnSpc>
                <a:spcPct val="90000"/>
              </a:lnSpc>
              <a:buFont typeface="Wingdings" pitchFamily="2" charset="2"/>
              <a:buNone/>
            </a:pPr>
            <a:endParaRPr lang="en-US" b="1">
              <a:effectLst/>
              <a:latin typeface="Arial" charset="0"/>
            </a:endParaRPr>
          </a:p>
          <a:p>
            <a:pPr marL="990600" lvl="1" indent="-533400">
              <a:lnSpc>
                <a:spcPct val="90000"/>
              </a:lnSpc>
              <a:buFont typeface="Wingdings" pitchFamily="2" charset="2"/>
              <a:buNone/>
            </a:pPr>
            <a:r>
              <a:rPr lang="en-US" b="1">
                <a:effectLst/>
                <a:latin typeface="Arial" charset="0"/>
              </a:rPr>
              <a:t>3.  End of phase reports are a comprehensive collection of all training provided during a particular training phase.</a:t>
            </a:r>
          </a:p>
        </p:txBody>
      </p:sp>
    </p:spTree>
  </p:cSld>
  <p:clrMapOvr>
    <a:masterClrMapping/>
  </p:clrMapOvr>
  <p:transition spd="slow" advClick="0"/>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31AE064-51E9-4E9F-A2B0-6A353BCC9990}" type="slidenum">
              <a:rPr lang="en-US"/>
              <a:pPr/>
              <a:t>151</a:t>
            </a:fld>
            <a:endParaRPr lang="en-US"/>
          </a:p>
        </p:txBody>
      </p:sp>
      <p:sp>
        <p:nvSpPr>
          <p:cNvPr id="196610"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Reports</a:t>
            </a:r>
          </a:p>
        </p:txBody>
      </p:sp>
      <p:sp>
        <p:nvSpPr>
          <p:cNvPr id="196611" name="Rectangle 3"/>
          <p:cNvSpPr>
            <a:spLocks noGrp="1" noChangeArrowheads="1"/>
          </p:cNvSpPr>
          <p:nvPr>
            <p:ph type="body" idx="1"/>
          </p:nvPr>
        </p:nvSpPr>
        <p:spPr>
          <a:xfrm>
            <a:off x="457200" y="990600"/>
            <a:ext cx="8686800" cy="5562600"/>
          </a:xfrm>
        </p:spPr>
        <p:txBody>
          <a:bodyPr/>
          <a:lstStyle/>
          <a:p>
            <a:pPr>
              <a:spcBef>
                <a:spcPct val="0"/>
              </a:spcBef>
            </a:pPr>
            <a:r>
              <a:rPr lang="en-US" sz="2800" b="1">
                <a:effectLst/>
                <a:latin typeface="Arial" charset="0"/>
              </a:rPr>
              <a:t>Evaluation Reports</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1.  Daily reports are used to indicate the actual </a:t>
            </a:r>
          </a:p>
          <a:p>
            <a:pPr>
              <a:spcBef>
                <a:spcPct val="0"/>
              </a:spcBef>
              <a:buFont typeface="Wingdings" pitchFamily="2" charset="2"/>
              <a:buNone/>
            </a:pPr>
            <a:r>
              <a:rPr lang="en-US" sz="2800" b="1">
                <a:effectLst/>
                <a:latin typeface="Arial" charset="0"/>
              </a:rPr>
              <a:t>	     grade (numerical, pass/fail, etc.) received in</a:t>
            </a:r>
          </a:p>
          <a:p>
            <a:pPr>
              <a:spcBef>
                <a:spcPct val="0"/>
              </a:spcBef>
              <a:buFont typeface="Wingdings" pitchFamily="2" charset="2"/>
              <a:buNone/>
            </a:pPr>
            <a:r>
              <a:rPr lang="en-US" sz="2800" b="1">
                <a:effectLst/>
                <a:latin typeface="Arial" charset="0"/>
              </a:rPr>
              <a:t> 	     each evaluation category</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2.  Weekly reports are used to indicate the total </a:t>
            </a:r>
          </a:p>
          <a:p>
            <a:pPr>
              <a:spcBef>
                <a:spcPct val="0"/>
              </a:spcBef>
              <a:buFont typeface="Wingdings" pitchFamily="2" charset="2"/>
              <a:buNone/>
            </a:pPr>
            <a:r>
              <a:rPr lang="en-US" sz="2800" b="1">
                <a:effectLst/>
                <a:latin typeface="Arial" charset="0"/>
              </a:rPr>
              <a:t>	     weekly evaluation of the recruit by the FTO</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3.  End of Phase reports are a comprehensive  </a:t>
            </a:r>
          </a:p>
          <a:p>
            <a:pPr>
              <a:spcBef>
                <a:spcPct val="0"/>
              </a:spcBef>
              <a:buFont typeface="Wingdings" pitchFamily="2" charset="2"/>
              <a:buNone/>
            </a:pPr>
            <a:r>
              <a:rPr lang="en-US" sz="2800" b="1">
                <a:effectLst/>
                <a:latin typeface="Arial" charset="0"/>
              </a:rPr>
              <a:t>	     collection of all data pertaining to the </a:t>
            </a:r>
          </a:p>
          <a:p>
            <a:pPr>
              <a:spcBef>
                <a:spcPct val="0"/>
              </a:spcBef>
              <a:buFont typeface="Wingdings" pitchFamily="2" charset="2"/>
              <a:buNone/>
            </a:pPr>
            <a:r>
              <a:rPr lang="en-US" sz="2800" b="1">
                <a:effectLst/>
                <a:latin typeface="Arial" charset="0"/>
              </a:rPr>
              <a:t>	     performance of a particular recruit</a:t>
            </a:r>
            <a:endParaRPr lang="en-US" sz="2800" b="1">
              <a:latin typeface="Arial" charset="0"/>
            </a:endParaRPr>
          </a:p>
        </p:txBody>
      </p:sp>
    </p:spTree>
  </p:cSld>
  <p:clrMapOvr>
    <a:masterClrMapping/>
  </p:clrMapOvr>
  <p:transition spd="slow" advClick="0"/>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11724D6-BD32-41BE-9956-D9FB1CB7D75A}" type="slidenum">
              <a:rPr lang="en-US"/>
              <a:pPr/>
              <a:t>152</a:t>
            </a:fld>
            <a:endParaRPr lang="en-US"/>
          </a:p>
        </p:txBody>
      </p:sp>
      <p:sp>
        <p:nvSpPr>
          <p:cNvPr id="197634"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Reports</a:t>
            </a:r>
          </a:p>
        </p:txBody>
      </p:sp>
      <p:sp>
        <p:nvSpPr>
          <p:cNvPr id="197635" name="Rectangle 3"/>
          <p:cNvSpPr>
            <a:spLocks noGrp="1" noChangeArrowheads="1"/>
          </p:cNvSpPr>
          <p:nvPr>
            <p:ph type="body" idx="1"/>
          </p:nvPr>
        </p:nvSpPr>
        <p:spPr>
          <a:xfrm>
            <a:off x="228600" y="1524000"/>
            <a:ext cx="8686800" cy="5562600"/>
          </a:xfrm>
        </p:spPr>
        <p:txBody>
          <a:bodyPr/>
          <a:lstStyle/>
          <a:p>
            <a:pPr>
              <a:spcBef>
                <a:spcPct val="0"/>
              </a:spcBef>
            </a:pPr>
            <a:r>
              <a:rPr lang="en-US" sz="2800" b="1">
                <a:effectLst/>
                <a:latin typeface="Arial" charset="0"/>
              </a:rPr>
              <a:t>Training Documents</a:t>
            </a:r>
          </a:p>
          <a:p>
            <a:pPr>
              <a:spcBef>
                <a:spcPct val="0"/>
              </a:spcBef>
            </a:pPr>
            <a:endParaRPr lang="en-US" sz="2800" b="1">
              <a:effectLst/>
              <a:latin typeface="Arial" charset="0"/>
            </a:endParaRPr>
          </a:p>
          <a:p>
            <a:pPr>
              <a:spcBef>
                <a:spcPct val="0"/>
              </a:spcBef>
              <a:buFont typeface="Wingdings" pitchFamily="2" charset="2"/>
              <a:buNone/>
            </a:pPr>
            <a:r>
              <a:rPr lang="en-US" sz="2800" b="1">
                <a:effectLst/>
                <a:latin typeface="Arial" charset="0"/>
              </a:rPr>
              <a:t>	1.  Training reports contain information that </a:t>
            </a:r>
          </a:p>
          <a:p>
            <a:pPr>
              <a:spcBef>
                <a:spcPct val="0"/>
              </a:spcBef>
              <a:buFont typeface="Wingdings" pitchFamily="2" charset="2"/>
              <a:buNone/>
            </a:pPr>
            <a:r>
              <a:rPr lang="en-US" sz="2800" b="1">
                <a:effectLst/>
                <a:latin typeface="Arial" charset="0"/>
              </a:rPr>
              <a:t>	     indicates if training was provided</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2.  Training reports are most effective when </a:t>
            </a:r>
          </a:p>
          <a:p>
            <a:pPr>
              <a:spcBef>
                <a:spcPct val="0"/>
              </a:spcBef>
              <a:buFont typeface="Wingdings" pitchFamily="2" charset="2"/>
              <a:buNone/>
            </a:pPr>
            <a:r>
              <a:rPr lang="en-US" sz="2800" b="1">
                <a:effectLst/>
                <a:latin typeface="Arial" charset="0"/>
              </a:rPr>
              <a:t>	     they are one page, double- sided, and </a:t>
            </a:r>
          </a:p>
          <a:p>
            <a:pPr>
              <a:spcBef>
                <a:spcPct val="0"/>
              </a:spcBef>
              <a:buFont typeface="Wingdings" pitchFamily="2" charset="2"/>
              <a:buNone/>
            </a:pPr>
            <a:r>
              <a:rPr lang="en-US" sz="2800" b="1">
                <a:effectLst/>
                <a:latin typeface="Arial" charset="0"/>
              </a:rPr>
              <a:t>	     contain the categories on the front side and  </a:t>
            </a:r>
          </a:p>
          <a:p>
            <a:pPr>
              <a:spcBef>
                <a:spcPct val="0"/>
              </a:spcBef>
              <a:buFont typeface="Wingdings" pitchFamily="2" charset="2"/>
              <a:buNone/>
            </a:pPr>
            <a:r>
              <a:rPr lang="en-US" sz="2800" b="1">
                <a:effectLst/>
                <a:latin typeface="Arial" charset="0"/>
              </a:rPr>
              <a:t>	     documentation on the back</a:t>
            </a:r>
          </a:p>
          <a:p>
            <a:endParaRPr lang="en-US" b="1">
              <a:latin typeface="Arial" charset="0"/>
            </a:endParaRPr>
          </a:p>
        </p:txBody>
      </p:sp>
    </p:spTree>
  </p:cSld>
  <p:clrMapOvr>
    <a:masterClrMapping/>
  </p:clrMapOvr>
  <p:transition spd="slow" advClick="0"/>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02B0F02-FC5A-4013-86C7-0F580839C25C}" type="slidenum">
              <a:rPr lang="en-US"/>
              <a:pPr/>
              <a:t>153</a:t>
            </a:fld>
            <a:endParaRPr lang="en-US"/>
          </a:p>
        </p:txBody>
      </p:sp>
      <p:sp>
        <p:nvSpPr>
          <p:cNvPr id="198658"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Reports</a:t>
            </a:r>
          </a:p>
        </p:txBody>
      </p:sp>
      <p:sp>
        <p:nvSpPr>
          <p:cNvPr id="198659" name="Rectangle 3"/>
          <p:cNvSpPr>
            <a:spLocks noGrp="1" noChangeArrowheads="1"/>
          </p:cNvSpPr>
          <p:nvPr>
            <p:ph type="body" idx="1"/>
          </p:nvPr>
        </p:nvSpPr>
        <p:spPr>
          <a:xfrm>
            <a:off x="0" y="990600"/>
            <a:ext cx="9144000" cy="5562600"/>
          </a:xfrm>
        </p:spPr>
        <p:txBody>
          <a:bodyPr/>
          <a:lstStyle/>
          <a:p>
            <a:pPr>
              <a:spcBef>
                <a:spcPct val="0"/>
              </a:spcBef>
            </a:pPr>
            <a:r>
              <a:rPr lang="en-US" sz="2800" b="1">
                <a:effectLst/>
                <a:latin typeface="Arial" charset="0"/>
              </a:rPr>
              <a:t>Training Opportunities</a:t>
            </a:r>
          </a:p>
          <a:p>
            <a:pPr>
              <a:spcBef>
                <a:spcPct val="0"/>
              </a:spcBef>
              <a:buFont typeface="Wingdings" pitchFamily="2" charset="2"/>
              <a:buNone/>
            </a:pPr>
            <a:endParaRPr lang="en-US" sz="2400" b="1">
              <a:effectLst/>
              <a:latin typeface="Arial" charset="0"/>
            </a:endParaRPr>
          </a:p>
          <a:p>
            <a:pPr>
              <a:spcBef>
                <a:spcPct val="0"/>
              </a:spcBef>
              <a:buFont typeface="Wingdings" pitchFamily="2" charset="2"/>
              <a:buNone/>
            </a:pPr>
            <a:r>
              <a:rPr lang="en-US" sz="2400" b="1">
                <a:effectLst/>
                <a:latin typeface="Arial" charset="0"/>
              </a:rPr>
              <a:t>	1.  Any relative activity that the recruit comes in contact </a:t>
            </a:r>
          </a:p>
          <a:p>
            <a:pPr>
              <a:spcBef>
                <a:spcPct val="0"/>
              </a:spcBef>
              <a:buFont typeface="Wingdings" pitchFamily="2" charset="2"/>
              <a:buNone/>
            </a:pPr>
            <a:r>
              <a:rPr lang="en-US" sz="2400" b="1">
                <a:effectLst/>
                <a:latin typeface="Arial" charset="0"/>
              </a:rPr>
              <a:t>	     with during each training day</a:t>
            </a:r>
          </a:p>
          <a:p>
            <a:pPr>
              <a:spcBef>
                <a:spcPct val="0"/>
              </a:spcBef>
              <a:buFont typeface="Wingdings" pitchFamily="2" charset="2"/>
              <a:buNone/>
            </a:pPr>
            <a:endParaRPr lang="en-US" sz="2400" b="1">
              <a:effectLst/>
              <a:latin typeface="Arial" charset="0"/>
            </a:endParaRPr>
          </a:p>
          <a:p>
            <a:pPr>
              <a:spcBef>
                <a:spcPct val="0"/>
              </a:spcBef>
              <a:buFont typeface="Wingdings" pitchFamily="2" charset="2"/>
              <a:buNone/>
            </a:pPr>
            <a:r>
              <a:rPr lang="en-US" sz="2400" b="1">
                <a:effectLst/>
                <a:latin typeface="Arial" charset="0"/>
              </a:rPr>
              <a:t>	2.  Training opportunities will be listed chronologically  </a:t>
            </a:r>
          </a:p>
          <a:p>
            <a:pPr>
              <a:spcBef>
                <a:spcPct val="0"/>
              </a:spcBef>
              <a:buFont typeface="Wingdings" pitchFamily="2" charset="2"/>
              <a:buNone/>
            </a:pPr>
            <a:r>
              <a:rPr lang="en-US" sz="2400" b="1">
                <a:effectLst/>
                <a:latin typeface="Arial" charset="0"/>
              </a:rPr>
              <a:t>	     on the back of the daily training report, give an </a:t>
            </a:r>
          </a:p>
          <a:p>
            <a:pPr>
              <a:spcBef>
                <a:spcPct val="0"/>
              </a:spcBef>
              <a:buFont typeface="Wingdings" pitchFamily="2" charset="2"/>
              <a:buNone/>
            </a:pPr>
            <a:r>
              <a:rPr lang="en-US" sz="2400" b="1">
                <a:effectLst/>
                <a:latin typeface="Arial" charset="0"/>
              </a:rPr>
              <a:t>	     account of all training opportunities which take place </a:t>
            </a:r>
          </a:p>
          <a:p>
            <a:pPr>
              <a:spcBef>
                <a:spcPct val="0"/>
              </a:spcBef>
              <a:buFont typeface="Wingdings" pitchFamily="2" charset="2"/>
              <a:buNone/>
            </a:pPr>
            <a:r>
              <a:rPr lang="en-US" sz="2400" b="1">
                <a:effectLst/>
                <a:latin typeface="Arial" charset="0"/>
              </a:rPr>
              <a:t>	     during the training day and contain the following       </a:t>
            </a:r>
          </a:p>
          <a:p>
            <a:pPr>
              <a:spcBef>
                <a:spcPct val="0"/>
              </a:spcBef>
              <a:buFont typeface="Wingdings" pitchFamily="2" charset="2"/>
              <a:buNone/>
            </a:pPr>
            <a:r>
              <a:rPr lang="en-US" sz="2400" b="1">
                <a:effectLst/>
                <a:latin typeface="Arial" charset="0"/>
              </a:rPr>
              <a:t>	     information: </a:t>
            </a:r>
          </a:p>
          <a:p>
            <a:pPr>
              <a:buFont typeface="Wingdings" pitchFamily="2" charset="2"/>
              <a:buNone/>
            </a:pPr>
            <a:r>
              <a:rPr lang="en-US" sz="2400" b="1">
                <a:effectLst/>
                <a:latin typeface="Arial" charset="0"/>
              </a:rPr>
              <a:t>		a.  Situation (real or scenario based),</a:t>
            </a:r>
          </a:p>
          <a:p>
            <a:pPr>
              <a:buFont typeface="Wingdings" pitchFamily="2" charset="2"/>
              <a:buNone/>
            </a:pPr>
            <a:r>
              <a:rPr lang="en-US" sz="2400" b="1">
                <a:effectLst/>
                <a:latin typeface="Arial" charset="0"/>
              </a:rPr>
              <a:t>		b.  Actions of the recruit (hesitant, eager, competent) 	     and a  description of the training provided (none, 	     some, extensive) and</a:t>
            </a:r>
          </a:p>
          <a:p>
            <a:pPr>
              <a:buFont typeface="Wingdings" pitchFamily="2" charset="2"/>
              <a:buNone/>
            </a:pPr>
            <a:r>
              <a:rPr lang="en-US" sz="2400" b="1">
                <a:effectLst/>
                <a:latin typeface="Arial" charset="0"/>
              </a:rPr>
              <a:t>		c.  Details the need for any additional training</a:t>
            </a:r>
          </a:p>
          <a:p>
            <a:pPr>
              <a:spcBef>
                <a:spcPct val="0"/>
              </a:spcBef>
            </a:pPr>
            <a:endParaRPr lang="en-US" sz="2400" b="1">
              <a:effectLst/>
              <a:latin typeface="Arial" charset="0"/>
            </a:endParaRPr>
          </a:p>
          <a:p>
            <a:pPr>
              <a:spcBef>
                <a:spcPct val="0"/>
              </a:spcBef>
              <a:buFont typeface="Wingdings" pitchFamily="2" charset="2"/>
              <a:buNone/>
            </a:pPr>
            <a:r>
              <a:rPr lang="en-US" sz="2800" b="1">
                <a:effectLst/>
                <a:latin typeface="Arial" charset="0"/>
              </a:rPr>
              <a:t>	</a:t>
            </a:r>
          </a:p>
        </p:txBody>
      </p:sp>
    </p:spTree>
  </p:cSld>
  <p:clrMapOvr>
    <a:masterClrMapping/>
  </p:clrMapOvr>
  <p:transition spd="slow" advClick="0"/>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041AE69-498B-4794-8C9E-BBB965571851}" type="slidenum">
              <a:rPr lang="en-US"/>
              <a:pPr/>
              <a:t>154</a:t>
            </a:fld>
            <a:endParaRPr lang="en-US"/>
          </a:p>
        </p:txBody>
      </p:sp>
      <p:sp>
        <p:nvSpPr>
          <p:cNvPr id="199682"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199683"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4.4	</a:t>
            </a:r>
            <a:r>
              <a:rPr lang="en-US" sz="2800" b="1" u="sng">
                <a:effectLst/>
                <a:latin typeface="Arial" charset="0"/>
              </a:rPr>
              <a:t>Learning Objective</a:t>
            </a:r>
            <a:r>
              <a:rPr lang="en-US" sz="2800" b="1">
                <a:effectLst/>
                <a:latin typeface="Arial" charset="0"/>
              </a:rPr>
              <a:t>:  Given a statement 	relating to a recruit’s 	performance, the 	student could be asked to analyze a 	statement and label it as objective or 	subjective in each case.</a:t>
            </a:r>
            <a:r>
              <a:rPr lang="en-US" sz="2800"/>
              <a:t> </a:t>
            </a:r>
          </a:p>
        </p:txBody>
      </p:sp>
    </p:spTree>
  </p:cSld>
  <p:clrMapOvr>
    <a:masterClrMapping/>
  </p:clrMapOvr>
  <p:transition spd="slow" advClick="0"/>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A52642BE-2210-4C03-8B96-557917E044B8}" type="slidenum">
              <a:rPr lang="en-US"/>
              <a:pPr/>
              <a:t>155</a:t>
            </a:fld>
            <a:endParaRPr lang="en-US"/>
          </a:p>
        </p:txBody>
      </p:sp>
      <p:sp>
        <p:nvSpPr>
          <p:cNvPr id="200706"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Subjective vs. Objective</a:t>
            </a:r>
          </a:p>
        </p:txBody>
      </p:sp>
      <p:sp>
        <p:nvSpPr>
          <p:cNvPr id="200707" name="Rectangle 3"/>
          <p:cNvSpPr>
            <a:spLocks noGrp="1" noChangeArrowheads="1"/>
          </p:cNvSpPr>
          <p:nvPr>
            <p:ph type="body" sz="half" idx="1"/>
          </p:nvPr>
        </p:nvSpPr>
        <p:spPr>
          <a:xfrm>
            <a:off x="457200" y="1143000"/>
            <a:ext cx="4038600" cy="4525963"/>
          </a:xfrm>
        </p:spPr>
        <p:txBody>
          <a:bodyPr/>
          <a:lstStyle/>
          <a:p>
            <a:pPr>
              <a:lnSpc>
                <a:spcPct val="90000"/>
              </a:lnSpc>
            </a:pPr>
            <a:r>
              <a:rPr lang="en-US" sz="2400" b="1">
                <a:effectLst/>
                <a:latin typeface="Arial" charset="0"/>
              </a:rPr>
              <a:t>Subjectivity in the form of opinionative or predictive statements, is not solicited for inclusion in documentation.</a:t>
            </a:r>
          </a:p>
          <a:p>
            <a:pPr>
              <a:lnSpc>
                <a:spcPct val="90000"/>
              </a:lnSpc>
              <a:buFont typeface="Wingdings" pitchFamily="2" charset="2"/>
              <a:buNone/>
            </a:pPr>
            <a:endParaRPr lang="en-US" sz="2400" b="1">
              <a:effectLst/>
              <a:latin typeface="Arial" charset="0"/>
            </a:endParaRPr>
          </a:p>
          <a:p>
            <a:pPr>
              <a:lnSpc>
                <a:spcPct val="90000"/>
              </a:lnSpc>
            </a:pPr>
            <a:r>
              <a:rPr lang="en-US" sz="2400" b="1">
                <a:effectLst/>
                <a:latin typeface="Arial" charset="0"/>
              </a:rPr>
              <a:t> FTOs must avoid the use of subjective statements when documenting activity</a:t>
            </a:r>
          </a:p>
          <a:p>
            <a:pPr>
              <a:lnSpc>
                <a:spcPct val="90000"/>
              </a:lnSpc>
              <a:buFont typeface="Wingdings" pitchFamily="2" charset="2"/>
              <a:buNone/>
            </a:pPr>
            <a:endParaRPr lang="en-US" sz="2400" b="1">
              <a:effectLst/>
              <a:latin typeface="Arial" charset="0"/>
            </a:endParaRPr>
          </a:p>
          <a:p>
            <a:pPr>
              <a:lnSpc>
                <a:spcPct val="90000"/>
              </a:lnSpc>
            </a:pPr>
            <a:r>
              <a:rPr lang="en-US" sz="2400" b="1">
                <a:effectLst/>
                <a:latin typeface="Arial" charset="0"/>
              </a:rPr>
              <a:t>Subjectivity impacts the balance and validity of documentation</a:t>
            </a:r>
          </a:p>
        </p:txBody>
      </p:sp>
      <p:sp>
        <p:nvSpPr>
          <p:cNvPr id="200708" name="Rectangle 4"/>
          <p:cNvSpPr>
            <a:spLocks noGrp="1" noChangeArrowheads="1"/>
          </p:cNvSpPr>
          <p:nvPr>
            <p:ph type="body" sz="half" idx="2"/>
          </p:nvPr>
        </p:nvSpPr>
        <p:spPr>
          <a:xfrm>
            <a:off x="4648200" y="1143000"/>
            <a:ext cx="4495800" cy="5257800"/>
          </a:xfrm>
        </p:spPr>
        <p:txBody>
          <a:bodyPr/>
          <a:lstStyle/>
          <a:p>
            <a:pPr>
              <a:lnSpc>
                <a:spcPct val="90000"/>
              </a:lnSpc>
              <a:spcBef>
                <a:spcPct val="0"/>
              </a:spcBef>
            </a:pPr>
            <a:r>
              <a:rPr lang="en-US" sz="2400" b="1">
                <a:effectLst/>
                <a:latin typeface="Arial" charset="0"/>
              </a:rPr>
              <a:t>Documentation should be objective in nature and reflect only facts.</a:t>
            </a:r>
          </a:p>
          <a:p>
            <a:pPr>
              <a:lnSpc>
                <a:spcPct val="90000"/>
              </a:lnSpc>
              <a:spcBef>
                <a:spcPct val="0"/>
              </a:spcBef>
              <a:buFont typeface="Wingdings" pitchFamily="2" charset="2"/>
              <a:buNone/>
            </a:pPr>
            <a:endParaRPr lang="en-US" sz="2400" b="1">
              <a:effectLst/>
              <a:latin typeface="Arial" charset="0"/>
            </a:endParaRPr>
          </a:p>
          <a:p>
            <a:pPr>
              <a:lnSpc>
                <a:spcPct val="90000"/>
              </a:lnSpc>
              <a:spcBef>
                <a:spcPct val="0"/>
              </a:spcBef>
            </a:pPr>
            <a:r>
              <a:rPr lang="en-US" sz="2400" b="1">
                <a:effectLst/>
                <a:latin typeface="Arial" charset="0"/>
              </a:rPr>
              <a:t>Documentation must specifically identify tasks actually performed by the recruit that were observed by the FTO during that shift. </a:t>
            </a:r>
          </a:p>
          <a:p>
            <a:pPr>
              <a:lnSpc>
                <a:spcPct val="90000"/>
              </a:lnSpc>
              <a:spcBef>
                <a:spcPct val="0"/>
              </a:spcBef>
              <a:buFont typeface="Wingdings" pitchFamily="2" charset="2"/>
              <a:buNone/>
            </a:pPr>
            <a:endParaRPr lang="en-US" sz="2400" b="1">
              <a:effectLst/>
              <a:latin typeface="Arial" charset="0"/>
            </a:endParaRPr>
          </a:p>
          <a:p>
            <a:pPr>
              <a:lnSpc>
                <a:spcPct val="90000"/>
              </a:lnSpc>
              <a:spcBef>
                <a:spcPct val="0"/>
              </a:spcBef>
            </a:pPr>
            <a:r>
              <a:rPr lang="en-US" sz="2400" b="1">
                <a:effectLst/>
                <a:latin typeface="Arial" charset="0"/>
              </a:rPr>
              <a:t> All performance must be documented, regardless of the assigned grade, and all grades given to the recruit on the report will be supported by written documentation</a:t>
            </a:r>
          </a:p>
        </p:txBody>
      </p:sp>
    </p:spTree>
  </p:cSld>
  <p:clrMapOvr>
    <a:masterClrMapping/>
  </p:clrMapOvr>
  <p:transition spd="slow" advClick="0"/>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1A55D42-C5D1-4C4C-A952-CD7564723D7D}" type="slidenum">
              <a:rPr lang="en-US"/>
              <a:pPr/>
              <a:t>156</a:t>
            </a:fld>
            <a:endParaRPr lang="en-US"/>
          </a:p>
        </p:txBody>
      </p:sp>
      <p:sp>
        <p:nvSpPr>
          <p:cNvPr id="203778"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203779" name="Rectangle 3"/>
          <p:cNvSpPr>
            <a:spLocks noGrp="1" noChangeArrowheads="1"/>
          </p:cNvSpPr>
          <p:nvPr>
            <p:ph type="body" idx="1"/>
          </p:nvPr>
        </p:nvSpPr>
        <p:spPr>
          <a:xfrm>
            <a:off x="457200" y="1752600"/>
            <a:ext cx="8229600" cy="4525963"/>
          </a:xfrm>
        </p:spPr>
        <p:txBody>
          <a:bodyPr/>
          <a:lstStyle/>
          <a:p>
            <a:pPr>
              <a:buFont typeface="Wingdings" pitchFamily="2" charset="2"/>
              <a:buNone/>
            </a:pPr>
            <a:r>
              <a:rPr lang="en-US" sz="2800" b="1">
                <a:effectLst/>
                <a:latin typeface="Arial" charset="0"/>
              </a:rPr>
              <a:t>4.5	</a:t>
            </a:r>
            <a:r>
              <a:rPr lang="en-US" sz="2800" b="1" u="sng">
                <a:effectLst/>
                <a:latin typeface="Arial" charset="0"/>
              </a:rPr>
              <a:t>Learning Objective</a:t>
            </a:r>
            <a:r>
              <a:rPr lang="en-US" sz="2800" b="1">
                <a:effectLst/>
                <a:latin typeface="Arial" charset="0"/>
              </a:rPr>
              <a:t>:  After observing 	a 	training opportunity, the student could be 	asked to write objective documentation of 	the training using the six elements of 	documentation</a:t>
            </a:r>
            <a:r>
              <a:rPr lang="en-US" sz="2800" b="1">
                <a:effectLst/>
              </a:rPr>
              <a:t>.</a:t>
            </a:r>
            <a:r>
              <a:rPr lang="en-US"/>
              <a:t> </a:t>
            </a:r>
          </a:p>
        </p:txBody>
      </p:sp>
    </p:spTree>
  </p:cSld>
  <p:clrMapOvr>
    <a:masterClrMapping/>
  </p:clrMapOvr>
  <p:transition spd="slow" advClick="0"/>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10B9F51-12F5-42D4-83CC-A00EB450AAFA}" type="slidenum">
              <a:rPr lang="en-US"/>
              <a:pPr/>
              <a:t>157</a:t>
            </a:fld>
            <a:endParaRPr lang="en-US"/>
          </a:p>
        </p:txBody>
      </p:sp>
      <p:sp>
        <p:nvSpPr>
          <p:cNvPr id="205826"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Elements of Documentation</a:t>
            </a:r>
          </a:p>
        </p:txBody>
      </p:sp>
      <p:sp>
        <p:nvSpPr>
          <p:cNvPr id="205827" name="Rectangle 3"/>
          <p:cNvSpPr>
            <a:spLocks noGrp="1" noChangeArrowheads="1"/>
          </p:cNvSpPr>
          <p:nvPr>
            <p:ph type="body" idx="1"/>
          </p:nvPr>
        </p:nvSpPr>
        <p:spPr>
          <a:xfrm>
            <a:off x="533400" y="1219200"/>
            <a:ext cx="8229600" cy="5257800"/>
          </a:xfrm>
        </p:spPr>
        <p:txBody>
          <a:bodyPr/>
          <a:lstStyle/>
          <a:p>
            <a:pPr marL="609600" indent="-609600">
              <a:lnSpc>
                <a:spcPct val="90000"/>
              </a:lnSpc>
              <a:spcBef>
                <a:spcPct val="0"/>
              </a:spcBef>
              <a:buFont typeface="Wingdings" pitchFamily="2" charset="2"/>
              <a:buNone/>
            </a:pPr>
            <a:r>
              <a:rPr lang="en-US" sz="2800" b="1">
                <a:effectLst/>
                <a:latin typeface="Arial" charset="0"/>
              </a:rPr>
              <a:t>	1.  The date and time of training,</a:t>
            </a:r>
          </a:p>
          <a:p>
            <a:pPr marL="609600" indent="-609600">
              <a:lnSpc>
                <a:spcPct val="90000"/>
              </a:lnSpc>
              <a:spcBef>
                <a:spcPct val="0"/>
              </a:spcBef>
              <a:buFont typeface="Wingdings" pitchFamily="2" charset="2"/>
              <a:buNone/>
            </a:pPr>
            <a:endParaRPr lang="en-US" sz="2800" b="1">
              <a:effectLst/>
              <a:latin typeface="Arial" charset="0"/>
            </a:endParaRPr>
          </a:p>
          <a:p>
            <a:pPr marL="609600" indent="-609600">
              <a:lnSpc>
                <a:spcPct val="90000"/>
              </a:lnSpc>
              <a:spcBef>
                <a:spcPct val="0"/>
              </a:spcBef>
              <a:buFont typeface="Wingdings" pitchFamily="2" charset="2"/>
              <a:buNone/>
            </a:pPr>
            <a:r>
              <a:rPr lang="en-US" sz="2800" b="1">
                <a:effectLst/>
                <a:latin typeface="Arial" charset="0"/>
              </a:rPr>
              <a:t>	2.  The location of the training,</a:t>
            </a:r>
          </a:p>
          <a:p>
            <a:pPr marL="609600" indent="-609600">
              <a:lnSpc>
                <a:spcPct val="90000"/>
              </a:lnSpc>
              <a:spcBef>
                <a:spcPct val="0"/>
              </a:spcBef>
              <a:buFont typeface="Wingdings" pitchFamily="2" charset="2"/>
              <a:buNone/>
            </a:pPr>
            <a:endParaRPr lang="en-US" sz="2800" b="1">
              <a:effectLst/>
              <a:latin typeface="Arial" charset="0"/>
            </a:endParaRPr>
          </a:p>
          <a:p>
            <a:pPr marL="609600" indent="-609600">
              <a:lnSpc>
                <a:spcPct val="90000"/>
              </a:lnSpc>
              <a:spcBef>
                <a:spcPct val="0"/>
              </a:spcBef>
              <a:buFont typeface="Wingdings" pitchFamily="2" charset="2"/>
              <a:buNone/>
            </a:pPr>
            <a:r>
              <a:rPr lang="en-US" sz="2800" b="1">
                <a:effectLst/>
                <a:latin typeface="Arial" charset="0"/>
              </a:rPr>
              <a:t>	3.  The offense, nature of incident, incident/ 	  citation numbers, list of all calls, arrests, 	  and citizen contacts,</a:t>
            </a:r>
          </a:p>
          <a:p>
            <a:pPr marL="609600" indent="-609600">
              <a:lnSpc>
                <a:spcPct val="90000"/>
              </a:lnSpc>
              <a:spcBef>
                <a:spcPct val="0"/>
              </a:spcBef>
              <a:buFont typeface="Wingdings" pitchFamily="2" charset="2"/>
              <a:buNone/>
            </a:pPr>
            <a:endParaRPr lang="en-US" sz="2800" b="1">
              <a:effectLst/>
              <a:latin typeface="Arial" charset="0"/>
            </a:endParaRPr>
          </a:p>
          <a:p>
            <a:pPr marL="609600" indent="-609600">
              <a:lnSpc>
                <a:spcPct val="90000"/>
              </a:lnSpc>
              <a:spcBef>
                <a:spcPct val="0"/>
              </a:spcBef>
              <a:buFont typeface="Wingdings" pitchFamily="2" charset="2"/>
              <a:buNone/>
            </a:pPr>
            <a:r>
              <a:rPr lang="en-US" sz="2800" b="1">
                <a:effectLst/>
                <a:latin typeface="Arial" charset="0"/>
              </a:rPr>
              <a:t>	4.  The description of the recruit’s actions,</a:t>
            </a:r>
          </a:p>
          <a:p>
            <a:pPr marL="609600" indent="-609600">
              <a:lnSpc>
                <a:spcPct val="90000"/>
              </a:lnSpc>
              <a:spcBef>
                <a:spcPct val="0"/>
              </a:spcBef>
              <a:buFont typeface="Wingdings" pitchFamily="2" charset="2"/>
              <a:buNone/>
            </a:pPr>
            <a:endParaRPr lang="en-US" sz="2800" b="1">
              <a:effectLst/>
              <a:latin typeface="Arial" charset="0"/>
            </a:endParaRPr>
          </a:p>
          <a:p>
            <a:pPr marL="609600" indent="-609600">
              <a:lnSpc>
                <a:spcPct val="90000"/>
              </a:lnSpc>
              <a:spcBef>
                <a:spcPct val="0"/>
              </a:spcBef>
              <a:buFont typeface="Wingdings" pitchFamily="2" charset="2"/>
              <a:buNone/>
            </a:pPr>
            <a:r>
              <a:rPr lang="en-US" sz="2800" b="1">
                <a:effectLst/>
                <a:latin typeface="Arial" charset="0"/>
              </a:rPr>
              <a:t>	5.  The training given by the FTO and</a:t>
            </a:r>
          </a:p>
          <a:p>
            <a:pPr marL="609600" indent="-609600">
              <a:lnSpc>
                <a:spcPct val="90000"/>
              </a:lnSpc>
              <a:spcBef>
                <a:spcPct val="0"/>
              </a:spcBef>
              <a:buFont typeface="Wingdings" pitchFamily="2" charset="2"/>
              <a:buNone/>
            </a:pPr>
            <a:endParaRPr lang="en-US" sz="2800" b="1">
              <a:effectLst/>
              <a:latin typeface="Arial" charset="0"/>
            </a:endParaRPr>
          </a:p>
          <a:p>
            <a:pPr marL="609600" indent="-609600">
              <a:lnSpc>
                <a:spcPct val="90000"/>
              </a:lnSpc>
              <a:spcBef>
                <a:spcPct val="0"/>
              </a:spcBef>
              <a:buFont typeface="Wingdings" pitchFamily="2" charset="2"/>
              <a:buNone/>
            </a:pPr>
            <a:r>
              <a:rPr lang="en-US" sz="2800" b="1">
                <a:effectLst/>
                <a:latin typeface="Arial" charset="0"/>
              </a:rPr>
              <a:t>	6.  The recruit’s response to training</a:t>
            </a:r>
          </a:p>
        </p:txBody>
      </p:sp>
    </p:spTree>
  </p:cSld>
  <p:clrMapOvr>
    <a:masterClrMapping/>
  </p:clrMapOvr>
  <p:transition spd="slow" advClick="0"/>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C821002-2055-472F-9B7C-E4C6D5A0486D}" type="slidenum">
              <a:rPr lang="en-US"/>
              <a:pPr/>
              <a:t>158</a:t>
            </a:fld>
            <a:endParaRPr lang="en-US"/>
          </a:p>
        </p:txBody>
      </p:sp>
      <p:sp>
        <p:nvSpPr>
          <p:cNvPr id="206850" name="Rectangle 2"/>
          <p:cNvSpPr>
            <a:spLocks noGrp="1" noRot="1" noChangeArrowheads="1"/>
          </p:cNvSpPr>
          <p:nvPr>
            <p:ph type="title"/>
          </p:nvPr>
        </p:nvSpPr>
        <p:spPr>
          <a:xfrm>
            <a:off x="457200" y="381000"/>
            <a:ext cx="8229600" cy="1143000"/>
          </a:xfrm>
        </p:spPr>
        <p:txBody>
          <a:bodyPr/>
          <a:lstStyle/>
          <a:p>
            <a:r>
              <a:rPr lang="en-US" sz="4000">
                <a:solidFill>
                  <a:schemeClr val="hlink"/>
                </a:solidFill>
                <a:latin typeface="Arial" charset="0"/>
              </a:rPr>
              <a:t>Tips for Writing Objective Documentation</a:t>
            </a:r>
          </a:p>
        </p:txBody>
      </p:sp>
      <p:sp>
        <p:nvSpPr>
          <p:cNvPr id="206851" name="Rectangle 3"/>
          <p:cNvSpPr>
            <a:spLocks noGrp="1" noChangeArrowheads="1"/>
          </p:cNvSpPr>
          <p:nvPr>
            <p:ph type="body" idx="1"/>
          </p:nvPr>
        </p:nvSpPr>
        <p:spPr>
          <a:xfrm>
            <a:off x="533400" y="2057400"/>
            <a:ext cx="8229600" cy="5257800"/>
          </a:xfrm>
        </p:spPr>
        <p:txBody>
          <a:bodyPr/>
          <a:lstStyle/>
          <a:p>
            <a:pPr marL="609600" indent="-609600">
              <a:spcBef>
                <a:spcPct val="0"/>
              </a:spcBef>
              <a:buFont typeface="Wingdings" pitchFamily="2" charset="2"/>
              <a:buNone/>
            </a:pPr>
            <a:r>
              <a:rPr lang="en-US" sz="2800" b="1">
                <a:effectLst/>
                <a:latin typeface="Arial" charset="0"/>
              </a:rPr>
              <a:t>	1.  Clear</a:t>
            </a:r>
          </a:p>
          <a:p>
            <a:pPr marL="609600" indent="-609600">
              <a:spcBef>
                <a:spcPct val="0"/>
              </a:spcBef>
              <a:buFont typeface="Wingdings" pitchFamily="2" charset="2"/>
              <a:buNone/>
            </a:pPr>
            <a:endParaRPr lang="en-US" sz="2800" b="1">
              <a:effectLst/>
              <a:latin typeface="Arial" charset="0"/>
            </a:endParaRPr>
          </a:p>
          <a:p>
            <a:pPr marL="609600" indent="-609600">
              <a:spcBef>
                <a:spcPct val="0"/>
              </a:spcBef>
              <a:buFont typeface="Wingdings" pitchFamily="2" charset="2"/>
              <a:buNone/>
            </a:pPr>
            <a:r>
              <a:rPr lang="en-US" sz="2800" b="1">
                <a:effectLst/>
                <a:latin typeface="Arial" charset="0"/>
              </a:rPr>
              <a:t>	2.  Concise</a:t>
            </a:r>
          </a:p>
          <a:p>
            <a:pPr marL="609600" indent="-609600">
              <a:spcBef>
                <a:spcPct val="0"/>
              </a:spcBef>
              <a:buFont typeface="Wingdings" pitchFamily="2" charset="2"/>
              <a:buNone/>
            </a:pPr>
            <a:endParaRPr lang="en-US" sz="2800" b="1">
              <a:effectLst/>
              <a:latin typeface="Arial" charset="0"/>
            </a:endParaRPr>
          </a:p>
          <a:p>
            <a:pPr marL="609600" indent="-609600">
              <a:spcBef>
                <a:spcPct val="0"/>
              </a:spcBef>
              <a:buFont typeface="Wingdings" pitchFamily="2" charset="2"/>
              <a:buNone/>
            </a:pPr>
            <a:r>
              <a:rPr lang="en-US" sz="2800" b="1">
                <a:effectLst/>
                <a:latin typeface="Arial" charset="0"/>
              </a:rPr>
              <a:t>	3.  Complete</a:t>
            </a:r>
          </a:p>
          <a:p>
            <a:pPr marL="609600" indent="-609600">
              <a:spcBef>
                <a:spcPct val="0"/>
              </a:spcBef>
              <a:buFont typeface="Wingdings" pitchFamily="2" charset="2"/>
              <a:buNone/>
            </a:pPr>
            <a:endParaRPr lang="en-US" sz="2800" b="1">
              <a:effectLst/>
              <a:latin typeface="Arial" charset="0"/>
            </a:endParaRPr>
          </a:p>
          <a:p>
            <a:pPr marL="609600" indent="-609600">
              <a:spcBef>
                <a:spcPct val="0"/>
              </a:spcBef>
              <a:buFont typeface="Wingdings" pitchFamily="2" charset="2"/>
              <a:buNone/>
            </a:pPr>
            <a:r>
              <a:rPr lang="en-US" sz="2800" b="1">
                <a:effectLst/>
                <a:latin typeface="Arial" charset="0"/>
              </a:rPr>
              <a:t>	4.  Correct</a:t>
            </a:r>
          </a:p>
        </p:txBody>
      </p:sp>
    </p:spTree>
  </p:cSld>
  <p:clrMapOvr>
    <a:masterClrMapping/>
  </p:clrMapOvr>
  <p:transition spd="slow" advClick="0"/>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731DB08-A23E-4679-B54E-533A37CECC5E}" type="slidenum">
              <a:rPr lang="en-US"/>
              <a:pPr/>
              <a:t>159</a:t>
            </a:fld>
            <a:endParaRPr lang="en-US"/>
          </a:p>
        </p:txBody>
      </p:sp>
      <p:sp>
        <p:nvSpPr>
          <p:cNvPr id="207874"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207875" name="Rectangle 3"/>
          <p:cNvSpPr>
            <a:spLocks noGrp="1" noChangeArrowheads="1"/>
          </p:cNvSpPr>
          <p:nvPr>
            <p:ph type="body" idx="1"/>
          </p:nvPr>
        </p:nvSpPr>
        <p:spPr>
          <a:xfrm>
            <a:off x="457200" y="1752600"/>
            <a:ext cx="8229600" cy="4525963"/>
          </a:xfrm>
        </p:spPr>
        <p:txBody>
          <a:bodyPr/>
          <a:lstStyle/>
          <a:p>
            <a:pPr>
              <a:buFont typeface="Wingdings" pitchFamily="2" charset="2"/>
              <a:buNone/>
            </a:pPr>
            <a:r>
              <a:rPr lang="en-US" sz="2800" b="1">
                <a:effectLst/>
                <a:latin typeface="Arial" charset="0"/>
              </a:rPr>
              <a:t>4.6	</a:t>
            </a:r>
            <a:r>
              <a:rPr lang="en-US" sz="2800" b="1" u="sng">
                <a:effectLst/>
                <a:latin typeface="Arial" charset="0"/>
              </a:rPr>
              <a:t>Learning Objective</a:t>
            </a:r>
            <a:r>
              <a:rPr lang="en-US" sz="2800" b="1">
                <a:effectLst/>
                <a:latin typeface="Arial" charset="0"/>
              </a:rPr>
              <a:t>:  When handling 	documentation of recruits in the field 	training program, the student could be 	asked to interpret policy and instructions 	for confidentiality and disclose those 	documents accordingly.</a:t>
            </a:r>
            <a:r>
              <a:rPr lang="en-US"/>
              <a:t> </a:t>
            </a:r>
          </a:p>
        </p:txBody>
      </p:sp>
    </p:spTree>
  </p:cSld>
  <p:clrMapOvr>
    <a:masterClrMapping/>
  </p:clrMapOvr>
  <p:transition spd="slow"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491BEEF-6B89-4EF8-BC7F-845637D8EAA2}" type="slidenum">
              <a:rPr lang="en-US"/>
              <a:pPr/>
              <a:t>16</a:t>
            </a:fld>
            <a:endParaRPr lang="en-US"/>
          </a:p>
        </p:txBody>
      </p:sp>
      <p:sp>
        <p:nvSpPr>
          <p:cNvPr id="33794" name="Rectangle 2"/>
          <p:cNvSpPr>
            <a:spLocks noGrp="1" noRot="1" noChangeArrowheads="1"/>
          </p:cNvSpPr>
          <p:nvPr>
            <p:ph type="title"/>
          </p:nvPr>
        </p:nvSpPr>
        <p:spPr/>
        <p:txBody>
          <a:bodyPr/>
          <a:lstStyle/>
          <a:p>
            <a:r>
              <a:rPr lang="en-US" sz="4000">
                <a:solidFill>
                  <a:schemeClr val="hlink"/>
                </a:solidFill>
                <a:latin typeface="Arial" charset="0"/>
              </a:rPr>
              <a:t>Training Methodology &amp;</a:t>
            </a:r>
            <a:br>
              <a:rPr lang="en-US" sz="4000">
                <a:solidFill>
                  <a:schemeClr val="hlink"/>
                </a:solidFill>
                <a:latin typeface="Arial" charset="0"/>
              </a:rPr>
            </a:br>
            <a:r>
              <a:rPr lang="en-US" sz="4000">
                <a:solidFill>
                  <a:schemeClr val="hlink"/>
                </a:solidFill>
                <a:latin typeface="Arial" charset="0"/>
              </a:rPr>
              <a:t>Teaching Techniques</a:t>
            </a:r>
          </a:p>
        </p:txBody>
      </p:sp>
      <p:sp>
        <p:nvSpPr>
          <p:cNvPr id="33795" name="Rectangle 3"/>
          <p:cNvSpPr>
            <a:spLocks noGrp="1" noChangeArrowheads="1"/>
          </p:cNvSpPr>
          <p:nvPr>
            <p:ph type="body" idx="1"/>
          </p:nvPr>
        </p:nvSpPr>
        <p:spPr/>
        <p:txBody>
          <a:bodyPr/>
          <a:lstStyle/>
          <a:p>
            <a:pPr>
              <a:buFont typeface="Wingdings" pitchFamily="2" charset="2"/>
              <a:buNone/>
            </a:pPr>
            <a:endParaRPr lang="en-US" sz="2800">
              <a:latin typeface="Arial" charset="0"/>
            </a:endParaRPr>
          </a:p>
          <a:p>
            <a:pPr>
              <a:buFont typeface="Wingdings" pitchFamily="2" charset="2"/>
              <a:buNone/>
            </a:pPr>
            <a:r>
              <a:rPr lang="en-US" sz="2800" b="1">
                <a:effectLst/>
                <a:latin typeface="Arial" charset="0"/>
              </a:rPr>
              <a:t>1.2	</a:t>
            </a:r>
            <a:r>
              <a:rPr lang="en-US" sz="2800" b="1" u="sng">
                <a:effectLst/>
                <a:latin typeface="Arial" charset="0"/>
              </a:rPr>
              <a:t>Learning Objective</a:t>
            </a:r>
            <a:r>
              <a:rPr lang="en-US" sz="2800" b="1">
                <a:effectLst/>
                <a:latin typeface="Arial" charset="0"/>
              </a:rPr>
              <a:t>:  The student could 	be asked to list and explain the three 	learning styles.</a:t>
            </a:r>
            <a:r>
              <a:rPr lang="en-US" sz="2800"/>
              <a:t> </a:t>
            </a:r>
          </a:p>
        </p:txBody>
      </p:sp>
    </p:spTree>
  </p:cSld>
  <p:clrMapOvr>
    <a:masterClrMapping/>
  </p:clrMapOvr>
  <p:transition spd="slow" advClick="0"/>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6F818CD-46FB-4CCE-B0AC-9044BE1C6769}" type="slidenum">
              <a:rPr lang="en-US"/>
              <a:pPr/>
              <a:t>160</a:t>
            </a:fld>
            <a:endParaRPr lang="en-US"/>
          </a:p>
        </p:txBody>
      </p:sp>
      <p:sp>
        <p:nvSpPr>
          <p:cNvPr id="208898" name="Rectangle 2"/>
          <p:cNvSpPr>
            <a:spLocks noGrp="1" noRot="1" noChangeArrowheads="1"/>
          </p:cNvSpPr>
          <p:nvPr>
            <p:ph type="title"/>
          </p:nvPr>
        </p:nvSpPr>
        <p:spPr/>
        <p:txBody>
          <a:bodyPr/>
          <a:lstStyle/>
          <a:p>
            <a:r>
              <a:rPr lang="en-US">
                <a:solidFill>
                  <a:schemeClr val="hlink"/>
                </a:solidFill>
                <a:latin typeface="Arial" charset="0"/>
              </a:rPr>
              <a:t>Confidentially of Documents</a:t>
            </a:r>
          </a:p>
        </p:txBody>
      </p:sp>
      <p:sp>
        <p:nvSpPr>
          <p:cNvPr id="208899" name="Rectangle 3"/>
          <p:cNvSpPr>
            <a:spLocks noGrp="1" noChangeArrowheads="1"/>
          </p:cNvSpPr>
          <p:nvPr>
            <p:ph type="body" idx="1"/>
          </p:nvPr>
        </p:nvSpPr>
        <p:spPr>
          <a:xfrm>
            <a:off x="457200" y="1295400"/>
            <a:ext cx="8229600" cy="5562600"/>
          </a:xfrm>
        </p:spPr>
        <p:txBody>
          <a:bodyPr/>
          <a:lstStyle/>
          <a:p>
            <a:pPr>
              <a:lnSpc>
                <a:spcPct val="90000"/>
              </a:lnSpc>
            </a:pPr>
            <a:r>
              <a:rPr lang="en-US" sz="2800" b="1">
                <a:effectLst/>
                <a:latin typeface="Arial" charset="0"/>
              </a:rPr>
              <a:t>Files of individual recruits should be considered as personnel files and therefore confidential</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 Files will not be:</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a.  Provided to anyone other than persons  </a:t>
            </a:r>
          </a:p>
          <a:p>
            <a:pPr>
              <a:lnSpc>
                <a:spcPct val="90000"/>
              </a:lnSpc>
              <a:buFont typeface="Wingdings" pitchFamily="2" charset="2"/>
              <a:buNone/>
            </a:pPr>
            <a:r>
              <a:rPr lang="en-US" sz="2800" b="1">
                <a:effectLst/>
                <a:latin typeface="Arial" charset="0"/>
              </a:rPr>
              <a:t>	      authorized by the Field Training 	Coordinator,</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b.  Reproduced by anyone unless authorized     </a:t>
            </a:r>
          </a:p>
          <a:p>
            <a:pPr>
              <a:lnSpc>
                <a:spcPct val="90000"/>
              </a:lnSpc>
              <a:buFont typeface="Wingdings" pitchFamily="2" charset="2"/>
              <a:buNone/>
            </a:pPr>
            <a:r>
              <a:rPr lang="en-US" sz="2800" b="1">
                <a:effectLst/>
                <a:latin typeface="Arial" charset="0"/>
              </a:rPr>
              <a:t>	     by the Field Training Coordinator</a:t>
            </a:r>
            <a:r>
              <a:rPr lang="en-US" sz="2800">
                <a:latin typeface="Arial" charset="0"/>
              </a:rPr>
              <a:t>,</a:t>
            </a:r>
          </a:p>
        </p:txBody>
      </p:sp>
    </p:spTree>
  </p:cSld>
  <p:clrMapOvr>
    <a:masterClrMapping/>
  </p:clrMapOvr>
  <p:transition spd="slow" advClick="0"/>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4605CE3-71F9-42B7-AAFC-602C9A50C6CB}" type="slidenum">
              <a:rPr lang="en-US"/>
              <a:pPr/>
              <a:t>161</a:t>
            </a:fld>
            <a:endParaRPr lang="en-US"/>
          </a:p>
        </p:txBody>
      </p:sp>
      <p:sp>
        <p:nvSpPr>
          <p:cNvPr id="209922"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Confidentially of Documents</a:t>
            </a:r>
          </a:p>
        </p:txBody>
      </p:sp>
      <p:sp>
        <p:nvSpPr>
          <p:cNvPr id="209923" name="Rectangle 3"/>
          <p:cNvSpPr>
            <a:spLocks noGrp="1" noChangeArrowheads="1"/>
          </p:cNvSpPr>
          <p:nvPr>
            <p:ph type="body" idx="1"/>
          </p:nvPr>
        </p:nvSpPr>
        <p:spPr>
          <a:xfrm>
            <a:off x="457200" y="1295400"/>
            <a:ext cx="8229600" cy="5562600"/>
          </a:xfrm>
        </p:spPr>
        <p:txBody>
          <a:bodyPr/>
          <a:lstStyle/>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c.  Reviewed by anyone except those 	 </a:t>
            </a:r>
          </a:p>
          <a:p>
            <a:pPr>
              <a:spcBef>
                <a:spcPct val="0"/>
              </a:spcBef>
              <a:buFont typeface="Wingdings" pitchFamily="2" charset="2"/>
              <a:buNone/>
            </a:pPr>
            <a:r>
              <a:rPr lang="en-US" sz="2800" b="1">
                <a:effectLst/>
                <a:latin typeface="Arial" charset="0"/>
              </a:rPr>
              <a:t>		     persons named within this section 	     and/or persons authorized by the Field 	     Training Coordinator (Chief of Police, 	     Field Training Supervisors and staff 	     members responsible for an individual 	     recruit) or,</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d.  Discussed, or made public to anyone, 	     without the permission of the Field 	     Training Coordinator.</a:t>
            </a:r>
          </a:p>
        </p:txBody>
      </p:sp>
    </p:spTree>
  </p:cSld>
  <p:clrMapOvr>
    <a:masterClrMapping/>
  </p:clrMapOvr>
  <p:transition spd="slow" advClick="0"/>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C70E1E5-127C-45FB-B82D-631666F091CB}" type="slidenum">
              <a:rPr lang="en-US"/>
              <a:pPr/>
              <a:t>162</a:t>
            </a:fld>
            <a:endParaRPr lang="en-US"/>
          </a:p>
        </p:txBody>
      </p:sp>
      <p:sp>
        <p:nvSpPr>
          <p:cNvPr id="210946" name="Rectangle 2"/>
          <p:cNvSpPr>
            <a:spLocks noGrp="1" noRot="1" noChangeArrowheads="1"/>
          </p:cNvSpPr>
          <p:nvPr>
            <p:ph type="title"/>
          </p:nvPr>
        </p:nvSpPr>
        <p:spPr/>
        <p:txBody>
          <a:bodyPr/>
          <a:lstStyle/>
          <a:p>
            <a:r>
              <a:rPr lang="en-US">
                <a:solidFill>
                  <a:schemeClr val="hlink"/>
                </a:solidFill>
                <a:latin typeface="Arial" charset="0"/>
              </a:rPr>
              <a:t>Confidentially of Documents</a:t>
            </a:r>
          </a:p>
        </p:txBody>
      </p:sp>
      <p:sp>
        <p:nvSpPr>
          <p:cNvPr id="210947" name="Rectangle 3"/>
          <p:cNvSpPr>
            <a:spLocks noGrp="1" noChangeArrowheads="1"/>
          </p:cNvSpPr>
          <p:nvPr>
            <p:ph type="body" idx="1"/>
          </p:nvPr>
        </p:nvSpPr>
        <p:spPr/>
        <p:txBody>
          <a:bodyPr/>
          <a:lstStyle/>
          <a:p>
            <a:r>
              <a:rPr lang="en-US" sz="2800">
                <a:effectLst/>
                <a:latin typeface="Arial" charset="0"/>
              </a:rPr>
              <a:t>Unlawful disclosure of information contained in the files of recruits carries criminal penalties as defined in Title 110a, Article 6252-17a, Texas Open Records Act </a:t>
            </a:r>
          </a:p>
        </p:txBody>
      </p:sp>
    </p:spTree>
  </p:cSld>
  <p:clrMapOvr>
    <a:masterClrMapping/>
  </p:clrMapOvr>
  <p:transition spd="slow" advClick="0"/>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F9C5B86-6029-4AB5-8DAE-D36A8917C4DE}" type="slidenum">
              <a:rPr lang="en-US"/>
              <a:pPr/>
              <a:t>163</a:t>
            </a:fld>
            <a:endParaRPr lang="en-US"/>
          </a:p>
        </p:txBody>
      </p:sp>
      <p:sp>
        <p:nvSpPr>
          <p:cNvPr id="211970"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211971" name="Rectangle 3"/>
          <p:cNvSpPr>
            <a:spLocks noGrp="1" noChangeArrowheads="1"/>
          </p:cNvSpPr>
          <p:nvPr>
            <p:ph type="body" idx="1"/>
          </p:nvPr>
        </p:nvSpPr>
        <p:spPr>
          <a:xfrm>
            <a:off x="457200" y="1752600"/>
            <a:ext cx="8686800" cy="4525963"/>
          </a:xfrm>
        </p:spPr>
        <p:txBody>
          <a:bodyPr/>
          <a:lstStyle/>
          <a:p>
            <a:pPr>
              <a:buFont typeface="Wingdings" pitchFamily="2" charset="2"/>
              <a:buNone/>
            </a:pPr>
            <a:r>
              <a:rPr lang="en-US" sz="2800" b="1">
                <a:effectLst/>
                <a:latin typeface="Arial" charset="0"/>
              </a:rPr>
              <a:t>4.7	</a:t>
            </a:r>
            <a:r>
              <a:rPr lang="en-US" sz="2800" b="1" u="sng">
                <a:effectLst/>
                <a:latin typeface="Arial" charset="0"/>
              </a:rPr>
              <a:t>Learning Objective</a:t>
            </a:r>
            <a:r>
              <a:rPr lang="en-US" sz="2800" b="1">
                <a:effectLst/>
                <a:latin typeface="Arial" charset="0"/>
              </a:rPr>
              <a:t>:  The student could 	be asked to describe the purpose and 	identify the steps in the remedial training 	process</a:t>
            </a:r>
            <a:r>
              <a:rPr lang="en-US" sz="2800">
                <a:latin typeface="Arial" charset="0"/>
              </a:rPr>
              <a:t> </a:t>
            </a:r>
          </a:p>
        </p:txBody>
      </p:sp>
    </p:spTree>
  </p:cSld>
  <p:clrMapOvr>
    <a:masterClrMapping/>
  </p:clrMapOvr>
  <p:transition spd="slow" advClick="0"/>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260D7A0-08FC-4330-8B96-715B44B15374}" type="slidenum">
              <a:rPr lang="en-US"/>
              <a:pPr/>
              <a:t>164</a:t>
            </a:fld>
            <a:endParaRPr lang="en-US"/>
          </a:p>
        </p:txBody>
      </p:sp>
      <p:sp>
        <p:nvSpPr>
          <p:cNvPr id="214018" name="Rectangle 2"/>
          <p:cNvSpPr>
            <a:spLocks noGrp="1" noRot="1" noChangeArrowheads="1"/>
          </p:cNvSpPr>
          <p:nvPr>
            <p:ph type="title"/>
          </p:nvPr>
        </p:nvSpPr>
        <p:spPr/>
        <p:txBody>
          <a:bodyPr/>
          <a:lstStyle/>
          <a:p>
            <a:r>
              <a:rPr lang="en-US">
                <a:solidFill>
                  <a:schemeClr val="hlink"/>
                </a:solidFill>
                <a:latin typeface="Arial" charset="0"/>
              </a:rPr>
              <a:t>Remedial Training Process</a:t>
            </a:r>
          </a:p>
        </p:txBody>
      </p:sp>
      <p:sp>
        <p:nvSpPr>
          <p:cNvPr id="214019" name="Rectangle 3"/>
          <p:cNvSpPr>
            <a:spLocks noGrp="1" noChangeArrowheads="1"/>
          </p:cNvSpPr>
          <p:nvPr>
            <p:ph type="body" idx="1"/>
          </p:nvPr>
        </p:nvSpPr>
        <p:spPr/>
        <p:txBody>
          <a:bodyPr/>
          <a:lstStyle/>
          <a:p>
            <a:pPr marL="609600" indent="-609600"/>
            <a:r>
              <a:rPr lang="en-US" sz="2800" b="1">
                <a:effectLst/>
                <a:latin typeface="Arial" charset="0"/>
              </a:rPr>
              <a:t>Purpose</a:t>
            </a:r>
          </a:p>
          <a:p>
            <a:pPr marL="609600" indent="-609600">
              <a:buFont typeface="Wingdings" pitchFamily="2" charset="2"/>
              <a:buNone/>
            </a:pPr>
            <a:endParaRPr lang="en-US" sz="2800" b="1">
              <a:effectLst/>
              <a:latin typeface="Arial" charset="0"/>
            </a:endParaRPr>
          </a:p>
          <a:p>
            <a:pPr marL="990600" lvl="1" indent="-533400">
              <a:buFont typeface="Wingdings" pitchFamily="2" charset="2"/>
              <a:buNone/>
            </a:pPr>
            <a:r>
              <a:rPr lang="en-US" b="1">
                <a:effectLst/>
                <a:latin typeface="Arial" charset="0"/>
              </a:rPr>
              <a:t>a.  Correct any area in which the recruit shows a deficiency and, </a:t>
            </a:r>
          </a:p>
          <a:p>
            <a:pPr marL="990600" lvl="1" indent="-533400">
              <a:buFont typeface="Wingdings" pitchFamily="2" charset="2"/>
              <a:buNone/>
            </a:pPr>
            <a:endParaRPr lang="en-US" b="1">
              <a:effectLst/>
              <a:latin typeface="Arial" charset="0"/>
            </a:endParaRPr>
          </a:p>
          <a:p>
            <a:pPr marL="990600" lvl="1" indent="-533400">
              <a:buFont typeface="Wingdings" pitchFamily="2" charset="2"/>
              <a:buNone/>
            </a:pPr>
            <a:r>
              <a:rPr lang="en-US" b="1">
                <a:effectLst/>
                <a:latin typeface="Arial" charset="0"/>
              </a:rPr>
              <a:t>b.  To retrain a recruit until he understands the specific task</a:t>
            </a:r>
          </a:p>
        </p:txBody>
      </p:sp>
    </p:spTree>
  </p:cSld>
  <p:clrMapOvr>
    <a:masterClrMapping/>
  </p:clrMapOvr>
  <p:transition spd="slow" advClick="0"/>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5DC453C-EA69-4D1C-B259-07C1B9CD399C}" type="slidenum">
              <a:rPr lang="en-US"/>
              <a:pPr/>
              <a:t>165</a:t>
            </a:fld>
            <a:endParaRPr lang="en-US"/>
          </a:p>
        </p:txBody>
      </p:sp>
      <p:sp>
        <p:nvSpPr>
          <p:cNvPr id="215042"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Process</a:t>
            </a:r>
          </a:p>
        </p:txBody>
      </p:sp>
      <p:sp>
        <p:nvSpPr>
          <p:cNvPr id="215043" name="Rectangle 3"/>
          <p:cNvSpPr>
            <a:spLocks noGrp="1" noChangeArrowheads="1"/>
          </p:cNvSpPr>
          <p:nvPr>
            <p:ph type="body" idx="1"/>
          </p:nvPr>
        </p:nvSpPr>
        <p:spPr>
          <a:xfrm>
            <a:off x="0" y="1295400"/>
            <a:ext cx="9144000" cy="4525963"/>
          </a:xfrm>
        </p:spPr>
        <p:txBody>
          <a:bodyPr/>
          <a:lstStyle/>
          <a:p>
            <a:pPr marL="609600" indent="-609600">
              <a:lnSpc>
                <a:spcPct val="90000"/>
              </a:lnSpc>
              <a:spcBef>
                <a:spcPct val="0"/>
              </a:spcBef>
            </a:pPr>
            <a:r>
              <a:rPr lang="en-US" sz="2400" b="1">
                <a:effectLst/>
                <a:latin typeface="Arial" charset="0"/>
              </a:rPr>
              <a:t>Steps in the remedial training process</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1 - problem area identified and documented,</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2 - recruit informed of the problem,</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3 - recruit assigned to remedial training,</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4 - recruit instructed on how to perform the task,</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5 - recruit shown how to perform task,</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6 - recruit demonstrates task by performing and</a:t>
            </a:r>
          </a:p>
          <a:p>
            <a:pPr marL="609600" indent="-609600">
              <a:lnSpc>
                <a:spcPct val="90000"/>
              </a:lnSpc>
              <a:spcBef>
                <a:spcPct val="0"/>
              </a:spcBef>
              <a:buFont typeface="Wingdings" pitchFamily="2" charset="2"/>
              <a:buNone/>
            </a:pPr>
            <a:endParaRPr lang="en-US" sz="2400" b="1">
              <a:effectLst/>
              <a:latin typeface="Arial" charset="0"/>
            </a:endParaRPr>
          </a:p>
          <a:p>
            <a:pPr marL="609600" indent="-609600">
              <a:lnSpc>
                <a:spcPct val="90000"/>
              </a:lnSpc>
              <a:spcBef>
                <a:spcPct val="0"/>
              </a:spcBef>
              <a:buFont typeface="Wingdings" pitchFamily="2" charset="2"/>
              <a:buNone/>
            </a:pPr>
            <a:r>
              <a:rPr lang="en-US" sz="2400" b="1">
                <a:effectLst/>
                <a:latin typeface="Arial" charset="0"/>
              </a:rPr>
              <a:t>	STEP 7 - recruit is released from remedial training.</a:t>
            </a:r>
          </a:p>
          <a:p>
            <a:pPr marL="609600" indent="-609600">
              <a:lnSpc>
                <a:spcPct val="90000"/>
              </a:lnSpc>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07BAE29-A98A-47E0-8942-A1A335E850A4}" type="slidenum">
              <a:rPr lang="en-US"/>
              <a:pPr/>
              <a:t>166</a:t>
            </a:fld>
            <a:endParaRPr lang="en-US"/>
          </a:p>
        </p:txBody>
      </p:sp>
      <p:sp>
        <p:nvSpPr>
          <p:cNvPr id="216066"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Process</a:t>
            </a:r>
          </a:p>
        </p:txBody>
      </p:sp>
      <p:sp>
        <p:nvSpPr>
          <p:cNvPr id="216067" name="Rectangle 3"/>
          <p:cNvSpPr>
            <a:spLocks noGrp="1" noChangeArrowheads="1"/>
          </p:cNvSpPr>
          <p:nvPr>
            <p:ph type="body" idx="1"/>
          </p:nvPr>
        </p:nvSpPr>
        <p:spPr>
          <a:xfrm>
            <a:off x="0" y="1524000"/>
            <a:ext cx="9144000" cy="4525963"/>
          </a:xfrm>
        </p:spPr>
        <p:txBody>
          <a:bodyPr/>
          <a:lstStyle/>
          <a:p>
            <a:pPr marL="609600" indent="-609600">
              <a:lnSpc>
                <a:spcPct val="90000"/>
              </a:lnSpc>
            </a:pPr>
            <a:r>
              <a:rPr lang="en-US" sz="2800" b="1">
                <a:effectLst/>
                <a:latin typeface="Arial" charset="0"/>
              </a:rPr>
              <a:t>Remedial training is not</a:t>
            </a:r>
          </a:p>
          <a:p>
            <a:pPr marL="609600" indent="-609600">
              <a:lnSpc>
                <a:spcPct val="90000"/>
              </a:lnSpc>
            </a:pPr>
            <a:endParaRPr lang="en-US" sz="2800" b="1">
              <a:effectLst/>
              <a:latin typeface="Arial" charset="0"/>
            </a:endParaRPr>
          </a:p>
          <a:p>
            <a:pPr marL="609600" indent="-609600">
              <a:lnSpc>
                <a:spcPct val="90000"/>
              </a:lnSpc>
              <a:buFont typeface="Wingdings" pitchFamily="2" charset="2"/>
              <a:buNone/>
            </a:pPr>
            <a:r>
              <a:rPr lang="en-US" sz="2800" b="1">
                <a:effectLst/>
                <a:latin typeface="Arial" charset="0"/>
              </a:rPr>
              <a:t>	 1.  Designed to terminate a recruit or</a:t>
            </a:r>
          </a:p>
          <a:p>
            <a:pPr marL="609600" indent="-609600">
              <a:lnSpc>
                <a:spcPct val="90000"/>
              </a:lnSpc>
              <a:buFont typeface="Wingdings" pitchFamily="2" charset="2"/>
              <a:buNone/>
            </a:pPr>
            <a:endParaRPr lang="en-US" sz="2800" b="1">
              <a:effectLst/>
              <a:latin typeface="Arial" charset="0"/>
            </a:endParaRPr>
          </a:p>
          <a:p>
            <a:pPr marL="609600" indent="-609600">
              <a:lnSpc>
                <a:spcPct val="90000"/>
              </a:lnSpc>
              <a:buFont typeface="Wingdings" pitchFamily="2" charset="2"/>
              <a:buNone/>
            </a:pPr>
            <a:r>
              <a:rPr lang="en-US" sz="2800" b="1">
                <a:effectLst/>
                <a:latin typeface="Arial" charset="0"/>
              </a:rPr>
              <a:t>	 2.  Used for punishment</a:t>
            </a:r>
          </a:p>
        </p:txBody>
      </p:sp>
    </p:spTree>
  </p:cSld>
  <p:clrMapOvr>
    <a:masterClrMapping/>
  </p:clrMapOvr>
  <p:transition spd="slow" advClick="0"/>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1F35D6C-FD32-4C7B-9A2D-2DDB5C4C94A9}" type="slidenum">
              <a:rPr lang="en-US"/>
              <a:pPr/>
              <a:t>167</a:t>
            </a:fld>
            <a:endParaRPr lang="en-US"/>
          </a:p>
        </p:txBody>
      </p:sp>
      <p:sp>
        <p:nvSpPr>
          <p:cNvPr id="217090"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Process</a:t>
            </a:r>
          </a:p>
        </p:txBody>
      </p:sp>
      <p:sp>
        <p:nvSpPr>
          <p:cNvPr id="217091" name="Rectangle 3"/>
          <p:cNvSpPr>
            <a:spLocks noGrp="1" noChangeArrowheads="1"/>
          </p:cNvSpPr>
          <p:nvPr>
            <p:ph type="body" idx="1"/>
          </p:nvPr>
        </p:nvSpPr>
        <p:spPr>
          <a:xfrm>
            <a:off x="0" y="1371600"/>
            <a:ext cx="9144000" cy="5791200"/>
          </a:xfrm>
        </p:spPr>
        <p:txBody>
          <a:bodyPr/>
          <a:lstStyle/>
          <a:p>
            <a:pPr marL="609600" indent="-609600">
              <a:lnSpc>
                <a:spcPct val="90000"/>
              </a:lnSpc>
              <a:spcBef>
                <a:spcPct val="0"/>
              </a:spcBef>
            </a:pPr>
            <a:r>
              <a:rPr lang="en-US" sz="2800" b="1" dirty="0">
                <a:effectLst/>
                <a:latin typeface="Arial" charset="0"/>
              </a:rPr>
              <a:t>Identifying and correcting the problem</a:t>
            </a:r>
          </a:p>
          <a:p>
            <a:pPr marL="609600" indent="-609600">
              <a:lnSpc>
                <a:spcPct val="90000"/>
              </a:lnSpc>
              <a:spcBef>
                <a:spcPct val="0"/>
              </a:spcBef>
              <a:buFont typeface="Wingdings" pitchFamily="2" charset="2"/>
              <a:buNone/>
            </a:pPr>
            <a:endParaRPr lang="en-US" sz="2800" b="1" dirty="0">
              <a:effectLst/>
              <a:latin typeface="Arial" charset="0"/>
            </a:endParaRPr>
          </a:p>
          <a:p>
            <a:pPr marL="609600" indent="-609600">
              <a:lnSpc>
                <a:spcPct val="90000"/>
              </a:lnSpc>
              <a:spcBef>
                <a:spcPct val="0"/>
              </a:spcBef>
              <a:buFont typeface="Wingdings" pitchFamily="2" charset="2"/>
              <a:buNone/>
            </a:pPr>
            <a:r>
              <a:rPr lang="en-US" sz="2800" b="1" dirty="0">
                <a:effectLst/>
                <a:latin typeface="Arial" charset="0"/>
              </a:rPr>
              <a:t>	 1.  An important quality of a FTO is the ability to 	   identify and correct areas of deficiency 	  	   exhibited by a recruit</a:t>
            </a:r>
          </a:p>
          <a:p>
            <a:pPr marL="609600" indent="-609600">
              <a:lnSpc>
                <a:spcPct val="90000"/>
              </a:lnSpc>
              <a:spcBef>
                <a:spcPct val="0"/>
              </a:spcBef>
              <a:buFont typeface="Wingdings" pitchFamily="2" charset="2"/>
              <a:buNone/>
            </a:pPr>
            <a:endParaRPr lang="en-US" sz="2800" b="1" dirty="0">
              <a:effectLst/>
              <a:latin typeface="Arial" charset="0"/>
            </a:endParaRPr>
          </a:p>
          <a:p>
            <a:pPr marL="609600" indent="-609600">
              <a:lnSpc>
                <a:spcPct val="90000"/>
              </a:lnSpc>
              <a:spcBef>
                <a:spcPct val="0"/>
              </a:spcBef>
              <a:buFont typeface="Wingdings" pitchFamily="2" charset="2"/>
              <a:buNone/>
            </a:pPr>
            <a:r>
              <a:rPr lang="en-US" sz="2800" b="1" dirty="0">
                <a:effectLst/>
                <a:latin typeface="Arial" charset="0"/>
              </a:rPr>
              <a:t>	 2.  In many cases correcting of the deficiency 	   can, and should, be made on-the-spot and 	   noted on the evaluation</a:t>
            </a:r>
          </a:p>
          <a:p>
            <a:pPr marL="609600" indent="-609600">
              <a:lnSpc>
                <a:spcPct val="90000"/>
              </a:lnSpc>
              <a:spcBef>
                <a:spcPct val="0"/>
              </a:spcBef>
              <a:buFont typeface="Wingdings" pitchFamily="2" charset="2"/>
              <a:buNone/>
            </a:pPr>
            <a:endParaRPr lang="en-US" sz="2800" b="1" dirty="0">
              <a:effectLst/>
              <a:latin typeface="Arial" charset="0"/>
            </a:endParaRPr>
          </a:p>
          <a:p>
            <a:pPr marL="609600" indent="-609600">
              <a:lnSpc>
                <a:spcPct val="90000"/>
              </a:lnSpc>
              <a:spcBef>
                <a:spcPct val="0"/>
              </a:spcBef>
              <a:buFont typeface="Wingdings" pitchFamily="2" charset="2"/>
              <a:buNone/>
            </a:pPr>
            <a:r>
              <a:rPr lang="en-US" sz="2800" b="1" dirty="0">
                <a:effectLst/>
                <a:latin typeface="Arial" charset="0"/>
              </a:rPr>
              <a:t>        3.  A FTO needs to recognize when a recruit </a:t>
            </a:r>
            <a:r>
              <a:rPr lang="en-US" sz="2800" b="1" dirty="0" smtClean="0">
                <a:effectLst/>
                <a:latin typeface="Arial" charset="0"/>
              </a:rPr>
              <a:t> </a:t>
            </a:r>
            <a:r>
              <a:rPr lang="en-US" sz="2800" b="1" dirty="0">
                <a:effectLst/>
                <a:latin typeface="Arial" charset="0"/>
              </a:rPr>
              <a:t>possesses deficiencies that could be 	</a:t>
            </a:r>
            <a:r>
              <a:rPr lang="en-US" sz="2800" b="1" dirty="0" smtClean="0">
                <a:effectLst/>
                <a:latin typeface="Arial" charset="0"/>
              </a:rPr>
              <a:t> eliminated </a:t>
            </a:r>
            <a:r>
              <a:rPr lang="en-US" sz="2800" b="1" dirty="0">
                <a:effectLst/>
                <a:latin typeface="Arial" charset="0"/>
              </a:rPr>
              <a:t>by receiving </a:t>
            </a:r>
            <a:r>
              <a:rPr lang="en-US" sz="2800" b="1" dirty="0" smtClean="0">
                <a:effectLst/>
                <a:latin typeface="Arial" charset="0"/>
              </a:rPr>
              <a:t>specialized</a:t>
            </a:r>
            <a:r>
              <a:rPr lang="en-US" sz="2800" b="1" dirty="0">
                <a:effectLst/>
                <a:latin typeface="Arial" charset="0"/>
              </a:rPr>
              <a:t>,</a:t>
            </a:r>
            <a:r>
              <a:rPr lang="en-US" sz="2800" b="1" dirty="0" smtClean="0">
                <a:effectLst/>
                <a:latin typeface="Arial" charset="0"/>
              </a:rPr>
              <a:t> remedial training</a:t>
            </a:r>
            <a:endParaRPr lang="en-US" sz="2800" dirty="0">
              <a:latin typeface="Arial" charset="0"/>
            </a:endParaRPr>
          </a:p>
        </p:txBody>
      </p:sp>
    </p:spTree>
  </p:cSld>
  <p:clrMapOvr>
    <a:masterClrMapping/>
  </p:clrMapOvr>
  <p:transition spd="slow" advClick="0"/>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170B530-0DBF-4D3D-927C-CDED7F56D2ED}" type="slidenum">
              <a:rPr lang="en-US"/>
              <a:pPr/>
              <a:t>168</a:t>
            </a:fld>
            <a:endParaRPr lang="en-US"/>
          </a:p>
        </p:txBody>
      </p:sp>
      <p:sp>
        <p:nvSpPr>
          <p:cNvPr id="218114"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Process</a:t>
            </a:r>
          </a:p>
        </p:txBody>
      </p:sp>
      <p:sp>
        <p:nvSpPr>
          <p:cNvPr id="218115" name="Rectangle 3"/>
          <p:cNvSpPr>
            <a:spLocks noGrp="1" noChangeArrowheads="1"/>
          </p:cNvSpPr>
          <p:nvPr>
            <p:ph type="body" idx="1"/>
          </p:nvPr>
        </p:nvSpPr>
        <p:spPr>
          <a:xfrm>
            <a:off x="381000" y="1600200"/>
            <a:ext cx="8458200" cy="4724400"/>
          </a:xfrm>
        </p:spPr>
        <p:txBody>
          <a:bodyPr/>
          <a:lstStyle/>
          <a:p>
            <a:pPr marL="609600" indent="-609600">
              <a:lnSpc>
                <a:spcPct val="80000"/>
              </a:lnSpc>
              <a:spcBef>
                <a:spcPct val="0"/>
              </a:spcBef>
            </a:pPr>
            <a:r>
              <a:rPr lang="en-US" sz="2800" b="1">
                <a:effectLst/>
                <a:latin typeface="Arial" charset="0"/>
              </a:rPr>
              <a:t>Identifying and correcting the problem (con’t)</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4.  Training may include additional 	 	 	  classroom instruction or additional field 	 	  training</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5.  Field Training Coordinator should 	  	  	  discuss what avenues are available for 	  	  remedial training so that the FTO can </a:t>
            </a:r>
          </a:p>
          <a:p>
            <a:pPr marL="609600" indent="-609600">
              <a:lnSpc>
                <a:spcPct val="80000"/>
              </a:lnSpc>
              <a:spcBef>
                <a:spcPct val="0"/>
              </a:spcBef>
              <a:buFont typeface="Wingdings" pitchFamily="2" charset="2"/>
              <a:buNone/>
            </a:pPr>
            <a:r>
              <a:rPr lang="en-US" sz="2800" b="1">
                <a:effectLst/>
                <a:latin typeface="Arial" charset="0"/>
              </a:rPr>
              <a:t>		  make constructive suggestions in a 	  	 	  timely manner</a:t>
            </a:r>
          </a:p>
          <a:p>
            <a:pPr marL="990600" lvl="1" indent="-533400">
              <a:lnSpc>
                <a:spcPct val="80000"/>
              </a:lnSpc>
              <a:spcBef>
                <a:spcPct val="0"/>
              </a:spcBef>
              <a:buFont typeface="Wingdings" pitchFamily="2" charset="2"/>
              <a:buNone/>
            </a:pPr>
            <a:endParaRPr lang="en-US" b="1">
              <a:effectLst/>
              <a:latin typeface="Arial" charset="0"/>
            </a:endParaRPr>
          </a:p>
          <a:p>
            <a:pPr marL="609600" indent="-609600">
              <a:lnSpc>
                <a:spcPct val="90000"/>
              </a:lnSpc>
              <a:spcBef>
                <a:spcPct val="0"/>
              </a:spcBef>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165B47D-972E-47EF-8497-90E7DE0D7813}" type="slidenum">
              <a:rPr lang="en-US"/>
              <a:pPr/>
              <a:t>169</a:t>
            </a:fld>
            <a:endParaRPr lang="en-US"/>
          </a:p>
        </p:txBody>
      </p:sp>
      <p:sp>
        <p:nvSpPr>
          <p:cNvPr id="219138"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a:t>
            </a:r>
          </a:p>
        </p:txBody>
      </p:sp>
      <p:sp>
        <p:nvSpPr>
          <p:cNvPr id="219139" name="Rectangle 3"/>
          <p:cNvSpPr>
            <a:spLocks noGrp="1" noChangeArrowheads="1"/>
          </p:cNvSpPr>
          <p:nvPr>
            <p:ph type="body" idx="1"/>
          </p:nvPr>
        </p:nvSpPr>
        <p:spPr>
          <a:xfrm>
            <a:off x="533400" y="1524000"/>
            <a:ext cx="8229600" cy="5334000"/>
          </a:xfrm>
        </p:spPr>
        <p:txBody>
          <a:bodyPr/>
          <a:lstStyle/>
          <a:p>
            <a:pPr>
              <a:lnSpc>
                <a:spcPct val="80000"/>
              </a:lnSpc>
              <a:spcBef>
                <a:spcPct val="0"/>
              </a:spcBef>
            </a:pPr>
            <a:r>
              <a:rPr lang="en-US" sz="2800" b="1">
                <a:effectLst/>
                <a:latin typeface="Arial" charset="0"/>
              </a:rPr>
              <a:t>Phase training stops when a recruit enters into remedial training</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During the remedial training process, documentation is very important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If a recruit exhibits the same deficiency after the corrections have been made and continues to show a particular deficiency the recruit must be referred to remedial training</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The FTO must make the recommendation for  </a:t>
            </a:r>
          </a:p>
          <a:p>
            <a:pPr>
              <a:lnSpc>
                <a:spcPct val="80000"/>
              </a:lnSpc>
              <a:spcBef>
                <a:spcPct val="0"/>
              </a:spcBef>
              <a:buFont typeface="Wingdings" pitchFamily="2" charset="2"/>
              <a:buNone/>
            </a:pPr>
            <a:r>
              <a:rPr lang="en-US" sz="2800" b="1">
                <a:effectLst/>
                <a:latin typeface="Arial" charset="0"/>
              </a:rPr>
              <a:t>	 remedial training</a:t>
            </a:r>
            <a:r>
              <a:rPr lang="en-US" sz="2800"/>
              <a:t> </a:t>
            </a:r>
          </a:p>
        </p:txBody>
      </p:sp>
    </p:spTree>
  </p:cSld>
  <p:clrMapOvr>
    <a:masterClrMapping/>
  </p:clrMapOvr>
  <p:transition spd="slow"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367664C-C77F-4340-8C9E-80EC3B89B1F3}" type="slidenum">
              <a:rPr lang="en-US"/>
              <a:pPr/>
              <a:t>17</a:t>
            </a:fld>
            <a:endParaRPr lang="en-US"/>
          </a:p>
        </p:txBody>
      </p:sp>
      <p:sp>
        <p:nvSpPr>
          <p:cNvPr id="28674" name="Rectangle 2"/>
          <p:cNvSpPr>
            <a:spLocks noGrp="1" noRot="1" noChangeArrowheads="1"/>
          </p:cNvSpPr>
          <p:nvPr>
            <p:ph type="title"/>
          </p:nvPr>
        </p:nvSpPr>
        <p:spPr/>
        <p:txBody>
          <a:bodyPr/>
          <a:lstStyle/>
          <a:p>
            <a:r>
              <a:rPr lang="en-US">
                <a:solidFill>
                  <a:schemeClr val="hlink"/>
                </a:solidFill>
                <a:latin typeface="Arial" charset="0"/>
              </a:rPr>
              <a:t>Learning Styles</a:t>
            </a:r>
          </a:p>
        </p:txBody>
      </p:sp>
      <p:sp>
        <p:nvSpPr>
          <p:cNvPr id="28675" name="Rectangle 3"/>
          <p:cNvSpPr>
            <a:spLocks noGrp="1" noChangeArrowheads="1"/>
          </p:cNvSpPr>
          <p:nvPr>
            <p:ph type="body" idx="1"/>
          </p:nvPr>
        </p:nvSpPr>
        <p:spPr/>
        <p:txBody>
          <a:bodyPr/>
          <a:lstStyle/>
          <a:p>
            <a:pPr marL="609600" indent="-609600"/>
            <a:r>
              <a:rPr lang="en-US" sz="2800" b="1">
                <a:effectLst/>
                <a:latin typeface="Arial" charset="0"/>
              </a:rPr>
              <a:t>Auditory</a:t>
            </a:r>
          </a:p>
          <a:p>
            <a:pPr marL="609600" indent="-609600">
              <a:buFont typeface="Wingdings" pitchFamily="2" charset="2"/>
              <a:buNone/>
            </a:pPr>
            <a:endParaRPr lang="en-US" sz="2800" b="1">
              <a:effectLst/>
              <a:latin typeface="Arial" charset="0"/>
            </a:endParaRPr>
          </a:p>
          <a:p>
            <a:pPr marL="609600" indent="-609600"/>
            <a:r>
              <a:rPr lang="en-US" sz="2800" b="1">
                <a:effectLst/>
                <a:latin typeface="Arial" charset="0"/>
              </a:rPr>
              <a:t>Visual</a:t>
            </a:r>
          </a:p>
          <a:p>
            <a:pPr marL="609600" indent="-609600">
              <a:buFont typeface="Wingdings" pitchFamily="2" charset="2"/>
              <a:buNone/>
            </a:pPr>
            <a:endParaRPr lang="en-US" sz="2800" b="1">
              <a:effectLst/>
              <a:latin typeface="Arial" charset="0"/>
            </a:endParaRPr>
          </a:p>
          <a:p>
            <a:pPr marL="609600" indent="-609600"/>
            <a:r>
              <a:rPr lang="en-US" sz="2800" b="1">
                <a:effectLst/>
                <a:latin typeface="Arial" charset="0"/>
              </a:rPr>
              <a:t>Kinesthetic</a:t>
            </a:r>
            <a:endParaRPr lang="en-US" sz="2800" b="1">
              <a:effectLst/>
            </a:endParaRPr>
          </a:p>
        </p:txBody>
      </p:sp>
    </p:spTree>
  </p:cSld>
  <p:clrMapOvr>
    <a:masterClrMapping/>
  </p:clrMapOvr>
  <p:transition spd="slow" advClick="0"/>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AF46FEC-D36C-4062-8340-B1C151E29555}" type="slidenum">
              <a:rPr lang="en-US"/>
              <a:pPr/>
              <a:t>170</a:t>
            </a:fld>
            <a:endParaRPr lang="en-US"/>
          </a:p>
        </p:txBody>
      </p:sp>
      <p:sp>
        <p:nvSpPr>
          <p:cNvPr id="220162"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a:t>
            </a:r>
          </a:p>
        </p:txBody>
      </p:sp>
      <p:sp>
        <p:nvSpPr>
          <p:cNvPr id="220163" name="Rectangle 3"/>
          <p:cNvSpPr>
            <a:spLocks noGrp="1" noChangeArrowheads="1"/>
          </p:cNvSpPr>
          <p:nvPr>
            <p:ph type="body" idx="1"/>
          </p:nvPr>
        </p:nvSpPr>
        <p:spPr>
          <a:xfrm>
            <a:off x="457200" y="990600"/>
            <a:ext cx="8382000" cy="5638800"/>
          </a:xfrm>
        </p:spPr>
        <p:txBody>
          <a:bodyPr/>
          <a:lstStyle/>
          <a:p>
            <a:pPr>
              <a:lnSpc>
                <a:spcPct val="80000"/>
              </a:lnSpc>
              <a:spcBef>
                <a:spcPct val="0"/>
              </a:spcBef>
            </a:pPr>
            <a:r>
              <a:rPr lang="en-US" sz="2800" b="1">
                <a:effectLst/>
                <a:latin typeface="Arial" charset="0"/>
              </a:rPr>
              <a:t>The FTO’s recommendations do not preclude the Field Training Coordinator from taking action based on his observations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If a recruit cannot properly demonstrate the particular task for which he is in the remedial training he can be terminated from the training program</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pPr>
            <a:r>
              <a:rPr lang="en-US" sz="2800" b="1">
                <a:effectLst/>
                <a:latin typeface="Arial" charset="0"/>
              </a:rPr>
              <a:t>Once the recruit has been shown how to perform the task he should be allowed several opportunities to demonstrate the ability to perform the task and </a:t>
            </a:r>
          </a:p>
          <a:p>
            <a:pPr>
              <a:lnSpc>
                <a:spcPct val="80000"/>
              </a:lnSpc>
              <a:spcBef>
                <a:spcPct val="0"/>
              </a:spcBef>
            </a:pPr>
            <a:endParaRPr lang="en-US" sz="2800" b="1">
              <a:effectLst/>
              <a:latin typeface="Arial" charset="0"/>
            </a:endParaRPr>
          </a:p>
          <a:p>
            <a:pPr>
              <a:lnSpc>
                <a:spcPct val="80000"/>
              </a:lnSpc>
              <a:spcBef>
                <a:spcPct val="0"/>
              </a:spcBef>
            </a:pPr>
            <a:r>
              <a:rPr lang="en-US" sz="2800" b="1">
                <a:effectLst/>
                <a:latin typeface="Arial" charset="0"/>
              </a:rPr>
              <a:t>there should be no time limit to any portion of the remedial training</a:t>
            </a:r>
            <a:endParaRPr lang="en-US" sz="2800">
              <a:latin typeface="Arial" charset="0"/>
            </a:endParaRPr>
          </a:p>
        </p:txBody>
      </p:sp>
    </p:spTree>
  </p:cSld>
  <p:clrMapOvr>
    <a:masterClrMapping/>
  </p:clrMapOvr>
  <p:transition spd="slow" advClick="0"/>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3DBB7C6-20C6-43B8-8BB2-C49F7D34CB6D}" type="slidenum">
              <a:rPr lang="en-US"/>
              <a:pPr/>
              <a:t>171</a:t>
            </a:fld>
            <a:endParaRPr lang="en-US"/>
          </a:p>
        </p:txBody>
      </p:sp>
      <p:sp>
        <p:nvSpPr>
          <p:cNvPr id="222210"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Strategies</a:t>
            </a:r>
          </a:p>
        </p:txBody>
      </p:sp>
      <p:sp>
        <p:nvSpPr>
          <p:cNvPr id="222211" name="Rectangle 3"/>
          <p:cNvSpPr>
            <a:spLocks noGrp="1" noChangeArrowheads="1"/>
          </p:cNvSpPr>
          <p:nvPr>
            <p:ph type="body" idx="1"/>
          </p:nvPr>
        </p:nvSpPr>
        <p:spPr>
          <a:xfrm>
            <a:off x="457200" y="990600"/>
            <a:ext cx="8229600" cy="5029200"/>
          </a:xfrm>
        </p:spPr>
        <p:txBody>
          <a:bodyPr/>
          <a:lstStyle/>
          <a:p>
            <a:pPr marL="609600" indent="-609600">
              <a:lnSpc>
                <a:spcPct val="80000"/>
              </a:lnSpc>
              <a:spcBef>
                <a:spcPct val="0"/>
              </a:spcBef>
            </a:pPr>
            <a:r>
              <a:rPr lang="en-US" sz="2400" b="1">
                <a:effectLst/>
                <a:latin typeface="Arial" charset="0"/>
              </a:rPr>
              <a:t>May become necessary to use training tactics to enhance and improve the learning process</a:t>
            </a:r>
          </a:p>
          <a:p>
            <a:pPr marL="609600" indent="-609600">
              <a:lnSpc>
                <a:spcPct val="80000"/>
              </a:lnSpc>
              <a:spcBef>
                <a:spcPct val="0"/>
              </a:spcBef>
              <a:buFont typeface="Wingdings" pitchFamily="2" charset="2"/>
              <a:buNone/>
            </a:pPr>
            <a:endParaRPr lang="en-US" sz="2400" b="1">
              <a:effectLst/>
              <a:latin typeface="Arial" charset="0"/>
            </a:endParaRPr>
          </a:p>
          <a:p>
            <a:pPr marL="609600" indent="-609600">
              <a:lnSpc>
                <a:spcPct val="80000"/>
              </a:lnSpc>
              <a:spcBef>
                <a:spcPct val="0"/>
              </a:spcBef>
            </a:pPr>
            <a:r>
              <a:rPr lang="en-US" sz="2400" b="1">
                <a:effectLst/>
                <a:latin typeface="Arial" charset="0"/>
              </a:rPr>
              <a:t>Can be used anytime during training, but most effective when remedial training is necessary to improve performance</a:t>
            </a:r>
          </a:p>
          <a:p>
            <a:pPr marL="609600" indent="-609600">
              <a:lnSpc>
                <a:spcPct val="80000"/>
              </a:lnSpc>
              <a:spcBef>
                <a:spcPct val="0"/>
              </a:spcBef>
              <a:buFont typeface="Wingdings" pitchFamily="2" charset="2"/>
              <a:buNone/>
            </a:pPr>
            <a:endParaRPr lang="en-US" sz="2400" b="1">
              <a:effectLst/>
              <a:latin typeface="Arial" charset="0"/>
            </a:endParaRPr>
          </a:p>
          <a:p>
            <a:pPr marL="990600" lvl="1" indent="-533400">
              <a:lnSpc>
                <a:spcPct val="80000"/>
              </a:lnSpc>
              <a:spcBef>
                <a:spcPct val="0"/>
              </a:spcBef>
              <a:buFont typeface="Wingdings" pitchFamily="2" charset="2"/>
              <a:buNone/>
            </a:pPr>
            <a:r>
              <a:rPr lang="en-US" sz="2400" b="1">
                <a:effectLst/>
                <a:latin typeface="Arial" charset="0"/>
              </a:rPr>
              <a:t>a. 	</a:t>
            </a:r>
            <a:r>
              <a:rPr lang="en-US" sz="2400" b="1" u="sng">
                <a:effectLst/>
                <a:latin typeface="Arial" charset="0"/>
              </a:rPr>
              <a:t>Flash cards</a:t>
            </a:r>
            <a:r>
              <a:rPr lang="en-US" sz="2400" b="1">
                <a:effectLst/>
                <a:latin typeface="Arial" charset="0"/>
              </a:rPr>
              <a:t> – causes the recruit to utilize multi-sensory learning</a:t>
            </a:r>
          </a:p>
          <a:p>
            <a:pPr marL="990600" lvl="1" indent="-533400">
              <a:lnSpc>
                <a:spcPct val="80000"/>
              </a:lnSpc>
              <a:spcBef>
                <a:spcPct val="0"/>
              </a:spcBef>
            </a:pPr>
            <a:endParaRPr lang="en-US" sz="2400" b="1" u="sng">
              <a:effectLst/>
              <a:latin typeface="Arial" charset="0"/>
            </a:endParaRPr>
          </a:p>
          <a:p>
            <a:pPr marL="990600" lvl="1" indent="-533400">
              <a:lnSpc>
                <a:spcPct val="80000"/>
              </a:lnSpc>
              <a:spcBef>
                <a:spcPct val="0"/>
              </a:spcBef>
              <a:buFont typeface="Wingdings" pitchFamily="2" charset="2"/>
              <a:buNone/>
            </a:pPr>
            <a:r>
              <a:rPr lang="en-US" sz="2400" b="1">
                <a:effectLst/>
                <a:latin typeface="Arial" charset="0"/>
              </a:rPr>
              <a:t>b.	</a:t>
            </a:r>
            <a:r>
              <a:rPr lang="en-US" sz="2400" b="1" u="sng">
                <a:effectLst/>
                <a:latin typeface="Arial" charset="0"/>
              </a:rPr>
              <a:t>Commentary thinking</a:t>
            </a:r>
            <a:r>
              <a:rPr lang="en-US" sz="2400" b="1">
                <a:effectLst/>
                <a:latin typeface="Arial" charset="0"/>
              </a:rPr>
              <a:t> – excellent technique to aid a recruit who may know what to do but their thought patterns, once introduced to a stressful situation, become muddled or disjointed.  It is simply thinking aloud.  The recruit is required to talk out his thoughts in stressful situations.  The benefit is that the recruit begins to organize his thoughts, slowing his thought processes and preventing overload</a:t>
            </a:r>
            <a:r>
              <a:rPr lang="en-US" sz="2400" b="1">
                <a:effectLst/>
              </a:rPr>
              <a:t> </a:t>
            </a:r>
            <a:endParaRPr lang="en-US" sz="2400" b="1">
              <a:effectLst/>
              <a:latin typeface="Arial" charset="0"/>
            </a:endParaRPr>
          </a:p>
          <a:p>
            <a:pPr marL="990600" lvl="1" indent="-533400">
              <a:lnSpc>
                <a:spcPct val="80000"/>
              </a:lnSpc>
              <a:buFont typeface="Wingdings" pitchFamily="2" charset="2"/>
              <a:buAutoNum type="alphaLcPeriod"/>
            </a:pPr>
            <a:endParaRPr lang="en-US" sz="24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715694B-2E3A-48BB-8361-A428D6D06F63}" type="slidenum">
              <a:rPr lang="en-US"/>
              <a:pPr/>
              <a:t>172</a:t>
            </a:fld>
            <a:endParaRPr lang="en-US"/>
          </a:p>
        </p:txBody>
      </p:sp>
      <p:sp>
        <p:nvSpPr>
          <p:cNvPr id="223234"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Strategies</a:t>
            </a:r>
          </a:p>
        </p:txBody>
      </p:sp>
      <p:sp>
        <p:nvSpPr>
          <p:cNvPr id="223235" name="Rectangle 3"/>
          <p:cNvSpPr>
            <a:spLocks noGrp="1" noChangeArrowheads="1"/>
          </p:cNvSpPr>
          <p:nvPr>
            <p:ph type="body" idx="1"/>
          </p:nvPr>
        </p:nvSpPr>
        <p:spPr>
          <a:xfrm>
            <a:off x="228600" y="1143000"/>
            <a:ext cx="8686800" cy="5715000"/>
          </a:xfrm>
        </p:spPr>
        <p:txBody>
          <a:bodyPr/>
          <a:lstStyle/>
          <a:p>
            <a:pPr marL="990600" lvl="1" indent="-533400">
              <a:lnSpc>
                <a:spcPct val="80000"/>
              </a:lnSpc>
              <a:spcBef>
                <a:spcPct val="0"/>
              </a:spcBef>
              <a:buFont typeface="Wingdings" pitchFamily="2" charset="2"/>
              <a:buNone/>
            </a:pPr>
            <a:endParaRPr lang="en-US" sz="2400" b="1" u="sng">
              <a:effectLst/>
              <a:latin typeface="Arial" charset="0"/>
            </a:endParaRPr>
          </a:p>
          <a:p>
            <a:pPr marL="990600" lvl="1" indent="-533400">
              <a:lnSpc>
                <a:spcPct val="80000"/>
              </a:lnSpc>
              <a:spcBef>
                <a:spcPct val="0"/>
              </a:spcBef>
              <a:buFont typeface="Wingdings" pitchFamily="2" charset="2"/>
              <a:buNone/>
            </a:pPr>
            <a:r>
              <a:rPr lang="en-US" sz="2400" b="1">
                <a:effectLst/>
                <a:latin typeface="Arial" charset="0"/>
              </a:rPr>
              <a:t> c.  </a:t>
            </a:r>
            <a:r>
              <a:rPr lang="en-US" sz="2400" b="1" u="sng">
                <a:effectLst/>
                <a:latin typeface="Arial" charset="0"/>
              </a:rPr>
              <a:t>Role playing</a:t>
            </a:r>
            <a:r>
              <a:rPr lang="en-US" sz="2400" b="1">
                <a:effectLst/>
                <a:latin typeface="Arial" charset="0"/>
              </a:rPr>
              <a:t> - An excellent tool to teach inter- </a:t>
            </a:r>
          </a:p>
          <a:p>
            <a:pPr marL="990600" lvl="1" indent="-533400">
              <a:lnSpc>
                <a:spcPct val="80000"/>
              </a:lnSpc>
              <a:spcBef>
                <a:spcPct val="0"/>
              </a:spcBef>
              <a:buFont typeface="Wingdings" pitchFamily="2" charset="2"/>
              <a:buNone/>
            </a:pPr>
            <a:r>
              <a:rPr lang="en-US" sz="2400" b="1">
                <a:effectLst/>
                <a:latin typeface="Arial" charset="0"/>
              </a:rPr>
              <a:t>      personal communication skills, field interviews</a:t>
            </a:r>
          </a:p>
          <a:p>
            <a:pPr marL="990600" lvl="1" indent="-533400">
              <a:lnSpc>
                <a:spcPct val="80000"/>
              </a:lnSpc>
              <a:spcBef>
                <a:spcPct val="0"/>
              </a:spcBef>
              <a:buFont typeface="Wingdings" pitchFamily="2" charset="2"/>
              <a:buNone/>
            </a:pPr>
            <a:r>
              <a:rPr lang="en-US" sz="2400" b="1">
                <a:effectLst/>
                <a:latin typeface="Arial" charset="0"/>
              </a:rPr>
              <a:t>      and interrogations and safety.  The FTO constructs a </a:t>
            </a:r>
          </a:p>
          <a:p>
            <a:pPr marL="990600" lvl="1" indent="-533400">
              <a:lnSpc>
                <a:spcPct val="80000"/>
              </a:lnSpc>
              <a:spcBef>
                <a:spcPct val="0"/>
              </a:spcBef>
              <a:buFont typeface="Wingdings" pitchFamily="2" charset="2"/>
              <a:buNone/>
            </a:pPr>
            <a:r>
              <a:rPr lang="en-US" sz="2400" b="1">
                <a:effectLst/>
                <a:latin typeface="Arial" charset="0"/>
              </a:rPr>
              <a:t>      scenario and plays all the parts of the participants </a:t>
            </a:r>
          </a:p>
          <a:p>
            <a:pPr marL="990600" lvl="1" indent="-533400">
              <a:lnSpc>
                <a:spcPct val="80000"/>
              </a:lnSpc>
              <a:spcBef>
                <a:spcPct val="0"/>
              </a:spcBef>
              <a:buFont typeface="Wingdings" pitchFamily="2" charset="2"/>
              <a:buNone/>
            </a:pPr>
            <a:r>
              <a:rPr lang="en-US" sz="2400" b="1">
                <a:effectLst/>
                <a:latin typeface="Arial" charset="0"/>
              </a:rPr>
              <a:t>      other than the recruit.  This forces the recruit to </a:t>
            </a:r>
          </a:p>
          <a:p>
            <a:pPr marL="990600" lvl="1" indent="-533400">
              <a:lnSpc>
                <a:spcPct val="80000"/>
              </a:lnSpc>
              <a:spcBef>
                <a:spcPct val="0"/>
              </a:spcBef>
              <a:buFont typeface="Wingdings" pitchFamily="2" charset="2"/>
              <a:buNone/>
            </a:pPr>
            <a:r>
              <a:rPr lang="en-US" sz="2400" b="1">
                <a:effectLst/>
                <a:latin typeface="Arial" charset="0"/>
              </a:rPr>
              <a:t>      interact with the FTO in a manner similar to real life</a:t>
            </a:r>
          </a:p>
          <a:p>
            <a:pPr marL="990600" lvl="1" indent="-533400">
              <a:lnSpc>
                <a:spcPct val="80000"/>
              </a:lnSpc>
              <a:spcBef>
                <a:spcPct val="0"/>
              </a:spcBef>
              <a:buFont typeface="Wingdings" pitchFamily="2" charset="2"/>
              <a:buNone/>
            </a:pPr>
            <a:r>
              <a:rPr lang="en-US" sz="2400" b="1">
                <a:effectLst/>
                <a:latin typeface="Arial" charset="0"/>
              </a:rPr>
              <a:t>      but in a teaching environment</a:t>
            </a:r>
          </a:p>
          <a:p>
            <a:pPr marL="990600" lvl="1" indent="-533400">
              <a:lnSpc>
                <a:spcPct val="80000"/>
              </a:lnSpc>
              <a:spcBef>
                <a:spcPct val="0"/>
              </a:spcBef>
              <a:buFont typeface="Wingdings" pitchFamily="2" charset="2"/>
              <a:buNone/>
            </a:pPr>
            <a:endParaRPr lang="en-US" sz="2400" b="1">
              <a:effectLst/>
              <a:latin typeface="Arial" charset="0"/>
            </a:endParaRPr>
          </a:p>
          <a:p>
            <a:pPr marL="990600" lvl="1" indent="-533400">
              <a:lnSpc>
                <a:spcPct val="80000"/>
              </a:lnSpc>
              <a:spcBef>
                <a:spcPct val="0"/>
              </a:spcBef>
              <a:buFont typeface="Wingdings" pitchFamily="2" charset="2"/>
              <a:buNone/>
            </a:pPr>
            <a:r>
              <a:rPr lang="en-US" sz="2400" b="1">
                <a:effectLst/>
                <a:latin typeface="Arial" charset="0"/>
              </a:rPr>
              <a:t>d.  </a:t>
            </a:r>
            <a:r>
              <a:rPr lang="en-US" sz="2400" b="1" u="sng">
                <a:effectLst/>
                <a:latin typeface="Arial" charset="0"/>
              </a:rPr>
              <a:t>Role reversals</a:t>
            </a:r>
            <a:r>
              <a:rPr lang="en-US" sz="2400" b="1">
                <a:effectLst/>
                <a:latin typeface="Arial" charset="0"/>
              </a:rPr>
              <a:t> - This is similar to role playing except</a:t>
            </a:r>
          </a:p>
          <a:p>
            <a:pPr marL="990600" lvl="1" indent="-533400">
              <a:lnSpc>
                <a:spcPct val="80000"/>
              </a:lnSpc>
              <a:spcBef>
                <a:spcPct val="0"/>
              </a:spcBef>
              <a:buFont typeface="Wingdings" pitchFamily="2" charset="2"/>
              <a:buNone/>
            </a:pPr>
            <a:r>
              <a:rPr lang="en-US" sz="2400" b="1">
                <a:effectLst/>
                <a:latin typeface="Arial" charset="0"/>
              </a:rPr>
              <a:t>     the recruit changes places with the FTO and </a:t>
            </a:r>
          </a:p>
          <a:p>
            <a:pPr marL="990600" lvl="1" indent="-533400">
              <a:lnSpc>
                <a:spcPct val="80000"/>
              </a:lnSpc>
              <a:spcBef>
                <a:spcPct val="0"/>
              </a:spcBef>
              <a:buFont typeface="Wingdings" pitchFamily="2" charset="2"/>
              <a:buNone/>
            </a:pPr>
            <a:r>
              <a:rPr lang="en-US" sz="2400" b="1">
                <a:effectLst/>
                <a:latin typeface="Arial" charset="0"/>
              </a:rPr>
              <a:t>     observes how the FTO handles a particular situation. </a:t>
            </a:r>
          </a:p>
          <a:p>
            <a:pPr marL="990600" lvl="1" indent="-533400">
              <a:lnSpc>
                <a:spcPct val="80000"/>
              </a:lnSpc>
              <a:spcBef>
                <a:spcPct val="0"/>
              </a:spcBef>
              <a:buFont typeface="Wingdings" pitchFamily="2" charset="2"/>
              <a:buNone/>
            </a:pPr>
            <a:r>
              <a:rPr lang="en-US" sz="2400" b="1">
                <a:effectLst/>
                <a:latin typeface="Arial" charset="0"/>
              </a:rPr>
              <a:t>     The FTO may even elect to perform the task in the</a:t>
            </a:r>
          </a:p>
          <a:p>
            <a:pPr marL="990600" lvl="1" indent="-533400">
              <a:lnSpc>
                <a:spcPct val="80000"/>
              </a:lnSpc>
              <a:spcBef>
                <a:spcPct val="0"/>
              </a:spcBef>
              <a:buFont typeface="Wingdings" pitchFamily="2" charset="2"/>
              <a:buNone/>
            </a:pPr>
            <a:r>
              <a:rPr lang="en-US" sz="2400" b="1">
                <a:effectLst/>
                <a:latin typeface="Arial" charset="0"/>
              </a:rPr>
              <a:t>     same incorrect manner as the recruit did earlier so </a:t>
            </a:r>
          </a:p>
          <a:p>
            <a:pPr marL="990600" lvl="1" indent="-533400">
              <a:lnSpc>
                <a:spcPct val="80000"/>
              </a:lnSpc>
              <a:spcBef>
                <a:spcPct val="0"/>
              </a:spcBef>
              <a:buFont typeface="Wingdings" pitchFamily="2" charset="2"/>
              <a:buNone/>
            </a:pPr>
            <a:r>
              <a:rPr lang="en-US" sz="2400" b="1">
                <a:effectLst/>
                <a:latin typeface="Arial" charset="0"/>
              </a:rPr>
              <a:t>     the recruit can see 	the mistakes.  Have the recruit </a:t>
            </a:r>
          </a:p>
          <a:p>
            <a:pPr marL="990600" lvl="1" indent="-533400">
              <a:lnSpc>
                <a:spcPct val="80000"/>
              </a:lnSpc>
              <a:spcBef>
                <a:spcPct val="0"/>
              </a:spcBef>
              <a:buFont typeface="Wingdings" pitchFamily="2" charset="2"/>
              <a:buNone/>
            </a:pPr>
            <a:r>
              <a:rPr lang="en-US" sz="2400" b="1">
                <a:effectLst/>
                <a:latin typeface="Arial" charset="0"/>
              </a:rPr>
              <a:t>     critique the actions when utilizing role reversal.</a:t>
            </a:r>
            <a:endParaRPr lang="en-US" sz="2400" b="1">
              <a:latin typeface="Arial" charset="0"/>
            </a:endParaRPr>
          </a:p>
        </p:txBody>
      </p:sp>
    </p:spTree>
  </p:cSld>
  <p:clrMapOvr>
    <a:masterClrMapping/>
  </p:clrMapOvr>
  <p:transition spd="slow" advClick="0"/>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E6152F9-BD5C-429A-9454-804779121E5B}" type="slidenum">
              <a:rPr lang="en-US"/>
              <a:pPr/>
              <a:t>173</a:t>
            </a:fld>
            <a:endParaRPr lang="en-US"/>
          </a:p>
        </p:txBody>
      </p:sp>
      <p:sp>
        <p:nvSpPr>
          <p:cNvPr id="224258"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Remedial Training Strategies</a:t>
            </a:r>
          </a:p>
        </p:txBody>
      </p:sp>
      <p:sp>
        <p:nvSpPr>
          <p:cNvPr id="224259" name="Rectangle 3"/>
          <p:cNvSpPr>
            <a:spLocks noGrp="1" noChangeArrowheads="1"/>
          </p:cNvSpPr>
          <p:nvPr>
            <p:ph type="body" idx="1"/>
          </p:nvPr>
        </p:nvSpPr>
        <p:spPr>
          <a:xfrm>
            <a:off x="228600" y="1143000"/>
            <a:ext cx="8686800" cy="6248400"/>
          </a:xfrm>
        </p:spPr>
        <p:txBody>
          <a:bodyPr/>
          <a:lstStyle/>
          <a:p>
            <a:pPr marL="990600" lvl="1" indent="-533400">
              <a:lnSpc>
                <a:spcPct val="80000"/>
              </a:lnSpc>
              <a:spcBef>
                <a:spcPct val="0"/>
              </a:spcBef>
              <a:buFont typeface="Wingdings" pitchFamily="2" charset="2"/>
              <a:buNone/>
            </a:pPr>
            <a:r>
              <a:rPr lang="en-US" sz="2400" b="1">
                <a:effectLst/>
                <a:latin typeface="Arial" charset="0"/>
              </a:rPr>
              <a:t>e.  </a:t>
            </a:r>
            <a:r>
              <a:rPr lang="en-US" sz="2400" b="1" u="sng">
                <a:effectLst/>
                <a:latin typeface="Arial" charset="0"/>
              </a:rPr>
              <a:t>Simulations</a:t>
            </a:r>
            <a:r>
              <a:rPr lang="en-US" sz="2400" b="1">
                <a:effectLst/>
                <a:latin typeface="Arial" charset="0"/>
              </a:rPr>
              <a:t> - This is also similar to the role    </a:t>
            </a:r>
          </a:p>
          <a:p>
            <a:pPr marL="990600" lvl="1" indent="-533400">
              <a:lnSpc>
                <a:spcPct val="80000"/>
              </a:lnSpc>
              <a:spcBef>
                <a:spcPct val="0"/>
              </a:spcBef>
              <a:buFont typeface="Wingdings" pitchFamily="2" charset="2"/>
              <a:buNone/>
            </a:pPr>
            <a:r>
              <a:rPr lang="en-US" sz="2400" b="1">
                <a:effectLst/>
                <a:latin typeface="Arial" charset="0"/>
              </a:rPr>
              <a:t>     playing but typically involves task achievements </a:t>
            </a:r>
          </a:p>
          <a:p>
            <a:pPr marL="990600" lvl="1" indent="-533400">
              <a:lnSpc>
                <a:spcPct val="80000"/>
              </a:lnSpc>
              <a:spcBef>
                <a:spcPct val="0"/>
              </a:spcBef>
              <a:buFont typeface="Wingdings" pitchFamily="2" charset="2"/>
              <a:buNone/>
            </a:pPr>
            <a:r>
              <a:rPr lang="en-US" sz="2400" b="1">
                <a:effectLst/>
                <a:latin typeface="Arial" charset="0"/>
              </a:rPr>
              <a:t>     such as handcuffing, vehicle positioning for car </a:t>
            </a:r>
          </a:p>
          <a:p>
            <a:pPr marL="990600" lvl="1" indent="-533400">
              <a:lnSpc>
                <a:spcPct val="80000"/>
              </a:lnSpc>
              <a:spcBef>
                <a:spcPct val="0"/>
              </a:spcBef>
              <a:buFont typeface="Wingdings" pitchFamily="2" charset="2"/>
              <a:buNone/>
            </a:pPr>
            <a:r>
              <a:rPr lang="en-US" sz="2400" b="1">
                <a:effectLst/>
                <a:latin typeface="Arial" charset="0"/>
              </a:rPr>
              <a:t>     stops, loading/unloading weapons and/or 	</a:t>
            </a:r>
          </a:p>
          <a:p>
            <a:pPr marL="990600" lvl="1" indent="-533400">
              <a:lnSpc>
                <a:spcPct val="80000"/>
              </a:lnSpc>
              <a:spcBef>
                <a:spcPct val="0"/>
              </a:spcBef>
              <a:buFont typeface="Wingdings" pitchFamily="2" charset="2"/>
              <a:buNone/>
            </a:pPr>
            <a:r>
              <a:rPr lang="en-US" sz="2400" b="1">
                <a:effectLst/>
                <a:latin typeface="Arial" charset="0"/>
              </a:rPr>
              <a:t>     handling radio traffic</a:t>
            </a:r>
          </a:p>
          <a:p>
            <a:pPr marL="990600" lvl="1" indent="-533400">
              <a:lnSpc>
                <a:spcPct val="80000"/>
              </a:lnSpc>
              <a:spcBef>
                <a:spcPct val="0"/>
              </a:spcBef>
              <a:buFont typeface="Wingdings" pitchFamily="2" charset="2"/>
              <a:buNone/>
            </a:pPr>
            <a:endParaRPr lang="en-US" sz="2400" b="1">
              <a:effectLst/>
              <a:latin typeface="Arial" charset="0"/>
            </a:endParaRPr>
          </a:p>
          <a:p>
            <a:pPr marL="990600" lvl="1" indent="-533400">
              <a:lnSpc>
                <a:spcPct val="80000"/>
              </a:lnSpc>
              <a:spcBef>
                <a:spcPct val="0"/>
              </a:spcBef>
              <a:buFont typeface="Wingdings" pitchFamily="2" charset="2"/>
              <a:buNone/>
            </a:pPr>
            <a:r>
              <a:rPr lang="en-US" sz="2400" b="1">
                <a:effectLst/>
                <a:latin typeface="Arial" charset="0"/>
              </a:rPr>
              <a:t>f.  </a:t>
            </a:r>
            <a:r>
              <a:rPr lang="en-US" sz="2400" b="1" u="sng">
                <a:effectLst/>
                <a:latin typeface="Arial" charset="0"/>
              </a:rPr>
              <a:t>Self evaluation</a:t>
            </a:r>
            <a:r>
              <a:rPr lang="en-US" sz="2400" b="1">
                <a:effectLst/>
                <a:latin typeface="Arial" charset="0"/>
              </a:rPr>
              <a:t> - Another excellent technique that </a:t>
            </a:r>
          </a:p>
          <a:p>
            <a:pPr marL="990600" lvl="1" indent="-533400">
              <a:lnSpc>
                <a:spcPct val="80000"/>
              </a:lnSpc>
              <a:spcBef>
                <a:spcPct val="0"/>
              </a:spcBef>
              <a:buFont typeface="Wingdings" pitchFamily="2" charset="2"/>
              <a:buNone/>
            </a:pPr>
            <a:r>
              <a:rPr lang="en-US" sz="2400" b="1">
                <a:effectLst/>
                <a:latin typeface="Arial" charset="0"/>
              </a:rPr>
              <a:t>    is especially valuable with a recruit who seems </a:t>
            </a:r>
          </a:p>
          <a:p>
            <a:pPr marL="990600" lvl="1" indent="-533400">
              <a:lnSpc>
                <a:spcPct val="80000"/>
              </a:lnSpc>
              <a:spcBef>
                <a:spcPct val="0"/>
              </a:spcBef>
              <a:buFont typeface="Wingdings" pitchFamily="2" charset="2"/>
              <a:buNone/>
            </a:pPr>
            <a:r>
              <a:rPr lang="en-US" sz="2400" b="1">
                <a:effectLst/>
                <a:latin typeface="Arial" charset="0"/>
              </a:rPr>
              <a:t>    to have difficulty taking constructive criticism.  </a:t>
            </a:r>
          </a:p>
          <a:p>
            <a:pPr marL="990600" lvl="1" indent="-533400">
              <a:lnSpc>
                <a:spcPct val="80000"/>
              </a:lnSpc>
              <a:spcBef>
                <a:spcPct val="0"/>
              </a:spcBef>
              <a:buFont typeface="Wingdings" pitchFamily="2" charset="2"/>
              <a:buNone/>
            </a:pPr>
            <a:r>
              <a:rPr lang="en-US" sz="2400" b="1">
                <a:effectLst/>
                <a:latin typeface="Arial" charset="0"/>
              </a:rPr>
              <a:t>    The FTO can begin by providing the recruit with a </a:t>
            </a:r>
          </a:p>
          <a:p>
            <a:pPr marL="990600" lvl="1" indent="-533400">
              <a:lnSpc>
                <a:spcPct val="80000"/>
              </a:lnSpc>
              <a:spcBef>
                <a:spcPct val="0"/>
              </a:spcBef>
              <a:buFont typeface="Wingdings" pitchFamily="2" charset="2"/>
              <a:buNone/>
            </a:pPr>
            <a:r>
              <a:rPr lang="en-US" sz="2400" b="1">
                <a:effectLst/>
                <a:latin typeface="Arial" charset="0"/>
              </a:rPr>
              <a:t>    DOR and advising the recruit that the recruit will </a:t>
            </a:r>
          </a:p>
          <a:p>
            <a:pPr marL="990600" lvl="1" indent="-533400">
              <a:lnSpc>
                <a:spcPct val="80000"/>
              </a:lnSpc>
              <a:spcBef>
                <a:spcPct val="0"/>
              </a:spcBef>
              <a:buFont typeface="Wingdings" pitchFamily="2" charset="2"/>
              <a:buNone/>
            </a:pPr>
            <a:r>
              <a:rPr lang="en-US" sz="2400" b="1">
                <a:effectLst/>
                <a:latin typeface="Arial" charset="0"/>
              </a:rPr>
              <a:t>    complete the evaluation report on himself at the </a:t>
            </a:r>
          </a:p>
          <a:p>
            <a:pPr marL="990600" lvl="1" indent="-533400">
              <a:lnSpc>
                <a:spcPct val="80000"/>
              </a:lnSpc>
              <a:spcBef>
                <a:spcPct val="0"/>
              </a:spcBef>
              <a:buFont typeface="Wingdings" pitchFamily="2" charset="2"/>
              <a:buNone/>
            </a:pPr>
            <a:r>
              <a:rPr lang="en-US" sz="2400" b="1">
                <a:effectLst/>
                <a:latin typeface="Arial" charset="0"/>
              </a:rPr>
              <a:t>    end of the training day.  To aid the recruit the FTO </a:t>
            </a:r>
          </a:p>
          <a:p>
            <a:pPr marL="990600" lvl="1" indent="-533400">
              <a:lnSpc>
                <a:spcPct val="80000"/>
              </a:lnSpc>
              <a:spcBef>
                <a:spcPct val="0"/>
              </a:spcBef>
              <a:buFont typeface="Wingdings" pitchFamily="2" charset="2"/>
              <a:buNone/>
            </a:pPr>
            <a:r>
              <a:rPr lang="en-US" sz="2400" b="1">
                <a:effectLst/>
                <a:latin typeface="Arial" charset="0"/>
              </a:rPr>
              <a:t>    should have him critique activity during the </a:t>
            </a:r>
          </a:p>
          <a:p>
            <a:pPr marL="990600" lvl="1" indent="-533400">
              <a:lnSpc>
                <a:spcPct val="80000"/>
              </a:lnSpc>
              <a:spcBef>
                <a:spcPct val="0"/>
              </a:spcBef>
              <a:buFont typeface="Wingdings" pitchFamily="2" charset="2"/>
              <a:buNone/>
            </a:pPr>
            <a:r>
              <a:rPr lang="en-US" sz="2400" b="1">
                <a:effectLst/>
                <a:latin typeface="Arial" charset="0"/>
              </a:rPr>
              <a:t>    training day.  This technique should be employed </a:t>
            </a:r>
          </a:p>
          <a:p>
            <a:pPr marL="990600" lvl="1" indent="-533400">
              <a:lnSpc>
                <a:spcPct val="80000"/>
              </a:lnSpc>
              <a:spcBef>
                <a:spcPct val="0"/>
              </a:spcBef>
              <a:buFont typeface="Wingdings" pitchFamily="2" charset="2"/>
              <a:buNone/>
            </a:pPr>
            <a:r>
              <a:rPr lang="en-US" sz="2400" b="1">
                <a:effectLst/>
                <a:latin typeface="Arial" charset="0"/>
              </a:rPr>
              <a:t>    infrequently because it will lose its effect if used   </a:t>
            </a:r>
          </a:p>
          <a:p>
            <a:pPr marL="990600" lvl="1" indent="-533400">
              <a:lnSpc>
                <a:spcPct val="80000"/>
              </a:lnSpc>
              <a:spcBef>
                <a:spcPct val="0"/>
              </a:spcBef>
              <a:buFont typeface="Wingdings" pitchFamily="2" charset="2"/>
              <a:buNone/>
            </a:pPr>
            <a:r>
              <a:rPr lang="en-US" sz="2400" b="1">
                <a:effectLst/>
                <a:latin typeface="Arial" charset="0"/>
              </a:rPr>
              <a:t>    too often.  The instructor should review the DOR </a:t>
            </a:r>
          </a:p>
          <a:p>
            <a:pPr marL="990600" lvl="1" indent="-533400">
              <a:lnSpc>
                <a:spcPct val="80000"/>
              </a:lnSpc>
              <a:spcBef>
                <a:spcPct val="0"/>
              </a:spcBef>
              <a:buFont typeface="Wingdings" pitchFamily="2" charset="2"/>
              <a:buNone/>
            </a:pPr>
            <a:r>
              <a:rPr lang="en-US" sz="2400" b="1">
                <a:effectLst/>
                <a:latin typeface="Arial" charset="0"/>
              </a:rPr>
              <a:t>    with the recruit at the end of the training day</a:t>
            </a:r>
            <a:endParaRPr lang="en-US" sz="1600"/>
          </a:p>
        </p:txBody>
      </p:sp>
    </p:spTree>
  </p:cSld>
  <p:clrMapOvr>
    <a:masterClrMapping/>
  </p:clrMapOvr>
  <p:transition spd="slow" advClick="0"/>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DD67CCA-9AA7-470E-82AF-3A104D5A88D7}" type="slidenum">
              <a:rPr lang="en-US"/>
              <a:pPr/>
              <a:t>174</a:t>
            </a:fld>
            <a:endParaRPr lang="en-US"/>
          </a:p>
        </p:txBody>
      </p:sp>
      <p:sp>
        <p:nvSpPr>
          <p:cNvPr id="225282" name="Rectangle 2"/>
          <p:cNvSpPr>
            <a:spLocks noGrp="1" noRot="1" noChangeArrowheads="1"/>
          </p:cNvSpPr>
          <p:nvPr>
            <p:ph type="title"/>
          </p:nvPr>
        </p:nvSpPr>
        <p:spPr/>
        <p:txBody>
          <a:bodyPr/>
          <a:lstStyle/>
          <a:p>
            <a:r>
              <a:rPr lang="en-US">
                <a:solidFill>
                  <a:schemeClr val="hlink"/>
                </a:solidFill>
                <a:latin typeface="Arial" charset="0"/>
              </a:rPr>
              <a:t>Documentation</a:t>
            </a:r>
          </a:p>
        </p:txBody>
      </p:sp>
      <p:sp>
        <p:nvSpPr>
          <p:cNvPr id="225283" name="Rectangle 3"/>
          <p:cNvSpPr>
            <a:spLocks noGrp="1" noChangeArrowheads="1"/>
          </p:cNvSpPr>
          <p:nvPr>
            <p:ph type="body" idx="1"/>
          </p:nvPr>
        </p:nvSpPr>
        <p:spPr>
          <a:xfrm>
            <a:off x="457200" y="1752600"/>
            <a:ext cx="8077200" cy="4525963"/>
          </a:xfrm>
        </p:spPr>
        <p:txBody>
          <a:bodyPr/>
          <a:lstStyle/>
          <a:p>
            <a:pPr>
              <a:spcBef>
                <a:spcPct val="0"/>
              </a:spcBef>
              <a:buFont typeface="Wingdings" pitchFamily="2" charset="2"/>
              <a:buNone/>
            </a:pPr>
            <a:r>
              <a:rPr lang="en-US" sz="2800" b="1">
                <a:effectLst/>
                <a:latin typeface="Arial" charset="0"/>
              </a:rPr>
              <a:t>4.8	</a:t>
            </a:r>
            <a:r>
              <a:rPr lang="en-US" sz="2800" b="1" u="sng">
                <a:effectLst/>
                <a:latin typeface="Arial" charset="0"/>
              </a:rPr>
              <a:t>Learning Objective</a:t>
            </a:r>
            <a:r>
              <a:rPr lang="en-US" sz="2800" b="1">
                <a:effectLst/>
                <a:latin typeface="Arial" charset="0"/>
              </a:rPr>
              <a:t>:  The student could 	be asked to list the two methods in 	which a recruit may be released from 	the 	field 	training program and categorize 	the reasons or circumstances for each.</a:t>
            </a:r>
            <a:r>
              <a:rPr lang="en-US"/>
              <a:t> </a:t>
            </a:r>
          </a:p>
        </p:txBody>
      </p:sp>
    </p:spTree>
  </p:cSld>
  <p:clrMapOvr>
    <a:masterClrMapping/>
  </p:clrMapOvr>
  <p:transition spd="slow" advClick="0"/>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847B017-F4B5-4B82-94B8-12E429F61F02}" type="slidenum">
              <a:rPr lang="en-US"/>
              <a:pPr/>
              <a:t>175</a:t>
            </a:fld>
            <a:endParaRPr lang="en-US"/>
          </a:p>
        </p:txBody>
      </p:sp>
      <p:sp>
        <p:nvSpPr>
          <p:cNvPr id="227330" name="Rectangle 2"/>
          <p:cNvSpPr>
            <a:spLocks noGrp="1" noRot="1" noChangeArrowheads="1"/>
          </p:cNvSpPr>
          <p:nvPr>
            <p:ph type="title"/>
          </p:nvPr>
        </p:nvSpPr>
        <p:spPr/>
        <p:txBody>
          <a:bodyPr/>
          <a:lstStyle/>
          <a:p>
            <a:r>
              <a:rPr lang="en-US">
                <a:solidFill>
                  <a:schemeClr val="hlink"/>
                </a:solidFill>
                <a:latin typeface="Arial" charset="0"/>
              </a:rPr>
              <a:t>Release</a:t>
            </a:r>
          </a:p>
        </p:txBody>
      </p:sp>
      <p:sp>
        <p:nvSpPr>
          <p:cNvPr id="227331" name="Rectangle 3"/>
          <p:cNvSpPr>
            <a:spLocks noGrp="1" noChangeArrowheads="1"/>
          </p:cNvSpPr>
          <p:nvPr>
            <p:ph type="body" idx="1"/>
          </p:nvPr>
        </p:nvSpPr>
        <p:spPr>
          <a:xfrm>
            <a:off x="457200" y="1447800"/>
            <a:ext cx="8229600" cy="5105400"/>
          </a:xfrm>
        </p:spPr>
        <p:txBody>
          <a:bodyPr/>
          <a:lstStyle/>
          <a:p>
            <a:pPr>
              <a:spcBef>
                <a:spcPct val="0"/>
              </a:spcBef>
            </a:pPr>
            <a:r>
              <a:rPr lang="en-US" sz="2800" b="1">
                <a:effectLst/>
                <a:latin typeface="Arial" charset="0"/>
              </a:rPr>
              <a:t>Release from remedial training and/or from the program</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1.  The FTO makes a decision to release the 	recruit back into their last phase of 	training or recommend termination</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2.  If the recruit is released back into the 	</a:t>
            </a:r>
          </a:p>
          <a:p>
            <a:pPr>
              <a:spcBef>
                <a:spcPct val="0"/>
              </a:spcBef>
              <a:buFont typeface="Wingdings" pitchFamily="2" charset="2"/>
              <a:buNone/>
            </a:pPr>
            <a:r>
              <a:rPr lang="en-US" sz="2800" b="1">
                <a:effectLst/>
                <a:latin typeface="Arial" charset="0"/>
              </a:rPr>
              <a:t>	     phased training he is expected to </a:t>
            </a:r>
          </a:p>
          <a:p>
            <a:pPr>
              <a:spcBef>
                <a:spcPct val="0"/>
              </a:spcBef>
              <a:buFont typeface="Wingdings" pitchFamily="2" charset="2"/>
              <a:buNone/>
            </a:pPr>
            <a:r>
              <a:rPr lang="en-US" sz="2800" b="1">
                <a:effectLst/>
                <a:latin typeface="Arial" charset="0"/>
              </a:rPr>
              <a:t>	     successfully perform the task (s) in which    </a:t>
            </a:r>
          </a:p>
          <a:p>
            <a:pPr>
              <a:spcBef>
                <a:spcPct val="0"/>
              </a:spcBef>
              <a:buFont typeface="Wingdings" pitchFamily="2" charset="2"/>
              <a:buNone/>
            </a:pPr>
            <a:r>
              <a:rPr lang="en-US" sz="2800" b="1">
                <a:effectLst/>
                <a:latin typeface="Arial" charset="0"/>
              </a:rPr>
              <a:t>	     he has received remedial training</a:t>
            </a:r>
          </a:p>
          <a:p>
            <a:pPr>
              <a:buFont typeface="Wingdings" pitchFamily="2" charset="2"/>
              <a:buNone/>
            </a:pPr>
            <a:endParaRPr lang="en-US" sz="2400" b="1">
              <a:effectLst/>
              <a:latin typeface="Arial" charset="0"/>
            </a:endParaRPr>
          </a:p>
        </p:txBody>
      </p:sp>
    </p:spTree>
  </p:cSld>
  <p:clrMapOvr>
    <a:masterClrMapping/>
  </p:clrMapOvr>
  <p:transition spd="slow" advClick="0"/>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E8C2232-1B40-4E6E-B0B8-38E4C58668FC}" type="slidenum">
              <a:rPr lang="en-US"/>
              <a:pPr/>
              <a:t>176</a:t>
            </a:fld>
            <a:endParaRPr lang="en-US"/>
          </a:p>
        </p:txBody>
      </p:sp>
      <p:sp>
        <p:nvSpPr>
          <p:cNvPr id="228354" name="Rectangle 2"/>
          <p:cNvSpPr>
            <a:spLocks noGrp="1" noRot="1" noChangeArrowheads="1"/>
          </p:cNvSpPr>
          <p:nvPr>
            <p:ph type="title"/>
          </p:nvPr>
        </p:nvSpPr>
        <p:spPr/>
        <p:txBody>
          <a:bodyPr/>
          <a:lstStyle/>
          <a:p>
            <a:r>
              <a:rPr lang="en-US">
                <a:solidFill>
                  <a:schemeClr val="hlink"/>
                </a:solidFill>
                <a:latin typeface="Arial" charset="0"/>
              </a:rPr>
              <a:t>Release</a:t>
            </a:r>
          </a:p>
        </p:txBody>
      </p:sp>
      <p:sp>
        <p:nvSpPr>
          <p:cNvPr id="228355" name="Rectangle 3"/>
          <p:cNvSpPr>
            <a:spLocks noGrp="1" noChangeArrowheads="1"/>
          </p:cNvSpPr>
          <p:nvPr>
            <p:ph type="body" idx="1"/>
          </p:nvPr>
        </p:nvSpPr>
        <p:spPr>
          <a:xfrm>
            <a:off x="457200" y="1447800"/>
            <a:ext cx="8229600" cy="5105400"/>
          </a:xfrm>
        </p:spPr>
        <p:txBody>
          <a:bodyPr/>
          <a:lstStyle/>
          <a:p>
            <a:pPr>
              <a:spcBef>
                <a:spcPct val="0"/>
              </a:spcBef>
            </a:pPr>
            <a:r>
              <a:rPr lang="en-US" sz="2800">
                <a:effectLst/>
                <a:latin typeface="Arial" charset="0"/>
              </a:rPr>
              <a:t>Recommendation for Termination</a:t>
            </a:r>
          </a:p>
          <a:p>
            <a:pPr>
              <a:spcBef>
                <a:spcPct val="0"/>
              </a:spcBef>
              <a:buFont typeface="Wingdings" pitchFamily="2" charset="2"/>
              <a:buNone/>
            </a:pPr>
            <a:endParaRPr lang="en-US" sz="2800">
              <a:effectLst/>
              <a:latin typeface="Arial" charset="0"/>
            </a:endParaRPr>
          </a:p>
          <a:p>
            <a:pPr>
              <a:spcBef>
                <a:spcPct val="0"/>
              </a:spcBef>
              <a:buFont typeface="Wingdings" pitchFamily="2" charset="2"/>
              <a:buNone/>
            </a:pPr>
            <a:r>
              <a:rPr lang="en-US" sz="2800">
                <a:effectLst/>
                <a:latin typeface="Arial" charset="0"/>
              </a:rPr>
              <a:t>	1.  If the recruit demonstrates a trend of inability </a:t>
            </a:r>
          </a:p>
          <a:p>
            <a:pPr>
              <a:spcBef>
                <a:spcPct val="0"/>
              </a:spcBef>
              <a:buFont typeface="Wingdings" pitchFamily="2" charset="2"/>
              <a:buNone/>
            </a:pPr>
            <a:r>
              <a:rPr lang="en-US" sz="2800">
                <a:effectLst/>
                <a:latin typeface="Arial" charset="0"/>
              </a:rPr>
              <a:t>	     to perform tasks he will be recommended for </a:t>
            </a:r>
          </a:p>
          <a:p>
            <a:pPr>
              <a:spcBef>
                <a:spcPct val="0"/>
              </a:spcBef>
              <a:buFont typeface="Wingdings" pitchFamily="2" charset="2"/>
              <a:buNone/>
            </a:pPr>
            <a:r>
              <a:rPr lang="en-US" sz="2800">
                <a:effectLst/>
                <a:latin typeface="Arial" charset="0"/>
              </a:rPr>
              <a:t>	     termination</a:t>
            </a:r>
          </a:p>
          <a:p>
            <a:pPr>
              <a:spcBef>
                <a:spcPct val="0"/>
              </a:spcBef>
              <a:buFont typeface="Wingdings" pitchFamily="2" charset="2"/>
              <a:buNone/>
            </a:pPr>
            <a:endParaRPr lang="en-US" sz="2800">
              <a:effectLst/>
              <a:latin typeface="Arial" charset="0"/>
            </a:endParaRPr>
          </a:p>
          <a:p>
            <a:pPr>
              <a:spcBef>
                <a:spcPct val="0"/>
              </a:spcBef>
            </a:pPr>
            <a:r>
              <a:rPr lang="en-US" sz="2800">
                <a:effectLst/>
                <a:latin typeface="Arial" charset="0"/>
              </a:rPr>
              <a:t>Release from the program:</a:t>
            </a:r>
          </a:p>
          <a:p>
            <a:pPr>
              <a:spcBef>
                <a:spcPct val="0"/>
              </a:spcBef>
              <a:buFont typeface="Wingdings" pitchFamily="2" charset="2"/>
              <a:buNone/>
            </a:pPr>
            <a:endParaRPr lang="en-US" sz="2800">
              <a:effectLst/>
              <a:latin typeface="Arial" charset="0"/>
            </a:endParaRPr>
          </a:p>
          <a:p>
            <a:pPr>
              <a:spcBef>
                <a:spcPct val="0"/>
              </a:spcBef>
              <a:buFont typeface="Wingdings" pitchFamily="2" charset="2"/>
              <a:buNone/>
            </a:pPr>
            <a:r>
              <a:rPr lang="en-US" sz="2800">
                <a:effectLst/>
                <a:latin typeface="Arial" charset="0"/>
              </a:rPr>
              <a:t>	1.  Each agency must have a written set of rules </a:t>
            </a:r>
          </a:p>
          <a:p>
            <a:pPr>
              <a:spcBef>
                <a:spcPct val="0"/>
              </a:spcBef>
              <a:buFont typeface="Wingdings" pitchFamily="2" charset="2"/>
              <a:buNone/>
            </a:pPr>
            <a:r>
              <a:rPr lang="en-US" sz="2800">
                <a:effectLst/>
                <a:latin typeface="Arial" charset="0"/>
              </a:rPr>
              <a:t>	     that describes how the recruit can success-</a:t>
            </a:r>
          </a:p>
          <a:p>
            <a:pPr>
              <a:spcBef>
                <a:spcPct val="0"/>
              </a:spcBef>
              <a:buFont typeface="Wingdings" pitchFamily="2" charset="2"/>
              <a:buNone/>
            </a:pPr>
            <a:r>
              <a:rPr lang="en-US" sz="2800">
                <a:effectLst/>
                <a:latin typeface="Arial" charset="0"/>
              </a:rPr>
              <a:t>	     fully complete and graduate from the </a:t>
            </a:r>
          </a:p>
          <a:p>
            <a:pPr>
              <a:spcBef>
                <a:spcPct val="0"/>
              </a:spcBef>
              <a:buFont typeface="Wingdings" pitchFamily="2" charset="2"/>
              <a:buNone/>
            </a:pPr>
            <a:r>
              <a:rPr lang="en-US" sz="2800">
                <a:effectLst/>
                <a:latin typeface="Arial" charset="0"/>
              </a:rPr>
              <a:t>	     program</a:t>
            </a:r>
          </a:p>
          <a:p>
            <a:pPr>
              <a:buFont typeface="Wingdings" pitchFamily="2" charset="2"/>
              <a:buNone/>
            </a:pPr>
            <a:endParaRPr lang="en-US" sz="2800">
              <a:effectLst/>
              <a:latin typeface="Arial" charset="0"/>
            </a:endParaRPr>
          </a:p>
          <a:p>
            <a:pPr>
              <a:buFont typeface="Wingdings" pitchFamily="2" charset="2"/>
              <a:buNone/>
            </a:pPr>
            <a:r>
              <a:rPr lang="en-US" sz="2800">
                <a:effectLst/>
                <a:latin typeface="Arial" charset="0"/>
              </a:rPr>
              <a:t>	</a:t>
            </a:r>
          </a:p>
        </p:txBody>
      </p:sp>
    </p:spTree>
  </p:cSld>
  <p:clrMapOvr>
    <a:masterClrMapping/>
  </p:clrMapOvr>
  <p:transition spd="slow" advClick="0"/>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FEA5F33-7AF5-442F-ACD8-9E96DFE186A7}" type="slidenum">
              <a:rPr lang="en-US"/>
              <a:pPr/>
              <a:t>177</a:t>
            </a:fld>
            <a:endParaRPr lang="en-US"/>
          </a:p>
        </p:txBody>
      </p:sp>
      <p:sp>
        <p:nvSpPr>
          <p:cNvPr id="229378" name="Rectangle 2"/>
          <p:cNvSpPr>
            <a:spLocks noGrp="1" noRot="1" noChangeArrowheads="1"/>
          </p:cNvSpPr>
          <p:nvPr>
            <p:ph type="title"/>
          </p:nvPr>
        </p:nvSpPr>
        <p:spPr>
          <a:xfrm>
            <a:off x="457200" y="274638"/>
            <a:ext cx="8229600" cy="792162"/>
          </a:xfrm>
        </p:spPr>
        <p:txBody>
          <a:bodyPr/>
          <a:lstStyle/>
          <a:p>
            <a:r>
              <a:rPr lang="en-US">
                <a:solidFill>
                  <a:schemeClr val="hlink"/>
                </a:solidFill>
                <a:latin typeface="Arial" charset="0"/>
              </a:rPr>
              <a:t>Release</a:t>
            </a:r>
          </a:p>
        </p:txBody>
      </p:sp>
      <p:sp>
        <p:nvSpPr>
          <p:cNvPr id="229379" name="Rectangle 3"/>
          <p:cNvSpPr>
            <a:spLocks noGrp="1" noChangeArrowheads="1"/>
          </p:cNvSpPr>
          <p:nvPr>
            <p:ph type="body" idx="1"/>
          </p:nvPr>
        </p:nvSpPr>
        <p:spPr>
          <a:xfrm>
            <a:off x="0" y="1143000"/>
            <a:ext cx="9144000" cy="4525963"/>
          </a:xfrm>
        </p:spPr>
        <p:txBody>
          <a:bodyPr/>
          <a:lstStyle/>
          <a:p>
            <a:pPr>
              <a:lnSpc>
                <a:spcPct val="80000"/>
              </a:lnSpc>
              <a:spcBef>
                <a:spcPct val="0"/>
              </a:spcBef>
              <a:buFont typeface="Wingdings" pitchFamily="2" charset="2"/>
              <a:buNone/>
            </a:pPr>
            <a:r>
              <a:rPr lang="en-US" sz="2800" b="1">
                <a:latin typeface="Arial" charset="0"/>
              </a:rPr>
              <a:t>	</a:t>
            </a:r>
            <a:r>
              <a:rPr lang="en-US" sz="2800" b="1">
                <a:effectLst/>
                <a:latin typeface="Arial" charset="0"/>
              </a:rPr>
              <a:t>2.  These requirements vary between agencies and </a:t>
            </a:r>
          </a:p>
          <a:p>
            <a:pPr>
              <a:lnSpc>
                <a:spcPct val="80000"/>
              </a:lnSpc>
              <a:spcBef>
                <a:spcPct val="0"/>
              </a:spcBef>
              <a:buFont typeface="Wingdings" pitchFamily="2" charset="2"/>
              <a:buNone/>
            </a:pPr>
            <a:r>
              <a:rPr lang="en-US" sz="2800" b="1">
                <a:effectLst/>
                <a:latin typeface="Arial" charset="0"/>
              </a:rPr>
              <a:t>	     disciplines.  However, the recruit needs to 	</a:t>
            </a:r>
          </a:p>
          <a:p>
            <a:pPr>
              <a:lnSpc>
                <a:spcPct val="80000"/>
              </a:lnSpc>
              <a:spcBef>
                <a:spcPct val="0"/>
              </a:spcBef>
              <a:buFont typeface="Wingdings" pitchFamily="2" charset="2"/>
              <a:buNone/>
            </a:pPr>
            <a:r>
              <a:rPr lang="en-US" sz="2800" b="1">
                <a:effectLst/>
                <a:latin typeface="Arial" charset="0"/>
              </a:rPr>
              <a:t>	     understand the process and what to expect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3.  When a recruit graduates, a probation period   </a:t>
            </a:r>
          </a:p>
          <a:p>
            <a:pPr>
              <a:lnSpc>
                <a:spcPct val="80000"/>
              </a:lnSpc>
              <a:spcBef>
                <a:spcPct val="0"/>
              </a:spcBef>
              <a:buFont typeface="Wingdings" pitchFamily="2" charset="2"/>
              <a:buNone/>
            </a:pPr>
            <a:r>
              <a:rPr lang="en-US" sz="2800" b="1">
                <a:effectLst/>
                <a:latin typeface="Arial" charset="0"/>
              </a:rPr>
              <a:t>	     normally follows.  It is beneficial for an agency    </a:t>
            </a:r>
          </a:p>
          <a:p>
            <a:pPr>
              <a:lnSpc>
                <a:spcPct val="80000"/>
              </a:lnSpc>
              <a:spcBef>
                <a:spcPct val="0"/>
              </a:spcBef>
              <a:buFont typeface="Wingdings" pitchFamily="2" charset="2"/>
              <a:buNone/>
            </a:pPr>
            <a:r>
              <a:rPr lang="en-US" sz="2800" b="1">
                <a:effectLst/>
                <a:latin typeface="Arial" charset="0"/>
              </a:rPr>
              <a:t>	     to track a recruit’s progress through the   </a:t>
            </a:r>
          </a:p>
          <a:p>
            <a:pPr>
              <a:lnSpc>
                <a:spcPct val="80000"/>
              </a:lnSpc>
              <a:spcBef>
                <a:spcPct val="0"/>
              </a:spcBef>
              <a:buFont typeface="Wingdings" pitchFamily="2" charset="2"/>
              <a:buNone/>
            </a:pPr>
            <a:r>
              <a:rPr lang="en-US" sz="2800" b="1">
                <a:effectLst/>
                <a:latin typeface="Arial" charset="0"/>
              </a:rPr>
              <a:t>	     probationary period via well-written and well-</a:t>
            </a:r>
          </a:p>
          <a:p>
            <a:pPr>
              <a:lnSpc>
                <a:spcPct val="80000"/>
              </a:lnSpc>
              <a:spcBef>
                <a:spcPct val="0"/>
              </a:spcBef>
              <a:buFont typeface="Wingdings" pitchFamily="2" charset="2"/>
              <a:buNone/>
            </a:pPr>
            <a:r>
              <a:rPr lang="en-US" sz="2800" b="1">
                <a:effectLst/>
                <a:latin typeface="Arial" charset="0"/>
              </a:rPr>
              <a:t>	     documented evaluation forms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4.  Frequent evaluations of recruits by the super-</a:t>
            </a:r>
          </a:p>
          <a:p>
            <a:pPr>
              <a:lnSpc>
                <a:spcPct val="80000"/>
              </a:lnSpc>
              <a:spcBef>
                <a:spcPct val="0"/>
              </a:spcBef>
              <a:buFont typeface="Wingdings" pitchFamily="2" charset="2"/>
              <a:buNone/>
            </a:pPr>
            <a:r>
              <a:rPr lang="en-US" sz="2800" b="1">
                <a:effectLst/>
                <a:latin typeface="Arial" charset="0"/>
              </a:rPr>
              <a:t>	     visors will alleviate delinquent behavior of </a:t>
            </a:r>
          </a:p>
          <a:p>
            <a:pPr>
              <a:lnSpc>
                <a:spcPct val="80000"/>
              </a:lnSpc>
              <a:spcBef>
                <a:spcPct val="0"/>
              </a:spcBef>
              <a:buFont typeface="Wingdings" pitchFamily="2" charset="2"/>
              <a:buNone/>
            </a:pPr>
            <a:r>
              <a:rPr lang="en-US" sz="2800" b="1">
                <a:effectLst/>
                <a:latin typeface="Arial" charset="0"/>
              </a:rPr>
              <a:t>	     most recruits during working and off-duty </a:t>
            </a:r>
          </a:p>
          <a:p>
            <a:pPr>
              <a:lnSpc>
                <a:spcPct val="80000"/>
              </a:lnSpc>
              <a:spcBef>
                <a:spcPct val="0"/>
              </a:spcBef>
              <a:buFont typeface="Wingdings" pitchFamily="2" charset="2"/>
              <a:buNone/>
            </a:pPr>
            <a:r>
              <a:rPr lang="en-US" sz="2800" b="1">
                <a:effectLst/>
                <a:latin typeface="Arial" charset="0"/>
              </a:rPr>
              <a:t>	     hours.  If a recruit changes shifts often one </a:t>
            </a:r>
          </a:p>
          <a:p>
            <a:pPr>
              <a:lnSpc>
                <a:spcPct val="80000"/>
              </a:lnSpc>
              <a:spcBef>
                <a:spcPct val="0"/>
              </a:spcBef>
              <a:buFont typeface="Wingdings" pitchFamily="2" charset="2"/>
              <a:buNone/>
            </a:pPr>
            <a:r>
              <a:rPr lang="en-US" sz="2800" b="1">
                <a:effectLst/>
                <a:latin typeface="Arial" charset="0"/>
              </a:rPr>
              <a:t>	     supervisory employee should be designated to   </a:t>
            </a:r>
          </a:p>
          <a:p>
            <a:pPr>
              <a:lnSpc>
                <a:spcPct val="80000"/>
              </a:lnSpc>
              <a:spcBef>
                <a:spcPct val="0"/>
              </a:spcBef>
              <a:buFont typeface="Wingdings" pitchFamily="2" charset="2"/>
              <a:buNone/>
            </a:pPr>
            <a:r>
              <a:rPr lang="en-US" sz="2800" b="1">
                <a:effectLst/>
                <a:latin typeface="Arial" charset="0"/>
              </a:rPr>
              <a:t>	     track his overall progress by reviewing evals</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endParaRPr lang="en-US" sz="2800"/>
          </a:p>
        </p:txBody>
      </p:sp>
    </p:spTree>
  </p:cSld>
  <p:clrMapOvr>
    <a:masterClrMapping/>
  </p:clrMapOvr>
  <p:transition spd="slow" advClick="0"/>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26C6EA1-1230-4ABE-A07D-F6E95EB842BB}" type="slidenum">
              <a:rPr lang="en-US"/>
              <a:pPr/>
              <a:t>178</a:t>
            </a:fld>
            <a:endParaRPr lang="en-US"/>
          </a:p>
        </p:txBody>
      </p:sp>
      <p:sp>
        <p:nvSpPr>
          <p:cNvPr id="231426" name="Rectangle 2"/>
          <p:cNvSpPr>
            <a:spLocks noGrp="1" noRot="1" noChangeArrowheads="1"/>
          </p:cNvSpPr>
          <p:nvPr>
            <p:ph type="title"/>
          </p:nvPr>
        </p:nvSpPr>
        <p:spPr/>
        <p:txBody>
          <a:bodyPr/>
          <a:lstStyle/>
          <a:p>
            <a:r>
              <a:rPr lang="en-US">
                <a:solidFill>
                  <a:schemeClr val="hlink"/>
                </a:solidFill>
                <a:latin typeface="Arial" charset="0"/>
              </a:rPr>
              <a:t>Types of Release</a:t>
            </a:r>
          </a:p>
        </p:txBody>
      </p:sp>
      <p:sp>
        <p:nvSpPr>
          <p:cNvPr id="231427" name="Rectangle 3"/>
          <p:cNvSpPr>
            <a:spLocks noGrp="1" noChangeArrowheads="1"/>
          </p:cNvSpPr>
          <p:nvPr>
            <p:ph type="body" idx="1"/>
          </p:nvPr>
        </p:nvSpPr>
        <p:spPr>
          <a:xfrm>
            <a:off x="457200" y="1600200"/>
            <a:ext cx="8458200" cy="5257800"/>
          </a:xfrm>
        </p:spPr>
        <p:txBody>
          <a:bodyPr/>
          <a:lstStyle/>
          <a:p>
            <a:pPr>
              <a:lnSpc>
                <a:spcPct val="80000"/>
              </a:lnSpc>
              <a:spcBef>
                <a:spcPct val="0"/>
              </a:spcBef>
            </a:pPr>
            <a:r>
              <a:rPr lang="en-US" sz="2800" b="1">
                <a:effectLst/>
                <a:latin typeface="Arial" charset="0"/>
              </a:rPr>
              <a:t>Graduation</a:t>
            </a:r>
          </a:p>
          <a:p>
            <a:pPr>
              <a:lnSpc>
                <a:spcPct val="80000"/>
              </a:lnSpc>
              <a:spcBef>
                <a:spcPct val="0"/>
              </a:spcBef>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a.  The recruit must be able to identify the </a:t>
            </a:r>
          </a:p>
          <a:p>
            <a:pPr>
              <a:lnSpc>
                <a:spcPct val="80000"/>
              </a:lnSpc>
              <a:spcBef>
                <a:spcPct val="0"/>
              </a:spcBef>
              <a:buFont typeface="Wingdings" pitchFamily="2" charset="2"/>
              <a:buNone/>
            </a:pPr>
            <a:r>
              <a:rPr lang="en-US" sz="2800" b="1">
                <a:effectLst/>
                <a:latin typeface="Arial" charset="0"/>
              </a:rPr>
              <a:t>	     proper level of performance required to </a:t>
            </a:r>
          </a:p>
          <a:p>
            <a:pPr>
              <a:lnSpc>
                <a:spcPct val="80000"/>
              </a:lnSpc>
              <a:spcBef>
                <a:spcPct val="0"/>
              </a:spcBef>
              <a:buFont typeface="Wingdings" pitchFamily="2" charset="2"/>
              <a:buNone/>
            </a:pPr>
            <a:r>
              <a:rPr lang="en-US" sz="2800" b="1">
                <a:effectLst/>
                <a:latin typeface="Arial" charset="0"/>
              </a:rPr>
              <a:t>	     achieve a successful release</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b.  Educating FTOs on the agency’s guidelines </a:t>
            </a:r>
          </a:p>
          <a:p>
            <a:pPr>
              <a:lnSpc>
                <a:spcPct val="80000"/>
              </a:lnSpc>
              <a:spcBef>
                <a:spcPct val="0"/>
              </a:spcBef>
              <a:buFont typeface="Wingdings" pitchFamily="2" charset="2"/>
              <a:buNone/>
            </a:pPr>
            <a:r>
              <a:rPr lang="en-US" sz="2800" b="1">
                <a:effectLst/>
                <a:latin typeface="Arial" charset="0"/>
              </a:rPr>
              <a:t>	     ensure that the process is objective and </a:t>
            </a:r>
          </a:p>
          <a:p>
            <a:pPr>
              <a:lnSpc>
                <a:spcPct val="80000"/>
              </a:lnSpc>
              <a:spcBef>
                <a:spcPct val="0"/>
              </a:spcBef>
              <a:buFont typeface="Wingdings" pitchFamily="2" charset="2"/>
              <a:buNone/>
            </a:pPr>
            <a:r>
              <a:rPr lang="en-US" sz="2800" b="1">
                <a:effectLst/>
                <a:latin typeface="Arial" charset="0"/>
              </a:rPr>
              <a:t>	     not based on inconstant or non-work </a:t>
            </a:r>
          </a:p>
          <a:p>
            <a:pPr>
              <a:lnSpc>
                <a:spcPct val="80000"/>
              </a:lnSpc>
              <a:spcBef>
                <a:spcPct val="0"/>
              </a:spcBef>
              <a:buFont typeface="Wingdings" pitchFamily="2" charset="2"/>
              <a:buNone/>
            </a:pPr>
            <a:r>
              <a:rPr lang="en-US" sz="2800" b="1">
                <a:effectLst/>
                <a:latin typeface="Arial" charset="0"/>
              </a:rPr>
              <a:t>	     related standards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c.  Once the recruit is released supervisors </a:t>
            </a:r>
          </a:p>
          <a:p>
            <a:pPr>
              <a:lnSpc>
                <a:spcPct val="80000"/>
              </a:lnSpc>
              <a:spcBef>
                <a:spcPct val="0"/>
              </a:spcBef>
              <a:buFont typeface="Wingdings" pitchFamily="2" charset="2"/>
              <a:buNone/>
            </a:pPr>
            <a:r>
              <a:rPr lang="en-US" sz="2800" b="1">
                <a:effectLst/>
                <a:latin typeface="Arial" charset="0"/>
              </a:rPr>
              <a:t>	     should communicate to them how well they </a:t>
            </a:r>
          </a:p>
          <a:p>
            <a:pPr>
              <a:lnSpc>
                <a:spcPct val="80000"/>
              </a:lnSpc>
              <a:spcBef>
                <a:spcPct val="0"/>
              </a:spcBef>
              <a:buFont typeface="Wingdings" pitchFamily="2" charset="2"/>
              <a:buNone/>
            </a:pPr>
            <a:r>
              <a:rPr lang="en-US" sz="2800" b="1">
                <a:effectLst/>
                <a:latin typeface="Arial" charset="0"/>
              </a:rPr>
              <a:t>   	     frequent feedback, especially in written </a:t>
            </a:r>
          </a:p>
          <a:p>
            <a:pPr>
              <a:lnSpc>
                <a:spcPct val="80000"/>
              </a:lnSpc>
              <a:spcBef>
                <a:spcPct val="0"/>
              </a:spcBef>
              <a:buFont typeface="Wingdings" pitchFamily="2" charset="2"/>
              <a:buNone/>
            </a:pPr>
            <a:r>
              <a:rPr lang="en-US" sz="2800" b="1">
                <a:effectLst/>
                <a:latin typeface="Arial" charset="0"/>
              </a:rPr>
              <a:t>	     form	</a:t>
            </a:r>
          </a:p>
        </p:txBody>
      </p:sp>
    </p:spTree>
  </p:cSld>
  <p:clrMapOvr>
    <a:masterClrMapping/>
  </p:clrMapOvr>
  <p:transition spd="slow" advClick="0"/>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70AEA3E-B4B3-49D5-AB99-AE10C507156B}" type="slidenum">
              <a:rPr lang="en-US"/>
              <a:pPr/>
              <a:t>179</a:t>
            </a:fld>
            <a:endParaRPr lang="en-US"/>
          </a:p>
        </p:txBody>
      </p:sp>
      <p:sp>
        <p:nvSpPr>
          <p:cNvPr id="232450"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Types of Release</a:t>
            </a:r>
          </a:p>
        </p:txBody>
      </p:sp>
      <p:sp>
        <p:nvSpPr>
          <p:cNvPr id="232451" name="Rectangle 3"/>
          <p:cNvSpPr>
            <a:spLocks noGrp="1" noChangeArrowheads="1"/>
          </p:cNvSpPr>
          <p:nvPr>
            <p:ph type="body" idx="1"/>
          </p:nvPr>
        </p:nvSpPr>
        <p:spPr>
          <a:xfrm>
            <a:off x="304800" y="1066800"/>
            <a:ext cx="8458200" cy="5257800"/>
          </a:xfrm>
        </p:spPr>
        <p:txBody>
          <a:bodyPr/>
          <a:lstStyle/>
          <a:p>
            <a:pPr>
              <a:lnSpc>
                <a:spcPct val="80000"/>
              </a:lnSpc>
              <a:spcBef>
                <a:spcPct val="0"/>
              </a:spcBef>
            </a:pPr>
            <a:r>
              <a:rPr lang="en-US" sz="2400" b="1">
                <a:effectLst/>
                <a:latin typeface="Arial" charset="0"/>
              </a:rPr>
              <a:t>Termination</a:t>
            </a:r>
          </a:p>
          <a:p>
            <a:pPr>
              <a:lnSpc>
                <a:spcPct val="80000"/>
              </a:lnSpc>
              <a:spcBef>
                <a:spcPct val="0"/>
              </a:spcBef>
              <a:buFont typeface="Wingdings" pitchFamily="2" charset="2"/>
              <a:buNone/>
            </a:pPr>
            <a:endParaRPr lang="en-US" sz="2400" b="1">
              <a:effectLst/>
              <a:latin typeface="Arial" charset="0"/>
            </a:endParaRPr>
          </a:p>
          <a:p>
            <a:pPr>
              <a:lnSpc>
                <a:spcPct val="80000"/>
              </a:lnSpc>
              <a:buFont typeface="Wingdings" pitchFamily="2" charset="2"/>
              <a:buNone/>
            </a:pPr>
            <a:r>
              <a:rPr lang="en-US" sz="2400" b="1">
                <a:effectLst/>
                <a:latin typeface="Arial" charset="0"/>
              </a:rPr>
              <a:t>	a.  The recruit is recommended for termination from  </a:t>
            </a:r>
          </a:p>
          <a:p>
            <a:pPr>
              <a:lnSpc>
                <a:spcPct val="80000"/>
              </a:lnSpc>
              <a:buFont typeface="Wingdings" pitchFamily="2" charset="2"/>
              <a:buNone/>
            </a:pPr>
            <a:r>
              <a:rPr lang="en-US" sz="2400" b="1">
                <a:effectLst/>
                <a:latin typeface="Arial" charset="0"/>
              </a:rPr>
              <a:t>	     the program when he cannot perform the required </a:t>
            </a:r>
          </a:p>
          <a:p>
            <a:pPr>
              <a:lnSpc>
                <a:spcPct val="80000"/>
              </a:lnSpc>
              <a:buFont typeface="Wingdings" pitchFamily="2" charset="2"/>
              <a:buNone/>
            </a:pPr>
            <a:r>
              <a:rPr lang="en-US" sz="2400" b="1">
                <a:effectLst/>
                <a:latin typeface="Arial" charset="0"/>
              </a:rPr>
              <a:t>	     tasks in an acceptable manner and no reasonable </a:t>
            </a:r>
          </a:p>
          <a:p>
            <a:pPr>
              <a:lnSpc>
                <a:spcPct val="80000"/>
              </a:lnSpc>
              <a:buFont typeface="Wingdings" pitchFamily="2" charset="2"/>
              <a:buNone/>
            </a:pPr>
            <a:r>
              <a:rPr lang="en-US" sz="2400" b="1">
                <a:effectLst/>
                <a:latin typeface="Arial" charset="0"/>
              </a:rPr>
              <a:t>	     amount of training will alter the outcome</a:t>
            </a:r>
          </a:p>
          <a:p>
            <a:pPr>
              <a:lnSpc>
                <a:spcPct val="80000"/>
              </a:lnSpc>
              <a:buFont typeface="Wingdings" pitchFamily="2" charset="2"/>
              <a:buNone/>
            </a:pPr>
            <a:r>
              <a:rPr lang="en-US" sz="2400" b="1">
                <a:effectLst/>
                <a:latin typeface="Arial" charset="0"/>
              </a:rPr>
              <a:t>	</a:t>
            </a:r>
          </a:p>
          <a:p>
            <a:pPr>
              <a:lnSpc>
                <a:spcPct val="80000"/>
              </a:lnSpc>
              <a:buFont typeface="Wingdings" pitchFamily="2" charset="2"/>
              <a:buNone/>
            </a:pPr>
            <a:r>
              <a:rPr lang="en-US" sz="2400" b="1">
                <a:effectLst/>
                <a:latin typeface="Arial" charset="0"/>
              </a:rPr>
              <a:t>	b.  Other reasons for termination may include: ethical </a:t>
            </a:r>
          </a:p>
          <a:p>
            <a:pPr>
              <a:lnSpc>
                <a:spcPct val="80000"/>
              </a:lnSpc>
              <a:buFont typeface="Wingdings" pitchFamily="2" charset="2"/>
              <a:buNone/>
            </a:pPr>
            <a:r>
              <a:rPr lang="en-US" sz="2400" b="1">
                <a:effectLst/>
                <a:latin typeface="Arial" charset="0"/>
              </a:rPr>
              <a:t>	     lapses, poor  judgment, lying to supervisors or </a:t>
            </a:r>
          </a:p>
          <a:p>
            <a:pPr>
              <a:lnSpc>
                <a:spcPct val="80000"/>
              </a:lnSpc>
              <a:buFont typeface="Wingdings" pitchFamily="2" charset="2"/>
              <a:buNone/>
            </a:pPr>
            <a:r>
              <a:rPr lang="en-US" sz="2400" b="1">
                <a:effectLst/>
                <a:latin typeface="Arial" charset="0"/>
              </a:rPr>
              <a:t>	     internal affairs investigators, agency rule </a:t>
            </a:r>
          </a:p>
          <a:p>
            <a:pPr>
              <a:lnSpc>
                <a:spcPct val="80000"/>
              </a:lnSpc>
              <a:buFont typeface="Wingdings" pitchFamily="2" charset="2"/>
              <a:buNone/>
            </a:pPr>
            <a:r>
              <a:rPr lang="en-US" sz="2400" b="1">
                <a:effectLst/>
                <a:latin typeface="Arial" charset="0"/>
              </a:rPr>
              <a:t>	     infractions and/or other serious agency violations</a:t>
            </a:r>
          </a:p>
          <a:p>
            <a:pPr>
              <a:lnSpc>
                <a:spcPct val="80000"/>
              </a:lnSpc>
              <a:buFont typeface="Wingdings" pitchFamily="2" charset="2"/>
              <a:buNone/>
            </a:pPr>
            <a:endParaRPr lang="en-US" sz="2400" b="1">
              <a:effectLst/>
              <a:latin typeface="Arial" charset="0"/>
            </a:endParaRPr>
          </a:p>
          <a:p>
            <a:pPr>
              <a:lnSpc>
                <a:spcPct val="80000"/>
              </a:lnSpc>
              <a:buFont typeface="Wingdings" pitchFamily="2" charset="2"/>
              <a:buNone/>
            </a:pPr>
            <a:r>
              <a:rPr lang="en-US" sz="2400" b="1">
                <a:effectLst/>
                <a:latin typeface="Arial" charset="0"/>
              </a:rPr>
              <a:t>	c.  The FTO needs to communicate with the Field </a:t>
            </a:r>
          </a:p>
          <a:p>
            <a:pPr>
              <a:lnSpc>
                <a:spcPct val="80000"/>
              </a:lnSpc>
              <a:buFont typeface="Wingdings" pitchFamily="2" charset="2"/>
              <a:buNone/>
            </a:pPr>
            <a:r>
              <a:rPr lang="en-US" sz="2400" b="1">
                <a:effectLst/>
                <a:latin typeface="Arial" charset="0"/>
              </a:rPr>
              <a:t>	     Training  Coordinator so documentation can be </a:t>
            </a:r>
          </a:p>
          <a:p>
            <a:pPr>
              <a:lnSpc>
                <a:spcPct val="80000"/>
              </a:lnSpc>
              <a:buFont typeface="Wingdings" pitchFamily="2" charset="2"/>
              <a:buNone/>
            </a:pPr>
            <a:r>
              <a:rPr lang="en-US" sz="2400" b="1">
                <a:effectLst/>
                <a:latin typeface="Arial" charset="0"/>
              </a:rPr>
              <a:t>	     reviewed and summarized, in written form, to 	    </a:t>
            </a:r>
          </a:p>
          <a:p>
            <a:pPr>
              <a:lnSpc>
                <a:spcPct val="80000"/>
              </a:lnSpc>
              <a:buFont typeface="Wingdings" pitchFamily="2" charset="2"/>
              <a:buNone/>
            </a:pPr>
            <a:r>
              <a:rPr lang="en-US" sz="2400" b="1">
                <a:effectLst/>
                <a:latin typeface="Arial" charset="0"/>
              </a:rPr>
              <a:t>	     support termination</a:t>
            </a:r>
          </a:p>
        </p:txBody>
      </p:sp>
    </p:spTree>
  </p:cSld>
  <p:clrMapOvr>
    <a:masterClrMapping/>
  </p:clrMapOvr>
  <p:transition spd="slow"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16CB489-EB63-4ADA-A61E-7E48F5A81C49}" type="slidenum">
              <a:rPr lang="en-US"/>
              <a:pPr/>
              <a:t>18</a:t>
            </a:fld>
            <a:endParaRPr lang="en-US"/>
          </a:p>
        </p:txBody>
      </p:sp>
      <p:sp>
        <p:nvSpPr>
          <p:cNvPr id="29698" name="Rectangle 2"/>
          <p:cNvSpPr>
            <a:spLocks noGrp="1" noRot="1" noChangeArrowheads="1"/>
          </p:cNvSpPr>
          <p:nvPr>
            <p:ph type="title"/>
          </p:nvPr>
        </p:nvSpPr>
        <p:spPr>
          <a:xfrm>
            <a:off x="457200" y="274638"/>
            <a:ext cx="8229600" cy="825500"/>
          </a:xfrm>
        </p:spPr>
        <p:txBody>
          <a:bodyPr/>
          <a:lstStyle/>
          <a:p>
            <a:r>
              <a:rPr lang="en-US">
                <a:solidFill>
                  <a:schemeClr val="hlink"/>
                </a:solidFill>
                <a:latin typeface="Arial" charset="0"/>
              </a:rPr>
              <a:t>Auditory Learners (Hearing)</a:t>
            </a:r>
            <a:r>
              <a:rPr lang="en-US"/>
              <a:t> </a:t>
            </a:r>
          </a:p>
        </p:txBody>
      </p:sp>
      <p:sp>
        <p:nvSpPr>
          <p:cNvPr id="29699" name="Rectangle 3"/>
          <p:cNvSpPr>
            <a:spLocks noGrp="1" noChangeArrowheads="1"/>
          </p:cNvSpPr>
          <p:nvPr>
            <p:ph type="body" idx="1"/>
          </p:nvPr>
        </p:nvSpPr>
        <p:spPr>
          <a:xfrm>
            <a:off x="381000" y="1600200"/>
            <a:ext cx="8229600" cy="5257800"/>
          </a:xfrm>
        </p:spPr>
        <p:txBody>
          <a:bodyPr/>
          <a:lstStyle/>
          <a:p>
            <a:pPr marL="533400" indent="-533400">
              <a:lnSpc>
                <a:spcPct val="80000"/>
              </a:lnSpc>
            </a:pPr>
            <a:r>
              <a:rPr lang="en-US" sz="2400" b="1">
                <a:effectLst/>
                <a:latin typeface="Arial" charset="0"/>
              </a:rPr>
              <a:t>Learn best by hearing the lesson or instruction</a:t>
            </a:r>
          </a:p>
          <a:p>
            <a:pPr marL="533400" indent="-533400">
              <a:lnSpc>
                <a:spcPct val="80000"/>
              </a:lnSpc>
              <a:buFont typeface="Wingdings" pitchFamily="2" charset="2"/>
              <a:buNone/>
            </a:pPr>
            <a:endParaRPr lang="en-US" sz="2400" b="1">
              <a:effectLst/>
              <a:latin typeface="Arial" charset="0"/>
            </a:endParaRPr>
          </a:p>
          <a:p>
            <a:pPr marL="533400" indent="-533400">
              <a:lnSpc>
                <a:spcPct val="80000"/>
              </a:lnSpc>
            </a:pPr>
            <a:r>
              <a:rPr lang="en-US" sz="2400" b="1">
                <a:effectLst/>
                <a:latin typeface="Arial" charset="0"/>
              </a:rPr>
              <a:t>Interpret the message by listening to the tone of voice, pitch, speed and other nuances</a:t>
            </a:r>
          </a:p>
          <a:p>
            <a:pPr marL="533400" indent="-533400">
              <a:lnSpc>
                <a:spcPct val="80000"/>
              </a:lnSpc>
              <a:buFont typeface="Wingdings" pitchFamily="2" charset="2"/>
              <a:buNone/>
            </a:pPr>
            <a:endParaRPr lang="en-US" sz="2400" b="1">
              <a:effectLst/>
              <a:latin typeface="Arial" charset="0"/>
            </a:endParaRPr>
          </a:p>
          <a:p>
            <a:pPr marL="533400" indent="-533400">
              <a:lnSpc>
                <a:spcPct val="80000"/>
              </a:lnSpc>
            </a:pPr>
            <a:r>
              <a:rPr lang="en-US" sz="2400" b="1">
                <a:effectLst/>
                <a:latin typeface="Arial" charset="0"/>
              </a:rPr>
              <a:t>May read aloud and use a tape recorder</a:t>
            </a:r>
          </a:p>
          <a:p>
            <a:pPr marL="533400" indent="-533400">
              <a:lnSpc>
                <a:spcPct val="80000"/>
              </a:lnSpc>
            </a:pPr>
            <a:endParaRPr lang="en-US" sz="2400" b="1">
              <a:effectLst/>
              <a:latin typeface="Arial" charset="0"/>
            </a:endParaRPr>
          </a:p>
          <a:p>
            <a:pPr marL="533400" indent="-533400">
              <a:lnSpc>
                <a:spcPct val="80000"/>
              </a:lnSpc>
            </a:pPr>
            <a:r>
              <a:rPr lang="en-US" sz="2400" b="1">
                <a:effectLst/>
                <a:latin typeface="Arial" charset="0"/>
              </a:rPr>
              <a:t>May sit where they can hear but need not pay attention to what is happening in front of them</a:t>
            </a:r>
          </a:p>
          <a:p>
            <a:pPr marL="533400" indent="-533400">
              <a:lnSpc>
                <a:spcPct val="80000"/>
              </a:lnSpc>
            </a:pPr>
            <a:endParaRPr lang="en-US" sz="2400" b="1">
              <a:effectLst/>
              <a:latin typeface="Arial" charset="0"/>
            </a:endParaRPr>
          </a:p>
          <a:p>
            <a:pPr marL="533400" indent="-533400">
              <a:lnSpc>
                <a:spcPct val="80000"/>
              </a:lnSpc>
            </a:pPr>
            <a:r>
              <a:rPr lang="en-US" sz="2400" b="1">
                <a:effectLst/>
                <a:latin typeface="Arial" charset="0"/>
              </a:rPr>
              <a:t>May not coordinate colors or clothes but can explain why they are wearing what they are wearing</a:t>
            </a:r>
          </a:p>
          <a:p>
            <a:pPr marL="533400" indent="-533400">
              <a:lnSpc>
                <a:spcPct val="80000"/>
              </a:lnSpc>
              <a:buFont typeface="Wingdings" pitchFamily="2" charset="2"/>
              <a:buNone/>
            </a:pPr>
            <a:r>
              <a:rPr lang="en-US" sz="2400" b="1">
                <a:effectLst/>
                <a:latin typeface="Arial" charset="0"/>
              </a:rPr>
              <a:t>  </a:t>
            </a:r>
          </a:p>
          <a:p>
            <a:pPr marL="533400" indent="-533400">
              <a:lnSpc>
                <a:spcPct val="80000"/>
              </a:lnSpc>
            </a:pPr>
            <a:r>
              <a:rPr lang="en-US" sz="2400" b="1">
                <a:effectLst/>
                <a:latin typeface="Arial" charset="0"/>
              </a:rPr>
              <a:t>They may hum or talk to themselves or others when bored</a:t>
            </a:r>
          </a:p>
        </p:txBody>
      </p:sp>
    </p:spTree>
  </p:cSld>
  <p:clrMapOvr>
    <a:masterClrMapping/>
  </p:clrMapOvr>
  <p:transition spd="slow" advClick="0"/>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8A42036-439D-4238-BF2F-1CF70BB22A1E}" type="slidenum">
              <a:rPr lang="en-US"/>
              <a:pPr/>
              <a:t>180</a:t>
            </a:fld>
            <a:endParaRPr lang="en-US"/>
          </a:p>
        </p:txBody>
      </p:sp>
      <p:sp>
        <p:nvSpPr>
          <p:cNvPr id="233474"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Types of Release</a:t>
            </a:r>
          </a:p>
        </p:txBody>
      </p:sp>
      <p:sp>
        <p:nvSpPr>
          <p:cNvPr id="233475" name="Rectangle 3"/>
          <p:cNvSpPr>
            <a:spLocks noGrp="1" noChangeArrowheads="1"/>
          </p:cNvSpPr>
          <p:nvPr>
            <p:ph type="body" idx="1"/>
          </p:nvPr>
        </p:nvSpPr>
        <p:spPr>
          <a:xfrm>
            <a:off x="304800" y="1524000"/>
            <a:ext cx="8458200" cy="4953000"/>
          </a:xfrm>
        </p:spPr>
        <p:txBody>
          <a:bodyPr/>
          <a:lstStyle/>
          <a:p>
            <a:pPr>
              <a:lnSpc>
                <a:spcPct val="80000"/>
              </a:lnSpc>
              <a:spcBef>
                <a:spcPct val="0"/>
              </a:spcBef>
            </a:pPr>
            <a:r>
              <a:rPr lang="en-US" sz="2800" b="1">
                <a:effectLst/>
                <a:latin typeface="Arial" charset="0"/>
              </a:rPr>
              <a:t>Termination (con’t)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d.  Off-duty incidents involving poor judgment 	may result in termination even though the 	recruit has received good evaluations at 	work</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e.  Recruits sometimes perform well in low </a:t>
            </a:r>
          </a:p>
          <a:p>
            <a:pPr>
              <a:lnSpc>
                <a:spcPct val="80000"/>
              </a:lnSpc>
              <a:buFont typeface="Wingdings" pitchFamily="2" charset="2"/>
              <a:buNone/>
            </a:pPr>
            <a:r>
              <a:rPr lang="en-US" sz="2800" b="1">
                <a:effectLst/>
                <a:latin typeface="Arial" charset="0"/>
              </a:rPr>
              <a:t>	     stress level environments but fall apart </a:t>
            </a:r>
          </a:p>
          <a:p>
            <a:pPr>
              <a:lnSpc>
                <a:spcPct val="80000"/>
              </a:lnSpc>
              <a:buFont typeface="Wingdings" pitchFamily="2" charset="2"/>
              <a:buNone/>
            </a:pPr>
            <a:r>
              <a:rPr lang="en-US" sz="2800" b="1">
                <a:effectLst/>
                <a:latin typeface="Arial" charset="0"/>
              </a:rPr>
              <a:t>	     under stressful ones.  Others may do well </a:t>
            </a:r>
          </a:p>
          <a:p>
            <a:pPr>
              <a:lnSpc>
                <a:spcPct val="80000"/>
              </a:lnSpc>
              <a:buFont typeface="Wingdings" pitchFamily="2" charset="2"/>
              <a:buNone/>
            </a:pPr>
            <a:r>
              <a:rPr lang="en-US" sz="2800" b="1">
                <a:effectLst/>
                <a:latin typeface="Arial" charset="0"/>
              </a:rPr>
              <a:t>	     in most areas but perform below </a:t>
            </a:r>
          </a:p>
          <a:p>
            <a:pPr>
              <a:lnSpc>
                <a:spcPct val="80000"/>
              </a:lnSpc>
              <a:buFont typeface="Wingdings" pitchFamily="2" charset="2"/>
              <a:buNone/>
            </a:pPr>
            <a:r>
              <a:rPr lang="en-US" sz="2800" b="1">
                <a:effectLst/>
                <a:latin typeface="Arial" charset="0"/>
              </a:rPr>
              <a:t>	     expectations in officer safety criteria</a:t>
            </a:r>
          </a:p>
        </p:txBody>
      </p:sp>
    </p:spTree>
  </p:cSld>
  <p:clrMapOvr>
    <a:masterClrMapping/>
  </p:clrMapOvr>
  <p:transition spd="slow" advClick="0"/>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6FAFC5B-AD2C-4B60-A618-F28FBB0881D3}" type="slidenum">
              <a:rPr lang="en-US"/>
              <a:pPr/>
              <a:t>181</a:t>
            </a:fld>
            <a:endParaRPr lang="en-US"/>
          </a:p>
        </p:txBody>
      </p:sp>
      <p:sp>
        <p:nvSpPr>
          <p:cNvPr id="239618" name="Rectangle 2"/>
          <p:cNvSpPr>
            <a:spLocks noGrp="1" noRot="1" noChangeArrowheads="1"/>
          </p:cNvSpPr>
          <p:nvPr>
            <p:ph type="title"/>
          </p:nvPr>
        </p:nvSpPr>
        <p:spPr>
          <a:xfrm>
            <a:off x="457200" y="0"/>
            <a:ext cx="8229600" cy="1143000"/>
          </a:xfrm>
        </p:spPr>
        <p:txBody>
          <a:bodyPr/>
          <a:lstStyle/>
          <a:p>
            <a:r>
              <a:rPr lang="en-US" sz="4000">
                <a:solidFill>
                  <a:schemeClr val="hlink"/>
                </a:solidFill>
                <a:effectLst/>
                <a:latin typeface="Arial" charset="0"/>
              </a:rPr>
              <a:t>Final Comments and Questions</a:t>
            </a:r>
          </a:p>
        </p:txBody>
      </p:sp>
      <p:sp>
        <p:nvSpPr>
          <p:cNvPr id="239619" name="Rectangle 3"/>
          <p:cNvSpPr>
            <a:spLocks noGrp="1" noChangeArrowheads="1"/>
          </p:cNvSpPr>
          <p:nvPr>
            <p:ph type="body" idx="1"/>
          </p:nvPr>
        </p:nvSpPr>
        <p:spPr>
          <a:xfrm>
            <a:off x="457200" y="1447800"/>
            <a:ext cx="8229600" cy="4876800"/>
          </a:xfrm>
        </p:spPr>
        <p:txBody>
          <a:bodyPr/>
          <a:lstStyle/>
          <a:p>
            <a:r>
              <a:rPr lang="en-US" sz="2800" b="1">
                <a:effectLst/>
                <a:latin typeface="Arial" charset="0"/>
              </a:rPr>
              <a:t>What other questions or concerns do you have?</a:t>
            </a:r>
          </a:p>
          <a:p>
            <a:pPr>
              <a:buFont typeface="Wingdings" pitchFamily="2" charset="2"/>
              <a:buNone/>
            </a:pPr>
            <a:endParaRPr lang="en-US" sz="2800" b="1">
              <a:effectLst/>
              <a:latin typeface="Arial" charset="0"/>
            </a:endParaRPr>
          </a:p>
          <a:p>
            <a:r>
              <a:rPr lang="en-US" sz="2800" b="1">
                <a:effectLst/>
                <a:latin typeface="Arial" charset="0"/>
              </a:rPr>
              <a:t>End of course test</a:t>
            </a:r>
          </a:p>
          <a:p>
            <a:pPr>
              <a:buClr>
                <a:schemeClr val="tx1"/>
              </a:buClr>
            </a:pPr>
            <a:endParaRPr lang="en-US" sz="2800" b="1">
              <a:effectLst/>
              <a:latin typeface="Arial" charset="0"/>
            </a:endParaRPr>
          </a:p>
          <a:p>
            <a:r>
              <a:rPr lang="en-US" sz="2800" b="1">
                <a:effectLst/>
                <a:latin typeface="Arial" charset="0"/>
              </a:rPr>
              <a:t>Please fill out the course evaluation</a:t>
            </a:r>
          </a:p>
          <a:p>
            <a:endParaRPr lang="en-US" sz="2800" b="1">
              <a:effectLst/>
              <a:latin typeface="Arial" charset="0"/>
            </a:endParaRPr>
          </a:p>
          <a:p>
            <a:r>
              <a:rPr lang="en-US" sz="2800" b="1">
                <a:effectLst/>
                <a:latin typeface="Arial" charset="0"/>
              </a:rPr>
              <a:t>Thank you for your time and attention</a:t>
            </a:r>
          </a:p>
          <a:p>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01AA146-8422-401D-81E0-B6BDF2723A4A}" type="slidenum">
              <a:rPr lang="en-US"/>
              <a:pPr/>
              <a:t>19</a:t>
            </a:fld>
            <a:endParaRPr lang="en-US"/>
          </a:p>
        </p:txBody>
      </p:sp>
      <p:sp>
        <p:nvSpPr>
          <p:cNvPr id="30722" name="Rectangle 2"/>
          <p:cNvSpPr>
            <a:spLocks noGrp="1" noRot="1" noChangeArrowheads="1"/>
          </p:cNvSpPr>
          <p:nvPr>
            <p:ph type="title"/>
          </p:nvPr>
        </p:nvSpPr>
        <p:spPr>
          <a:xfrm>
            <a:off x="457200" y="152400"/>
            <a:ext cx="8229600" cy="685800"/>
          </a:xfrm>
        </p:spPr>
        <p:txBody>
          <a:bodyPr/>
          <a:lstStyle/>
          <a:p>
            <a:pPr marL="838200" indent="-838200"/>
            <a:r>
              <a:rPr lang="en-US">
                <a:solidFill>
                  <a:schemeClr val="hlink"/>
                </a:solidFill>
                <a:latin typeface="Arial" charset="0"/>
              </a:rPr>
              <a:t>Visual Learners  (Seeing)</a:t>
            </a:r>
          </a:p>
        </p:txBody>
      </p:sp>
      <p:sp>
        <p:nvSpPr>
          <p:cNvPr id="30723" name="Rectangle 3"/>
          <p:cNvSpPr>
            <a:spLocks noGrp="1" noChangeArrowheads="1"/>
          </p:cNvSpPr>
          <p:nvPr>
            <p:ph type="body" idx="1"/>
          </p:nvPr>
        </p:nvSpPr>
        <p:spPr>
          <a:xfrm>
            <a:off x="457200" y="838200"/>
            <a:ext cx="8229600" cy="6019800"/>
          </a:xfrm>
        </p:spPr>
        <p:txBody>
          <a:bodyPr/>
          <a:lstStyle/>
          <a:p>
            <a:pPr>
              <a:lnSpc>
                <a:spcPct val="80000"/>
              </a:lnSpc>
            </a:pPr>
            <a:r>
              <a:rPr lang="en-US" sz="2400" b="1">
                <a:effectLst/>
                <a:latin typeface="Arial" charset="0"/>
              </a:rPr>
              <a:t>Need to see what is being taught and will usually sit in the front</a:t>
            </a:r>
          </a:p>
          <a:p>
            <a:pPr>
              <a:lnSpc>
                <a:spcPct val="80000"/>
              </a:lnSpc>
              <a:buFont typeface="Wingdings" pitchFamily="2" charset="2"/>
              <a:buNone/>
            </a:pPr>
            <a:endParaRPr lang="en-US" sz="2400" b="1">
              <a:effectLst/>
              <a:latin typeface="Arial" charset="0"/>
            </a:endParaRPr>
          </a:p>
          <a:p>
            <a:pPr>
              <a:lnSpc>
                <a:spcPct val="80000"/>
              </a:lnSpc>
            </a:pPr>
            <a:r>
              <a:rPr lang="en-US" sz="2400" b="1">
                <a:effectLst/>
                <a:latin typeface="Arial" charset="0"/>
              </a:rPr>
              <a:t>Watch the body language and facial expression of the instructor </a:t>
            </a:r>
          </a:p>
          <a:p>
            <a:pPr>
              <a:lnSpc>
                <a:spcPct val="80000"/>
              </a:lnSpc>
              <a:buFont typeface="Wingdings" pitchFamily="2" charset="2"/>
              <a:buNone/>
            </a:pPr>
            <a:endParaRPr lang="en-US" sz="2400" b="1">
              <a:effectLst/>
              <a:latin typeface="Arial" charset="0"/>
            </a:endParaRPr>
          </a:p>
          <a:p>
            <a:pPr>
              <a:lnSpc>
                <a:spcPct val="80000"/>
              </a:lnSpc>
            </a:pPr>
            <a:r>
              <a:rPr lang="en-US" sz="2400" b="1">
                <a:effectLst/>
                <a:latin typeface="Arial" charset="0"/>
              </a:rPr>
              <a:t>Build pictures in their mind because they learn best from visual displays (diagrams, illustrated text books, overhead transparencies, videos, flipcharts and hand-outs)</a:t>
            </a:r>
          </a:p>
          <a:p>
            <a:pPr>
              <a:lnSpc>
                <a:spcPct val="80000"/>
              </a:lnSpc>
              <a:buFont typeface="Wingdings" pitchFamily="2" charset="2"/>
              <a:buNone/>
            </a:pPr>
            <a:endParaRPr lang="en-US" sz="2400" b="1">
              <a:effectLst/>
              <a:latin typeface="Arial" charset="0"/>
            </a:endParaRPr>
          </a:p>
          <a:p>
            <a:pPr>
              <a:lnSpc>
                <a:spcPct val="80000"/>
              </a:lnSpc>
            </a:pPr>
            <a:r>
              <a:rPr lang="en-US" sz="2400" b="1">
                <a:effectLst/>
                <a:latin typeface="Arial" charset="0"/>
              </a:rPr>
              <a:t>Take detailed notes from a lecture or discussion to absorb the information clearly</a:t>
            </a:r>
          </a:p>
          <a:p>
            <a:pPr>
              <a:lnSpc>
                <a:spcPct val="80000"/>
              </a:lnSpc>
              <a:buFont typeface="Wingdings" pitchFamily="2" charset="2"/>
              <a:buNone/>
            </a:pPr>
            <a:endParaRPr lang="en-US" sz="2400" b="1">
              <a:effectLst/>
              <a:latin typeface="Arial" charset="0"/>
            </a:endParaRPr>
          </a:p>
          <a:p>
            <a:pPr>
              <a:lnSpc>
                <a:spcPct val="80000"/>
              </a:lnSpc>
            </a:pPr>
            <a:r>
              <a:rPr lang="en-US" sz="2400" b="1">
                <a:effectLst/>
                <a:latin typeface="Arial" charset="0"/>
              </a:rPr>
              <a:t>Attracted to written or spoken language rich in imagery and prefer stimuli to be isolated from auditory and kinesthetic distraction</a:t>
            </a:r>
            <a:r>
              <a:rPr lang="en-US" sz="1400"/>
              <a:t>   </a:t>
            </a:r>
          </a:p>
        </p:txBody>
      </p:sp>
    </p:spTree>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F3553C0-108F-41B8-80F7-325DED8A2F18}" type="slidenum">
              <a:rPr lang="en-US"/>
              <a:pPr/>
              <a:t>2</a:t>
            </a:fld>
            <a:endParaRPr lang="en-US"/>
          </a:p>
        </p:txBody>
      </p:sp>
      <p:sp>
        <p:nvSpPr>
          <p:cNvPr id="251906" name="Rectangle 2"/>
          <p:cNvSpPr>
            <a:spLocks noGrp="1" noRot="1" noChangeArrowheads="1"/>
          </p:cNvSpPr>
          <p:nvPr>
            <p:ph type="title"/>
          </p:nvPr>
        </p:nvSpPr>
        <p:spPr>
          <a:xfrm>
            <a:off x="533400" y="0"/>
            <a:ext cx="8229600" cy="914400"/>
          </a:xfrm>
        </p:spPr>
        <p:txBody>
          <a:bodyPr/>
          <a:lstStyle/>
          <a:p>
            <a:r>
              <a:rPr lang="en-US">
                <a:solidFill>
                  <a:schemeClr val="hlink"/>
                </a:solidFill>
                <a:effectLst/>
              </a:rPr>
              <a:t>NAFTO</a:t>
            </a:r>
          </a:p>
        </p:txBody>
      </p:sp>
      <p:sp>
        <p:nvSpPr>
          <p:cNvPr id="251907" name="Rectangle 3"/>
          <p:cNvSpPr>
            <a:spLocks noGrp="1" noChangeArrowheads="1"/>
          </p:cNvSpPr>
          <p:nvPr>
            <p:ph type="body" idx="1"/>
          </p:nvPr>
        </p:nvSpPr>
        <p:spPr>
          <a:xfrm>
            <a:off x="533400" y="914400"/>
            <a:ext cx="8229600" cy="5715000"/>
          </a:xfrm>
        </p:spPr>
        <p:txBody>
          <a:bodyPr/>
          <a:lstStyle/>
          <a:p>
            <a:pPr>
              <a:lnSpc>
                <a:spcPct val="80000"/>
              </a:lnSpc>
            </a:pPr>
            <a:r>
              <a:rPr lang="en-US" sz="1800" b="1">
                <a:effectLst/>
                <a:latin typeface="Arial" charset="0"/>
              </a:rPr>
              <a:t>National Association of Field Training Officers</a:t>
            </a:r>
          </a:p>
          <a:p>
            <a:pPr>
              <a:lnSpc>
                <a:spcPct val="80000"/>
              </a:lnSpc>
              <a:buFont typeface="Wingdings" pitchFamily="2" charset="2"/>
              <a:buNone/>
            </a:pPr>
            <a:endParaRPr lang="en-US" sz="1800" b="1">
              <a:effectLst/>
              <a:latin typeface="Arial" charset="0"/>
            </a:endParaRPr>
          </a:p>
          <a:p>
            <a:pPr lvl="1">
              <a:lnSpc>
                <a:spcPct val="80000"/>
              </a:lnSpc>
              <a:buFont typeface="Wingdings" pitchFamily="2" charset="2"/>
              <a:buChar char="Ø"/>
            </a:pPr>
            <a:r>
              <a:rPr lang="en-US" sz="1800" b="1">
                <a:effectLst/>
                <a:latin typeface="Arial" charset="0"/>
              </a:rPr>
              <a:t>is an educational and professional association concerned with apprenticeship and advance ongoing training (commonly known to as the </a:t>
            </a:r>
            <a:r>
              <a:rPr lang="en-US" sz="1800" b="1" i="1">
                <a:effectLst/>
                <a:latin typeface="Arial" charset="0"/>
              </a:rPr>
              <a:t>Field Training Officer</a:t>
            </a:r>
            <a:r>
              <a:rPr lang="en-US" sz="1800" b="1">
                <a:effectLst/>
                <a:latin typeface="Arial" charset="0"/>
              </a:rPr>
              <a:t> concept) for Law Enforcement, Communications, and Corrections personnel. Educators, Administrators and other Criminal Justice practitioners.</a:t>
            </a:r>
          </a:p>
          <a:p>
            <a:pPr lvl="1">
              <a:lnSpc>
                <a:spcPct val="80000"/>
              </a:lnSpc>
              <a:buFont typeface="Wingdings" pitchFamily="2" charset="2"/>
              <a:buNone/>
            </a:pPr>
            <a:endParaRPr lang="en-US" sz="1800" b="1">
              <a:effectLst/>
              <a:latin typeface="Arial" charset="0"/>
            </a:endParaRPr>
          </a:p>
          <a:p>
            <a:pPr>
              <a:lnSpc>
                <a:spcPct val="80000"/>
              </a:lnSpc>
            </a:pPr>
            <a:r>
              <a:rPr lang="en-US" sz="1800" b="1">
                <a:effectLst/>
                <a:latin typeface="Arial" charset="0"/>
              </a:rPr>
              <a:t>Membership Benefits</a:t>
            </a:r>
          </a:p>
          <a:p>
            <a:pPr lvl="1">
              <a:lnSpc>
                <a:spcPct val="80000"/>
              </a:lnSpc>
              <a:buFont typeface="Wingdings" pitchFamily="2" charset="2"/>
              <a:buNone/>
            </a:pPr>
            <a:endParaRPr lang="en-US" sz="1800" b="1">
              <a:effectLst/>
              <a:latin typeface="Arial" charset="0"/>
            </a:endParaRPr>
          </a:p>
          <a:p>
            <a:pPr lvl="1">
              <a:lnSpc>
                <a:spcPct val="80000"/>
              </a:lnSpc>
              <a:buFont typeface="Wingdings" pitchFamily="2" charset="2"/>
              <a:buChar char="Ø"/>
            </a:pPr>
            <a:r>
              <a:rPr lang="en-US" sz="1800" b="1">
                <a:effectLst/>
                <a:latin typeface="Arial" charset="0"/>
              </a:rPr>
              <a:t>Regional and state chapter conferences and training sessions </a:t>
            </a:r>
          </a:p>
          <a:p>
            <a:pPr lvl="1">
              <a:lnSpc>
                <a:spcPct val="80000"/>
              </a:lnSpc>
              <a:buFont typeface="Wingdings" pitchFamily="2" charset="2"/>
              <a:buChar char="Ø"/>
            </a:pPr>
            <a:r>
              <a:rPr lang="en-US" sz="1800" b="1">
                <a:effectLst/>
                <a:latin typeface="Arial" charset="0"/>
              </a:rPr>
              <a:t>An annual training conference at the national level </a:t>
            </a:r>
          </a:p>
          <a:p>
            <a:pPr lvl="1">
              <a:lnSpc>
                <a:spcPct val="80000"/>
              </a:lnSpc>
              <a:buFont typeface="Wingdings" pitchFamily="2" charset="2"/>
              <a:buChar char="Ø"/>
            </a:pPr>
            <a:r>
              <a:rPr lang="en-US" sz="1800" b="1">
                <a:effectLst/>
                <a:latin typeface="Arial" charset="0"/>
              </a:rPr>
              <a:t>Consulting support to FTO program members, managers, supervisors, and department administrators </a:t>
            </a:r>
          </a:p>
          <a:p>
            <a:pPr lvl="1">
              <a:lnSpc>
                <a:spcPct val="80000"/>
              </a:lnSpc>
              <a:buFont typeface="Wingdings" pitchFamily="2" charset="2"/>
              <a:buChar char="Ø"/>
            </a:pPr>
            <a:r>
              <a:rPr lang="en-US" sz="1800" b="1">
                <a:effectLst/>
                <a:latin typeface="Arial" charset="0"/>
              </a:rPr>
              <a:t>Free subscription to </a:t>
            </a:r>
            <a:r>
              <a:rPr lang="en-US" sz="1800" b="1" i="1">
                <a:effectLst/>
                <a:latin typeface="Arial" charset="0"/>
              </a:rPr>
              <a:t>The N.A.F.T.O. News, </a:t>
            </a:r>
            <a:r>
              <a:rPr lang="en-US" sz="1800" b="1">
                <a:effectLst/>
                <a:latin typeface="Arial" charset="0"/>
              </a:rPr>
              <a:t>N.A.F.T.O.'s newsletter </a:t>
            </a:r>
          </a:p>
          <a:p>
            <a:pPr lvl="1">
              <a:lnSpc>
                <a:spcPct val="80000"/>
              </a:lnSpc>
              <a:buFont typeface="Wingdings" pitchFamily="2" charset="2"/>
              <a:buChar char="Ø"/>
            </a:pPr>
            <a:r>
              <a:rPr lang="en-US" sz="1800" b="1">
                <a:effectLst/>
                <a:latin typeface="Arial" charset="0"/>
              </a:rPr>
              <a:t>A membership PIN, Certificate, and other indications of membership</a:t>
            </a:r>
          </a:p>
          <a:p>
            <a:pPr lvl="1" algn="ctr">
              <a:lnSpc>
                <a:spcPct val="80000"/>
              </a:lnSpc>
              <a:buFont typeface="Wingdings" pitchFamily="2" charset="2"/>
              <a:buNone/>
            </a:pPr>
            <a:r>
              <a:rPr lang="en-US" sz="2000" b="1">
                <a:effectLst/>
                <a:hlinkClick r:id="rId3"/>
              </a:rPr>
              <a:t>www.nafto.org</a:t>
            </a:r>
            <a:endParaRPr lang="en-US" sz="2000" b="1">
              <a:effectLst/>
            </a:endParaRPr>
          </a:p>
          <a:p>
            <a:pPr lvl="1" algn="ctr">
              <a:lnSpc>
                <a:spcPct val="80000"/>
              </a:lnSpc>
              <a:buFont typeface="Wingdings" pitchFamily="2" charset="2"/>
              <a:buNone/>
            </a:pPr>
            <a:endParaRPr lang="en-US" sz="2000" b="1">
              <a:effectLst/>
              <a:latin typeface="Arial" charset="0"/>
            </a:endParaRPr>
          </a:p>
          <a:p>
            <a:pPr lvl="1">
              <a:lnSpc>
                <a:spcPct val="80000"/>
              </a:lnSpc>
              <a:buFont typeface="Wingdings" pitchFamily="2" charset="2"/>
              <a:buNone/>
            </a:pPr>
            <a:endParaRPr lang="en-US" sz="2000">
              <a:latin typeface="Arial" charset="0"/>
            </a:endParaRPr>
          </a:p>
          <a:p>
            <a:pPr lvl="1">
              <a:lnSpc>
                <a:spcPct val="80000"/>
              </a:lnSpc>
            </a:pPr>
            <a:endParaRPr lang="en-US" sz="1200"/>
          </a:p>
        </p:txBody>
      </p:sp>
    </p:spTree>
  </p:cSld>
  <p:clrMapOvr>
    <a:masterClrMapping/>
  </p:clrMapOvr>
  <p:transition spd="slow"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249FDBA-F045-4270-9106-F737B631A59B}" type="slidenum">
              <a:rPr lang="en-US"/>
              <a:pPr/>
              <a:t>20</a:t>
            </a:fld>
            <a:endParaRPr lang="en-US"/>
          </a:p>
        </p:txBody>
      </p:sp>
      <p:sp>
        <p:nvSpPr>
          <p:cNvPr id="31746" name="Rectangle 2"/>
          <p:cNvSpPr>
            <a:spLocks noGrp="1" noRot="1" noChangeArrowheads="1"/>
          </p:cNvSpPr>
          <p:nvPr>
            <p:ph type="title"/>
          </p:nvPr>
        </p:nvSpPr>
        <p:spPr>
          <a:xfrm>
            <a:off x="457200" y="274638"/>
            <a:ext cx="8229600" cy="889000"/>
          </a:xfrm>
        </p:spPr>
        <p:txBody>
          <a:bodyPr/>
          <a:lstStyle/>
          <a:p>
            <a:pPr marL="838200" indent="-838200"/>
            <a:r>
              <a:rPr lang="en-US">
                <a:solidFill>
                  <a:schemeClr val="hlink"/>
                </a:solidFill>
                <a:latin typeface="Arial" charset="0"/>
              </a:rPr>
              <a:t>Kinesthetic Learners (Doing)</a:t>
            </a:r>
          </a:p>
        </p:txBody>
      </p:sp>
      <p:sp>
        <p:nvSpPr>
          <p:cNvPr id="31747" name="Rectangle 3"/>
          <p:cNvSpPr>
            <a:spLocks noGrp="1" noChangeArrowheads="1"/>
          </p:cNvSpPr>
          <p:nvPr>
            <p:ph type="body" idx="1"/>
          </p:nvPr>
        </p:nvSpPr>
        <p:spPr>
          <a:xfrm>
            <a:off x="457200" y="1600200"/>
            <a:ext cx="8229600" cy="5257800"/>
          </a:xfrm>
        </p:spPr>
        <p:txBody>
          <a:bodyPr/>
          <a:lstStyle/>
          <a:p>
            <a:pPr>
              <a:lnSpc>
                <a:spcPct val="90000"/>
              </a:lnSpc>
            </a:pPr>
            <a:r>
              <a:rPr lang="en-US" sz="2800" b="1">
                <a:effectLst/>
                <a:latin typeface="Arial" charset="0"/>
              </a:rPr>
              <a:t>Prefer a hands-on approach and will learn best by doing the activity or lesson</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Find it hard to sit still for long periods and may become distracted by their need for activity and exploration</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Need to be active and take frequent breaks</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Speak with their hands and gestures and enjoy field trips or tasks that involve manipulating materials</a:t>
            </a:r>
            <a:r>
              <a:rPr lang="en-US" sz="2800"/>
              <a:t> </a:t>
            </a:r>
          </a:p>
        </p:txBody>
      </p:sp>
    </p:spTree>
  </p:cSld>
  <p:clrMapOvr>
    <a:masterClrMapping/>
  </p:clrMapOvr>
  <p:transition spd="slow"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EAC8FEC-33DC-4C34-96EE-748675D9B5A6}" type="slidenum">
              <a:rPr lang="en-US"/>
              <a:pPr/>
              <a:t>21</a:t>
            </a:fld>
            <a:endParaRPr lang="en-US"/>
          </a:p>
        </p:txBody>
      </p:sp>
      <p:sp>
        <p:nvSpPr>
          <p:cNvPr id="32770" name="Rectangle 2"/>
          <p:cNvSpPr>
            <a:spLocks noGrp="1" noRot="1" noChangeArrowheads="1"/>
          </p:cNvSpPr>
          <p:nvPr>
            <p:ph type="title"/>
          </p:nvPr>
        </p:nvSpPr>
        <p:spPr/>
        <p:txBody>
          <a:bodyPr/>
          <a:lstStyle/>
          <a:p>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p>
        </p:txBody>
      </p:sp>
      <p:sp>
        <p:nvSpPr>
          <p:cNvPr id="32771" name="Rectangle 3"/>
          <p:cNvSpPr>
            <a:spLocks noGrp="1" noChangeArrowheads="1"/>
          </p:cNvSpPr>
          <p:nvPr>
            <p:ph type="body" idx="1"/>
          </p:nvPr>
        </p:nvSpPr>
        <p:spPr>
          <a:xfrm>
            <a:off x="457200" y="2362200"/>
            <a:ext cx="8229600" cy="4267200"/>
          </a:xfrm>
        </p:spPr>
        <p:txBody>
          <a:bodyPr/>
          <a:lstStyle/>
          <a:p>
            <a:pPr>
              <a:buFont typeface="Wingdings" pitchFamily="2" charset="2"/>
              <a:buNone/>
            </a:pPr>
            <a:r>
              <a:rPr lang="en-US" sz="2800" b="1">
                <a:effectLst/>
                <a:latin typeface="Arial" charset="0"/>
              </a:rPr>
              <a:t>1.3	</a:t>
            </a:r>
            <a:r>
              <a:rPr lang="en-US" sz="2800" b="1" u="sng">
                <a:effectLst/>
                <a:latin typeface="Arial" charset="0"/>
              </a:rPr>
              <a:t>Learning Objectives</a:t>
            </a:r>
            <a:r>
              <a:rPr lang="en-US" sz="2800" b="1">
                <a:effectLst/>
                <a:latin typeface="Arial" charset="0"/>
              </a:rPr>
              <a:t>:  Given character-	istics of a particular learner the student 	will in each case identify the learner 	developmental level and the appropriate 	leadership style according to the 	Situational Leadership Model.</a:t>
            </a:r>
            <a:r>
              <a:rPr lang="en-US"/>
              <a:t> </a:t>
            </a:r>
          </a:p>
        </p:txBody>
      </p:sp>
    </p:spTree>
  </p:cSld>
  <p:clrMapOvr>
    <a:masterClrMapping/>
  </p:clrMapOvr>
  <p:transition spd="slow"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0F39E78-353C-4E95-8A0A-032E6EDA7C7C}" type="slidenum">
              <a:rPr lang="en-US"/>
              <a:pPr/>
              <a:t>22</a:t>
            </a:fld>
            <a:endParaRPr lang="en-US"/>
          </a:p>
        </p:txBody>
      </p:sp>
      <p:sp>
        <p:nvSpPr>
          <p:cNvPr id="34818" name="Rectangle 2"/>
          <p:cNvSpPr>
            <a:spLocks noGrp="1" noRot="1" noChangeArrowheads="1"/>
          </p:cNvSpPr>
          <p:nvPr>
            <p:ph type="title"/>
          </p:nvPr>
        </p:nvSpPr>
        <p:spPr>
          <a:xfrm>
            <a:off x="457200" y="0"/>
            <a:ext cx="8229600" cy="762000"/>
          </a:xfrm>
        </p:spPr>
        <p:txBody>
          <a:bodyPr/>
          <a:lstStyle/>
          <a:p>
            <a:r>
              <a:rPr lang="en-US">
                <a:solidFill>
                  <a:schemeClr val="hlink"/>
                </a:solidFill>
                <a:latin typeface="Arial" charset="0"/>
              </a:rPr>
              <a:t>Situational Leadership Model</a:t>
            </a:r>
          </a:p>
        </p:txBody>
      </p:sp>
      <p:sp>
        <p:nvSpPr>
          <p:cNvPr id="34819" name="Rectangle 3"/>
          <p:cNvSpPr>
            <a:spLocks noGrp="1" noChangeArrowheads="1"/>
          </p:cNvSpPr>
          <p:nvPr>
            <p:ph type="body" idx="1"/>
          </p:nvPr>
        </p:nvSpPr>
        <p:spPr>
          <a:xfrm>
            <a:off x="609600" y="1143000"/>
            <a:ext cx="8229600" cy="5105400"/>
          </a:xfrm>
        </p:spPr>
        <p:txBody>
          <a:bodyPr/>
          <a:lstStyle/>
          <a:p>
            <a:r>
              <a:rPr lang="en-US" sz="2800" b="1">
                <a:latin typeface="Arial" charset="0"/>
              </a:rPr>
              <a:t>Low Competence/High Commitment, “The Enthusiastic Beginner”</a:t>
            </a:r>
          </a:p>
          <a:p>
            <a:pPr>
              <a:buFont typeface="Wingdings" pitchFamily="2" charset="2"/>
              <a:buNone/>
            </a:pPr>
            <a:endParaRPr lang="en-US" sz="2800" b="1">
              <a:latin typeface="Arial" charset="0"/>
            </a:endParaRPr>
          </a:p>
          <a:p>
            <a:pPr>
              <a:buFont typeface="Wingdings" pitchFamily="2" charset="2"/>
              <a:buNone/>
            </a:pPr>
            <a:r>
              <a:rPr lang="en-US" sz="2800" b="1">
                <a:latin typeface="Arial" charset="0"/>
              </a:rPr>
              <a:t>	a.  Telling &amp; Directing</a:t>
            </a:r>
          </a:p>
          <a:p>
            <a:pPr>
              <a:buFont typeface="Wingdings" pitchFamily="2" charset="2"/>
              <a:buNone/>
            </a:pPr>
            <a:endParaRPr lang="en-US" sz="2800" b="1">
              <a:latin typeface="Arial" charset="0"/>
            </a:endParaRPr>
          </a:p>
          <a:p>
            <a:pPr>
              <a:buFont typeface="Wingdings" pitchFamily="2" charset="2"/>
              <a:buNone/>
            </a:pPr>
            <a:r>
              <a:rPr lang="en-US" sz="2800" b="1">
                <a:latin typeface="Arial" charset="0"/>
              </a:rPr>
              <a:t>	b.  Decisions are made by the leader and 	communication is one-way</a:t>
            </a:r>
          </a:p>
          <a:p>
            <a:pPr>
              <a:buFont typeface="Wingdings" pitchFamily="2" charset="2"/>
              <a:buNone/>
            </a:pPr>
            <a:endParaRPr lang="en-US" sz="2800" b="1">
              <a:latin typeface="Arial" charset="0"/>
            </a:endParaRPr>
          </a:p>
          <a:p>
            <a:pPr>
              <a:buFont typeface="Wingdings" pitchFamily="2" charset="2"/>
              <a:buNone/>
            </a:pPr>
            <a:r>
              <a:rPr lang="en-US" sz="2800" b="1">
                <a:latin typeface="Arial" charset="0"/>
              </a:rPr>
              <a:t>	b.  This learner is enthusiastic and excited 	about the job and new opportunity, but 	lacks the technical skill and experience to 	properly perform the tasks required</a:t>
            </a:r>
            <a:r>
              <a:rPr lang="en-US" sz="2800" b="1"/>
              <a:t>.</a:t>
            </a:r>
          </a:p>
        </p:txBody>
      </p:sp>
    </p:spTree>
  </p:cSld>
  <p:clrMapOvr>
    <a:masterClrMapping/>
  </p:clrMapOvr>
  <p:transition spd="slow"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881E49C-4003-407C-A693-34EC217860B7}" type="slidenum">
              <a:rPr lang="en-US"/>
              <a:pPr/>
              <a:t>23</a:t>
            </a:fld>
            <a:endParaRPr lang="en-US"/>
          </a:p>
        </p:txBody>
      </p:sp>
      <p:sp>
        <p:nvSpPr>
          <p:cNvPr id="35842" name="Rectangle 2"/>
          <p:cNvSpPr>
            <a:spLocks noGrp="1" noRot="1" noChangeArrowheads="1"/>
          </p:cNvSpPr>
          <p:nvPr>
            <p:ph type="title"/>
          </p:nvPr>
        </p:nvSpPr>
        <p:spPr>
          <a:xfrm>
            <a:off x="457200" y="338138"/>
            <a:ext cx="8229600" cy="571500"/>
          </a:xfrm>
        </p:spPr>
        <p:txBody>
          <a:bodyPr/>
          <a:lstStyle/>
          <a:p>
            <a:r>
              <a:rPr lang="en-US">
                <a:solidFill>
                  <a:schemeClr val="hlink"/>
                </a:solidFill>
                <a:latin typeface="Arial" charset="0"/>
              </a:rPr>
              <a:t>Situational Leadership Model</a:t>
            </a:r>
          </a:p>
        </p:txBody>
      </p:sp>
      <p:sp>
        <p:nvSpPr>
          <p:cNvPr id="35843" name="Rectangle 3"/>
          <p:cNvSpPr>
            <a:spLocks noGrp="1" noChangeArrowheads="1"/>
          </p:cNvSpPr>
          <p:nvPr>
            <p:ph type="body" idx="1"/>
          </p:nvPr>
        </p:nvSpPr>
        <p:spPr>
          <a:xfrm>
            <a:off x="381000" y="1447800"/>
            <a:ext cx="8382000" cy="4876800"/>
          </a:xfrm>
        </p:spPr>
        <p:txBody>
          <a:bodyPr/>
          <a:lstStyle/>
          <a:p>
            <a:pPr>
              <a:lnSpc>
                <a:spcPct val="80000"/>
              </a:lnSpc>
            </a:pPr>
            <a:r>
              <a:rPr lang="en-US" sz="2800" b="1">
                <a:effectLst/>
                <a:latin typeface="Arial" charset="0"/>
              </a:rPr>
              <a:t>Some Competence/Low commitment, “The Disillusioned Learner”</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a.  Selling &amp; Coaching</a:t>
            </a:r>
          </a:p>
          <a:p>
            <a:pPr>
              <a:lnSpc>
                <a:spcPct val="80000"/>
              </a:lnSpc>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b.  Decisions remain the leaders prerogative,  </a:t>
            </a:r>
          </a:p>
          <a:p>
            <a:pPr>
              <a:lnSpc>
                <a:spcPct val="80000"/>
              </a:lnSpc>
              <a:spcBef>
                <a:spcPct val="0"/>
              </a:spcBef>
              <a:buFont typeface="Wingdings" pitchFamily="2" charset="2"/>
              <a:buNone/>
            </a:pPr>
            <a:r>
              <a:rPr lang="en-US" sz="2800" b="1">
                <a:effectLst/>
                <a:latin typeface="Arial" charset="0"/>
              </a:rPr>
              <a:t>	     communication is more two-way </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c.  This learner has gained some competence 	in the job, has developed rudimentary 	skills through training and has acquired 	some experience.</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a:t>
            </a:r>
          </a:p>
        </p:txBody>
      </p:sp>
    </p:spTree>
  </p:cSld>
  <p:clrMapOvr>
    <a:masterClrMapping/>
  </p:clrMapOvr>
  <p:transition spd="slow"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53607CC-AE5B-48A4-9F7E-33A5EBF89D0F}" type="slidenum">
              <a:rPr lang="en-US"/>
              <a:pPr/>
              <a:t>24</a:t>
            </a:fld>
            <a:endParaRPr lang="en-US"/>
          </a:p>
        </p:txBody>
      </p:sp>
      <p:sp>
        <p:nvSpPr>
          <p:cNvPr id="112642" name="Rectangle 2"/>
          <p:cNvSpPr>
            <a:spLocks noGrp="1" noRot="1" noChangeArrowheads="1"/>
          </p:cNvSpPr>
          <p:nvPr>
            <p:ph type="title"/>
          </p:nvPr>
        </p:nvSpPr>
        <p:spPr>
          <a:xfrm>
            <a:off x="457200" y="381000"/>
            <a:ext cx="8229600" cy="685800"/>
          </a:xfrm>
        </p:spPr>
        <p:txBody>
          <a:bodyPr/>
          <a:lstStyle/>
          <a:p>
            <a:r>
              <a:rPr lang="en-US">
                <a:solidFill>
                  <a:schemeClr val="hlink"/>
                </a:solidFill>
                <a:latin typeface="Arial" charset="0"/>
              </a:rPr>
              <a:t>Situational Leadership Model</a:t>
            </a:r>
          </a:p>
        </p:txBody>
      </p:sp>
      <p:sp>
        <p:nvSpPr>
          <p:cNvPr id="112643" name="Rectangle 3"/>
          <p:cNvSpPr>
            <a:spLocks noGrp="1" noChangeArrowheads="1"/>
          </p:cNvSpPr>
          <p:nvPr>
            <p:ph type="body" idx="1"/>
          </p:nvPr>
        </p:nvSpPr>
        <p:spPr>
          <a:xfrm>
            <a:off x="457200" y="1752600"/>
            <a:ext cx="8229600" cy="4876800"/>
          </a:xfrm>
        </p:spPr>
        <p:txBody>
          <a:bodyPr/>
          <a:lstStyle/>
          <a:p>
            <a:pPr>
              <a:lnSpc>
                <a:spcPct val="80000"/>
              </a:lnSpc>
            </a:pPr>
            <a:r>
              <a:rPr lang="en-US" sz="2800" b="1">
                <a:effectLst/>
                <a:latin typeface="Arial" charset="0"/>
              </a:rPr>
              <a:t>Some Competence/Low commitment, “The Disillusioned Learner” (con’t)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d.  This learner also has gained a better 	understanding of the enormity of the 	tasks required and may at times feel 	overwhelmed and inadequate to the </a:t>
            </a:r>
          </a:p>
          <a:p>
            <a:pPr>
              <a:lnSpc>
                <a:spcPct val="80000"/>
              </a:lnSpc>
              <a:spcBef>
                <a:spcPct val="0"/>
              </a:spcBef>
              <a:buFont typeface="Wingdings" pitchFamily="2" charset="2"/>
              <a:buNone/>
            </a:pPr>
            <a:r>
              <a:rPr lang="en-US" sz="2800" b="1">
                <a:effectLst/>
                <a:latin typeface="Arial" charset="0"/>
              </a:rPr>
              <a:t>	      task</a:t>
            </a:r>
          </a:p>
        </p:txBody>
      </p:sp>
    </p:spTree>
  </p:cSld>
  <p:clrMapOvr>
    <a:masterClrMapping/>
  </p:clrMapOvr>
  <p:transition spd="slow"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1E98577-15FA-49A7-9166-DC62BB746748}" type="slidenum">
              <a:rPr lang="en-US"/>
              <a:pPr/>
              <a:t>25</a:t>
            </a:fld>
            <a:endParaRPr lang="en-US"/>
          </a:p>
        </p:txBody>
      </p:sp>
      <p:sp>
        <p:nvSpPr>
          <p:cNvPr id="36866" name="Rectangle 2"/>
          <p:cNvSpPr>
            <a:spLocks noGrp="1" noRot="1" noChangeArrowheads="1"/>
          </p:cNvSpPr>
          <p:nvPr>
            <p:ph type="title"/>
          </p:nvPr>
        </p:nvSpPr>
        <p:spPr/>
        <p:txBody>
          <a:bodyPr/>
          <a:lstStyle/>
          <a:p>
            <a:r>
              <a:rPr lang="en-US">
                <a:solidFill>
                  <a:schemeClr val="hlink"/>
                </a:solidFill>
                <a:latin typeface="Arial" charset="0"/>
              </a:rPr>
              <a:t>Situational Leadership Model</a:t>
            </a:r>
          </a:p>
        </p:txBody>
      </p:sp>
      <p:sp>
        <p:nvSpPr>
          <p:cNvPr id="36867" name="Rectangle 3"/>
          <p:cNvSpPr>
            <a:spLocks noGrp="1" noChangeArrowheads="1"/>
          </p:cNvSpPr>
          <p:nvPr>
            <p:ph type="body" idx="1"/>
          </p:nvPr>
        </p:nvSpPr>
        <p:spPr>
          <a:xfrm>
            <a:off x="228600" y="1905000"/>
            <a:ext cx="8686800" cy="4953000"/>
          </a:xfrm>
        </p:spPr>
        <p:txBody>
          <a:bodyPr/>
          <a:lstStyle/>
          <a:p>
            <a:pPr>
              <a:lnSpc>
                <a:spcPct val="80000"/>
              </a:lnSpc>
            </a:pPr>
            <a:r>
              <a:rPr lang="en-US" sz="2800" b="1">
                <a:effectLst/>
                <a:latin typeface="Arial" charset="0"/>
              </a:rPr>
              <a:t>High Competence/Variable Commitment, “The Emerging Contributor”</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a.  Participating &amp; Supporting</a:t>
            </a:r>
          </a:p>
          <a:p>
            <a:pPr>
              <a:lnSpc>
                <a:spcPct val="80000"/>
              </a:lnSpc>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b.  Leader facilitates and takes part in the 	</a:t>
            </a:r>
          </a:p>
          <a:p>
            <a:pPr>
              <a:lnSpc>
                <a:spcPct val="80000"/>
              </a:lnSpc>
              <a:spcBef>
                <a:spcPct val="0"/>
              </a:spcBef>
              <a:buFont typeface="Wingdings" pitchFamily="2" charset="2"/>
              <a:buNone/>
            </a:pPr>
            <a:r>
              <a:rPr lang="en-US" sz="2800" b="1">
                <a:effectLst/>
                <a:latin typeface="Arial" charset="0"/>
              </a:rPr>
              <a:t>	     decision, but control is with the learner</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c.  This learner has gained a great deal of 	experience and technical skill, but may lack 	the confidence to perform all tasks required, 	all the time, all alone.</a:t>
            </a:r>
            <a:r>
              <a:rPr lang="en-US" sz="2800"/>
              <a:t> </a:t>
            </a:r>
          </a:p>
        </p:txBody>
      </p:sp>
    </p:spTree>
  </p:cSld>
  <p:clrMapOvr>
    <a:masterClrMapping/>
  </p:clrMapOvr>
  <p:transition spd="slow"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3400296-27B6-42C8-A8C5-575F818B109D}" type="slidenum">
              <a:rPr lang="en-US"/>
              <a:pPr/>
              <a:t>26</a:t>
            </a:fld>
            <a:endParaRPr lang="en-US"/>
          </a:p>
        </p:txBody>
      </p:sp>
      <p:sp>
        <p:nvSpPr>
          <p:cNvPr id="113666" name="Rectangle 2"/>
          <p:cNvSpPr>
            <a:spLocks noGrp="1" noRot="1" noChangeArrowheads="1"/>
          </p:cNvSpPr>
          <p:nvPr>
            <p:ph type="title"/>
          </p:nvPr>
        </p:nvSpPr>
        <p:spPr>
          <a:xfrm>
            <a:off x="457200" y="0"/>
            <a:ext cx="8229600" cy="1371600"/>
          </a:xfrm>
        </p:spPr>
        <p:txBody>
          <a:bodyPr/>
          <a:lstStyle/>
          <a:p>
            <a:r>
              <a:rPr lang="en-US">
                <a:solidFill>
                  <a:schemeClr val="hlink"/>
                </a:solidFill>
                <a:latin typeface="Arial" charset="0"/>
              </a:rPr>
              <a:t>Situational Leadership Model</a:t>
            </a:r>
          </a:p>
        </p:txBody>
      </p:sp>
      <p:sp>
        <p:nvSpPr>
          <p:cNvPr id="113667" name="Rectangle 3"/>
          <p:cNvSpPr>
            <a:spLocks noGrp="1" noChangeArrowheads="1"/>
          </p:cNvSpPr>
          <p:nvPr>
            <p:ph type="body" idx="1"/>
          </p:nvPr>
        </p:nvSpPr>
        <p:spPr>
          <a:xfrm>
            <a:off x="228600" y="1524000"/>
            <a:ext cx="8686800" cy="4953000"/>
          </a:xfrm>
        </p:spPr>
        <p:txBody>
          <a:bodyPr/>
          <a:lstStyle/>
          <a:p>
            <a:pPr>
              <a:lnSpc>
                <a:spcPct val="90000"/>
              </a:lnSpc>
            </a:pPr>
            <a:r>
              <a:rPr lang="en-US" sz="2800" b="1">
                <a:effectLst/>
                <a:latin typeface="Arial" charset="0"/>
              </a:rPr>
              <a:t>High Competence/High Commitment, “The Peak Performer”</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a.  Delegating</a:t>
            </a:r>
          </a:p>
          <a:p>
            <a:pPr>
              <a:lnSpc>
                <a:spcPct val="90000"/>
              </a:lnSpc>
              <a:buFont typeface="Wingdings" pitchFamily="2" charset="2"/>
              <a:buNone/>
            </a:pPr>
            <a:endParaRPr lang="en-US" sz="2800" b="1">
              <a:effectLst/>
              <a:latin typeface="Arial" charset="0"/>
            </a:endParaRPr>
          </a:p>
          <a:p>
            <a:pPr>
              <a:lnSpc>
                <a:spcPct val="90000"/>
              </a:lnSpc>
              <a:spcBef>
                <a:spcPct val="0"/>
              </a:spcBef>
              <a:buFont typeface="Wingdings" pitchFamily="2" charset="2"/>
              <a:buNone/>
            </a:pPr>
            <a:r>
              <a:rPr lang="en-US" sz="2800" b="1">
                <a:effectLst/>
                <a:latin typeface="Arial" charset="0"/>
              </a:rPr>
              <a:t>	b.  Leader is still involved in decisions and	</a:t>
            </a:r>
          </a:p>
          <a:p>
            <a:pPr>
              <a:lnSpc>
                <a:spcPct val="90000"/>
              </a:lnSpc>
              <a:spcBef>
                <a:spcPct val="0"/>
              </a:spcBef>
              <a:buFont typeface="Wingdings" pitchFamily="2" charset="2"/>
              <a:buNone/>
            </a:pPr>
            <a:r>
              <a:rPr lang="en-US" sz="2800" b="1">
                <a:effectLst/>
                <a:latin typeface="Arial" charset="0"/>
              </a:rPr>
              <a:t>         problem solving, control is with the learner</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c.  This learner has experience at the job and is 	comfortable with their own ability to do it 	well and may be more skilled than the leader</a:t>
            </a:r>
            <a:endParaRPr lang="en-US" sz="2800"/>
          </a:p>
        </p:txBody>
      </p:sp>
    </p:spTree>
  </p:cSld>
  <p:clrMapOvr>
    <a:masterClrMapping/>
  </p:clrMapOvr>
  <p:transition spd="slow"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B4901B8-43EC-4539-8161-23332448980E}" type="slidenum">
              <a:rPr lang="en-US"/>
              <a:pPr/>
              <a:t>27</a:t>
            </a:fld>
            <a:endParaRPr lang="en-US"/>
          </a:p>
        </p:txBody>
      </p:sp>
      <p:sp>
        <p:nvSpPr>
          <p:cNvPr id="37890" name="Rectangle 2"/>
          <p:cNvSpPr>
            <a:spLocks noGrp="1" noRot="1" noChangeArrowheads="1"/>
          </p:cNvSpPr>
          <p:nvPr>
            <p:ph type="title"/>
          </p:nvPr>
        </p:nvSpPr>
        <p:spPr/>
        <p:txBody>
          <a:bodyPr/>
          <a:lstStyle/>
          <a:p>
            <a:r>
              <a:rPr lang="en-US">
                <a:solidFill>
                  <a:schemeClr val="hlink"/>
                </a:solidFill>
                <a:latin typeface="Arial" charset="0"/>
              </a:rPr>
              <a:t>Leadership Styles</a:t>
            </a:r>
          </a:p>
        </p:txBody>
      </p:sp>
      <p:sp>
        <p:nvSpPr>
          <p:cNvPr id="37891" name="Rectangle 3"/>
          <p:cNvSpPr>
            <a:spLocks noGrp="1" noChangeArrowheads="1"/>
          </p:cNvSpPr>
          <p:nvPr>
            <p:ph type="body" idx="1"/>
          </p:nvPr>
        </p:nvSpPr>
        <p:spPr>
          <a:xfrm>
            <a:off x="457200" y="1676400"/>
            <a:ext cx="8229600" cy="5181600"/>
          </a:xfrm>
        </p:spPr>
        <p:txBody>
          <a:bodyPr/>
          <a:lstStyle/>
          <a:p>
            <a:pPr marL="609600" indent="-609600"/>
            <a:r>
              <a:rPr lang="en-US" sz="2800" b="1">
                <a:effectLst/>
                <a:latin typeface="Arial" charset="0"/>
              </a:rPr>
              <a:t>Directing Leader</a:t>
            </a:r>
          </a:p>
          <a:p>
            <a:pPr marL="609600" indent="-609600">
              <a:buFont typeface="Wingdings" pitchFamily="2" charset="2"/>
              <a:buNone/>
            </a:pPr>
            <a:endParaRPr lang="en-US" sz="2800" b="1">
              <a:effectLst/>
              <a:latin typeface="Arial" charset="0"/>
            </a:endParaRPr>
          </a:p>
          <a:p>
            <a:pPr marL="609600" indent="-609600"/>
            <a:r>
              <a:rPr lang="en-US" sz="2800" b="1">
                <a:effectLst/>
                <a:latin typeface="Arial" charset="0"/>
              </a:rPr>
              <a:t>Coaching Leader</a:t>
            </a:r>
          </a:p>
          <a:p>
            <a:pPr marL="609600" indent="-609600">
              <a:buFont typeface="Wingdings" pitchFamily="2" charset="2"/>
              <a:buNone/>
            </a:pPr>
            <a:endParaRPr lang="en-US" sz="2800" b="1">
              <a:effectLst/>
              <a:latin typeface="Arial" charset="0"/>
            </a:endParaRPr>
          </a:p>
          <a:p>
            <a:pPr marL="609600" indent="-609600"/>
            <a:r>
              <a:rPr lang="en-US" sz="2800" b="1">
                <a:effectLst/>
                <a:latin typeface="Arial" charset="0"/>
              </a:rPr>
              <a:t>Supporting Leader</a:t>
            </a:r>
          </a:p>
        </p:txBody>
      </p:sp>
    </p:spTree>
  </p:cSld>
  <p:clrMapOvr>
    <a:masterClrMapping/>
  </p:clrMapOvr>
  <p:transition spd="slow"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391B2BF-C002-449D-B2F6-3575D87ACAF5}" type="slidenum">
              <a:rPr lang="en-US"/>
              <a:pPr/>
              <a:t>28</a:t>
            </a:fld>
            <a:endParaRPr lang="en-US"/>
          </a:p>
        </p:txBody>
      </p:sp>
      <p:sp>
        <p:nvSpPr>
          <p:cNvPr id="38914" name="Rectangle 2"/>
          <p:cNvSpPr>
            <a:spLocks noGrp="1" noRot="1" noChangeArrowheads="1"/>
          </p:cNvSpPr>
          <p:nvPr>
            <p:ph type="title"/>
          </p:nvPr>
        </p:nvSpPr>
        <p:spPr/>
        <p:txBody>
          <a:bodyPr/>
          <a:lstStyle/>
          <a:p>
            <a:r>
              <a:rPr lang="en-US">
                <a:solidFill>
                  <a:schemeClr val="hlink"/>
                </a:solidFill>
                <a:latin typeface="Arial" charset="0"/>
              </a:rPr>
              <a:t>Directing Leader</a:t>
            </a:r>
          </a:p>
        </p:txBody>
      </p:sp>
      <p:sp>
        <p:nvSpPr>
          <p:cNvPr id="38915" name="Rectangle 3"/>
          <p:cNvSpPr>
            <a:spLocks noGrp="1" noChangeArrowheads="1"/>
          </p:cNvSpPr>
          <p:nvPr>
            <p:ph type="body" idx="1"/>
          </p:nvPr>
        </p:nvSpPr>
        <p:spPr>
          <a:xfrm>
            <a:off x="457200" y="1600200"/>
            <a:ext cx="8229600" cy="4953000"/>
          </a:xfrm>
        </p:spPr>
        <p:txBody>
          <a:bodyPr/>
          <a:lstStyle/>
          <a:p>
            <a:r>
              <a:rPr lang="en-US" sz="2800">
                <a:effectLst/>
                <a:latin typeface="Arial" charset="0"/>
              </a:rPr>
              <a:t>“</a:t>
            </a:r>
            <a:r>
              <a:rPr lang="en-US" sz="2800" b="1">
                <a:effectLst/>
                <a:latin typeface="Arial" charset="0"/>
              </a:rPr>
              <a:t>You’ll do it, I’ll Decide” </a:t>
            </a:r>
          </a:p>
          <a:p>
            <a:pPr>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a.  Directing Leaders define the </a:t>
            </a:r>
            <a:r>
              <a:rPr lang="en-US" sz="2800" b="1">
                <a:effectLst/>
                <a:latin typeface="Arial" charset="0"/>
                <a:hlinkClick r:id="rId3" tooltip="Role"/>
              </a:rPr>
              <a:t>roles</a:t>
            </a:r>
            <a:r>
              <a:rPr lang="en-US" sz="2800" b="1">
                <a:effectLst/>
                <a:latin typeface="Arial" charset="0"/>
              </a:rPr>
              <a:t> and       </a:t>
            </a:r>
          </a:p>
          <a:p>
            <a:pPr>
              <a:spcBef>
                <a:spcPct val="0"/>
              </a:spcBef>
              <a:buFont typeface="Wingdings" pitchFamily="2" charset="2"/>
              <a:buNone/>
            </a:pPr>
            <a:r>
              <a:rPr lang="en-US" sz="2800" b="1">
                <a:effectLst/>
                <a:latin typeface="Arial" charset="0"/>
              </a:rPr>
              <a:t>	     </a:t>
            </a:r>
            <a:r>
              <a:rPr lang="en-US" sz="2800" b="1">
                <a:effectLst/>
                <a:latin typeface="Arial" charset="0"/>
                <a:hlinkClick r:id="rId4" tooltip="Tasks"/>
              </a:rPr>
              <a:t>tasks</a:t>
            </a:r>
            <a:r>
              <a:rPr lang="en-US" sz="2800" b="1">
                <a:effectLst/>
                <a:latin typeface="Arial" charset="0"/>
              </a:rPr>
              <a:t> of the learner and supervises them </a:t>
            </a:r>
          </a:p>
          <a:p>
            <a:pPr>
              <a:spcBef>
                <a:spcPct val="0"/>
              </a:spcBef>
              <a:buFont typeface="Wingdings" pitchFamily="2" charset="2"/>
              <a:buNone/>
            </a:pPr>
            <a:r>
              <a:rPr lang="en-US" sz="2800" b="1">
                <a:effectLst/>
                <a:latin typeface="Arial" charset="0"/>
              </a:rPr>
              <a:t>	     closely</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b.  Decisions are made by the leader, so </a:t>
            </a:r>
          </a:p>
          <a:p>
            <a:pPr>
              <a:spcBef>
                <a:spcPct val="0"/>
              </a:spcBef>
              <a:buFont typeface="Wingdings" pitchFamily="2" charset="2"/>
              <a:buNone/>
            </a:pPr>
            <a:r>
              <a:rPr lang="en-US" sz="2800" b="1">
                <a:effectLst/>
                <a:latin typeface="Arial" charset="0"/>
              </a:rPr>
              <a:t>	     </a:t>
            </a:r>
            <a:r>
              <a:rPr lang="en-US" sz="2800" b="1">
                <a:effectLst/>
                <a:latin typeface="Arial" charset="0"/>
                <a:hlinkClick r:id="rId5" tooltip="Communication"/>
              </a:rPr>
              <a:t>communication</a:t>
            </a:r>
            <a:r>
              <a:rPr lang="en-US" sz="2800" b="1">
                <a:effectLst/>
                <a:latin typeface="Arial" charset="0"/>
              </a:rPr>
              <a:t> with the learner learner is </a:t>
            </a:r>
          </a:p>
          <a:p>
            <a:pPr>
              <a:spcBef>
                <a:spcPct val="0"/>
              </a:spcBef>
              <a:buFont typeface="Wingdings" pitchFamily="2" charset="2"/>
              <a:buNone/>
            </a:pPr>
            <a:r>
              <a:rPr lang="en-US" sz="2800" b="1">
                <a:effectLst/>
                <a:latin typeface="Arial" charset="0"/>
              </a:rPr>
              <a:t>	     largely </a:t>
            </a:r>
            <a:r>
              <a:rPr lang="en-US" sz="2800" b="1">
                <a:effectLst/>
                <a:latin typeface="Arial" charset="0"/>
                <a:hlinkClick r:id="rId6" tooltip="One-way"/>
              </a:rPr>
              <a:t>one-way</a:t>
            </a: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77A5997-60C3-4398-990C-8E927565BE87}" type="slidenum">
              <a:rPr lang="en-US"/>
              <a:pPr/>
              <a:t>29</a:t>
            </a:fld>
            <a:endParaRPr lang="en-US"/>
          </a:p>
        </p:txBody>
      </p:sp>
      <p:sp>
        <p:nvSpPr>
          <p:cNvPr id="39938" name="Rectangle 2"/>
          <p:cNvSpPr>
            <a:spLocks noGrp="1" noRot="1" noChangeArrowheads="1"/>
          </p:cNvSpPr>
          <p:nvPr>
            <p:ph type="title"/>
          </p:nvPr>
        </p:nvSpPr>
        <p:spPr/>
        <p:txBody>
          <a:bodyPr/>
          <a:lstStyle/>
          <a:p>
            <a:r>
              <a:rPr lang="en-US">
                <a:solidFill>
                  <a:schemeClr val="hlink"/>
                </a:solidFill>
                <a:latin typeface="Arial" charset="0"/>
              </a:rPr>
              <a:t>Coaching Leader</a:t>
            </a:r>
          </a:p>
        </p:txBody>
      </p:sp>
      <p:sp>
        <p:nvSpPr>
          <p:cNvPr id="39939" name="Rectangle 3"/>
          <p:cNvSpPr>
            <a:spLocks noGrp="1" noChangeArrowheads="1"/>
          </p:cNvSpPr>
          <p:nvPr>
            <p:ph type="body" idx="1"/>
          </p:nvPr>
        </p:nvSpPr>
        <p:spPr>
          <a:xfrm>
            <a:off x="457200" y="1981200"/>
            <a:ext cx="8229600" cy="4876800"/>
          </a:xfrm>
        </p:spPr>
        <p:txBody>
          <a:bodyPr/>
          <a:lstStyle/>
          <a:p>
            <a:r>
              <a:rPr lang="en-US" sz="2800" b="1">
                <a:effectLst/>
                <a:latin typeface="Arial" charset="0"/>
              </a:rPr>
              <a:t>“You’ll do it, We’ll discuss it, I’ll decide” </a:t>
            </a:r>
          </a:p>
          <a:p>
            <a:pPr>
              <a:buFont typeface="Wingdings" pitchFamily="2" charset="2"/>
              <a:buNone/>
            </a:pPr>
            <a:endParaRPr lang="en-US" sz="2800" b="1">
              <a:effectLst/>
              <a:latin typeface="Arial" charset="0"/>
            </a:endParaRPr>
          </a:p>
          <a:p>
            <a:pPr>
              <a:buFont typeface="Wingdings" pitchFamily="2" charset="2"/>
              <a:buNone/>
            </a:pPr>
            <a:r>
              <a:rPr lang="en-US" sz="2800" b="1">
                <a:effectLst/>
                <a:latin typeface="Arial" charset="0"/>
              </a:rPr>
              <a:t>	a.  Coaching Leaders still define roles and 	tasks, but solicits ideas and ideas 	suggestions from the learner. </a:t>
            </a:r>
          </a:p>
          <a:p>
            <a:pPr>
              <a:buFont typeface="Wingdings" pitchFamily="2" charset="2"/>
              <a:buNone/>
            </a:pPr>
            <a:endParaRPr lang="en-US" sz="2800" b="1">
              <a:effectLst/>
              <a:latin typeface="Arial" charset="0"/>
            </a:endParaRPr>
          </a:p>
          <a:p>
            <a:pPr>
              <a:buFont typeface="Wingdings" pitchFamily="2" charset="2"/>
              <a:buNone/>
            </a:pPr>
            <a:r>
              <a:rPr lang="en-US" sz="2800" b="1">
                <a:effectLst/>
                <a:latin typeface="Arial" charset="0"/>
              </a:rPr>
              <a:t>	b.  Decisions are still made by the leader, but 	communication is much  more a </a:t>
            </a:r>
            <a:r>
              <a:rPr lang="en-US" sz="2800" b="1">
                <a:effectLst/>
                <a:latin typeface="Arial" charset="0"/>
                <a:hlinkClick r:id="rId3" tooltip="Two-way"/>
              </a:rPr>
              <a:t>two-way</a:t>
            </a:r>
            <a:r>
              <a:rPr lang="en-US" sz="2800" b="1">
                <a:effectLst/>
                <a:latin typeface="Arial" charset="0"/>
              </a:rPr>
              <a:t> 	exchange with the learner to foster trust 	and build the learner’s confidence.</a:t>
            </a:r>
          </a:p>
        </p:txBody>
      </p:sp>
    </p:spTree>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EAAE2A0-56C5-4B10-80AE-D9F1C5BC0C11}" type="slidenum">
              <a:rPr lang="en-US"/>
              <a:pPr/>
              <a:t>3</a:t>
            </a:fld>
            <a:endParaRPr lang="en-US"/>
          </a:p>
        </p:txBody>
      </p:sp>
      <p:sp>
        <p:nvSpPr>
          <p:cNvPr id="10242" name="Rectangle 2"/>
          <p:cNvSpPr>
            <a:spLocks noGrp="1" noRot="1" noChangeArrowheads="1"/>
          </p:cNvSpPr>
          <p:nvPr>
            <p:ph type="title"/>
          </p:nvPr>
        </p:nvSpPr>
        <p:spPr>
          <a:xfrm>
            <a:off x="457200" y="274638"/>
            <a:ext cx="8229600" cy="760412"/>
          </a:xfrm>
        </p:spPr>
        <p:txBody>
          <a:bodyPr/>
          <a:lstStyle/>
          <a:p>
            <a:r>
              <a:rPr lang="en-US">
                <a:solidFill>
                  <a:schemeClr val="hlink"/>
                </a:solidFill>
                <a:latin typeface="Arial" charset="0"/>
              </a:rPr>
              <a:t>Topics of Discussion</a:t>
            </a:r>
          </a:p>
        </p:txBody>
      </p:sp>
      <p:sp>
        <p:nvSpPr>
          <p:cNvPr id="10243" name="Rectangle 3"/>
          <p:cNvSpPr>
            <a:spLocks noGrp="1" noChangeArrowheads="1"/>
          </p:cNvSpPr>
          <p:nvPr>
            <p:ph type="body" idx="1"/>
          </p:nvPr>
        </p:nvSpPr>
        <p:spPr>
          <a:xfrm>
            <a:off x="457200" y="1524000"/>
            <a:ext cx="8229600" cy="4876800"/>
          </a:xfrm>
        </p:spPr>
        <p:txBody>
          <a:bodyPr/>
          <a:lstStyle/>
          <a:p>
            <a:pPr>
              <a:lnSpc>
                <a:spcPct val="80000"/>
              </a:lnSpc>
            </a:pPr>
            <a:r>
              <a:rPr lang="en-US" sz="2800" b="1">
                <a:effectLst/>
                <a:latin typeface="Arial" charset="0"/>
              </a:rPr>
              <a:t>Unit 1 - Training Methodology &amp; Teaching 	     	Techniques</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Unit 2 – Counseling</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Unit 3 – Evaluation Process</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Unit 4 - Documentation</a:t>
            </a:r>
          </a:p>
          <a:p>
            <a:pPr>
              <a:lnSpc>
                <a:spcPct val="80000"/>
              </a:lnSpc>
              <a:buFont typeface="Wingdings" pitchFamily="2" charset="2"/>
              <a:buNone/>
            </a:pP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9BF80D7-31F6-401E-9626-B88621843635}" type="slidenum">
              <a:rPr lang="en-US"/>
              <a:pPr/>
              <a:t>30</a:t>
            </a:fld>
            <a:endParaRPr lang="en-US"/>
          </a:p>
        </p:txBody>
      </p:sp>
      <p:sp>
        <p:nvSpPr>
          <p:cNvPr id="40962"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Supporting Leader</a:t>
            </a:r>
            <a:r>
              <a:rPr lang="en-US"/>
              <a:t> </a:t>
            </a:r>
          </a:p>
        </p:txBody>
      </p:sp>
      <p:sp>
        <p:nvSpPr>
          <p:cNvPr id="40963" name="Rectangle 3"/>
          <p:cNvSpPr>
            <a:spLocks noGrp="1" noChangeArrowheads="1"/>
          </p:cNvSpPr>
          <p:nvPr>
            <p:ph type="body" idx="1"/>
          </p:nvPr>
        </p:nvSpPr>
        <p:spPr>
          <a:xfrm>
            <a:off x="457200" y="1447800"/>
            <a:ext cx="8229600" cy="5638800"/>
          </a:xfrm>
        </p:spPr>
        <p:txBody>
          <a:bodyPr/>
          <a:lstStyle/>
          <a:p>
            <a:pPr marL="609600" indent="-609600"/>
            <a:r>
              <a:rPr lang="en-US" sz="2800" b="1">
                <a:effectLst/>
                <a:latin typeface="Arial" charset="0"/>
              </a:rPr>
              <a:t>“You’ll do it, We’ll discuss it, You decide”</a:t>
            </a:r>
          </a:p>
          <a:p>
            <a:pPr marL="609600" indent="-609600">
              <a:buFont typeface="Wingdings" pitchFamily="2" charset="2"/>
              <a:buNone/>
            </a:pPr>
            <a:endParaRPr lang="en-US" sz="2800" b="1">
              <a:effectLst/>
              <a:latin typeface="Arial" charset="0"/>
            </a:endParaRPr>
          </a:p>
          <a:p>
            <a:pPr marL="609600" indent="-609600">
              <a:buFont typeface="Wingdings" pitchFamily="2" charset="2"/>
              <a:buNone/>
            </a:pPr>
            <a:r>
              <a:rPr lang="en-US" sz="2800" b="1">
                <a:effectLst/>
                <a:latin typeface="Arial" charset="0"/>
              </a:rPr>
              <a:t>	a.  Supporting Leaders will delegate 		   routine day-to-day decisions, such as        	   task allocation and processes, to the 	   learner. </a:t>
            </a:r>
          </a:p>
          <a:p>
            <a:pPr marL="609600" indent="-609600">
              <a:buFont typeface="Wingdings" pitchFamily="2" charset="2"/>
              <a:buNone/>
            </a:pPr>
            <a:endParaRPr lang="en-US" sz="2800" b="1">
              <a:effectLst/>
              <a:latin typeface="Arial" charset="0"/>
            </a:endParaRPr>
          </a:p>
          <a:p>
            <a:pPr marL="609600" indent="-609600">
              <a:buFont typeface="Wingdings" pitchFamily="2" charset="2"/>
              <a:buNone/>
            </a:pPr>
            <a:r>
              <a:rPr lang="en-US" sz="2800" b="1">
                <a:effectLst/>
                <a:latin typeface="Arial" charset="0"/>
              </a:rPr>
              <a:t>	b.  The leader facilitates and takes part in 	   decisions, but control and 	  	      	   responsibility is given to the learner.</a:t>
            </a:r>
          </a:p>
        </p:txBody>
      </p:sp>
    </p:spTree>
  </p:cSld>
  <p:clrMapOvr>
    <a:masterClrMapping/>
  </p:clrMapOvr>
  <p:transition spd="slow"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7820AD0-C7F8-47D5-89B0-EE9778C05CF1}" type="slidenum">
              <a:rPr lang="en-US"/>
              <a:pPr/>
              <a:t>31</a:t>
            </a:fld>
            <a:endParaRPr lang="en-US"/>
          </a:p>
        </p:txBody>
      </p:sp>
      <p:sp>
        <p:nvSpPr>
          <p:cNvPr id="41986" name="Rectangle 2"/>
          <p:cNvSpPr>
            <a:spLocks noGrp="1" noRot="1" noChangeArrowheads="1"/>
          </p:cNvSpPr>
          <p:nvPr>
            <p:ph type="title"/>
          </p:nvPr>
        </p:nvSpPr>
        <p:spPr>
          <a:xfrm>
            <a:off x="457200" y="274638"/>
            <a:ext cx="8229600" cy="635000"/>
          </a:xfrm>
        </p:spPr>
        <p:txBody>
          <a:bodyPr/>
          <a:lstStyle/>
          <a:p>
            <a:r>
              <a:rPr lang="en-US">
                <a:solidFill>
                  <a:schemeClr val="hlink"/>
                </a:solidFill>
                <a:latin typeface="Arial" charset="0"/>
              </a:rPr>
              <a:t>Delegating Leader</a:t>
            </a:r>
            <a:r>
              <a:rPr lang="en-US"/>
              <a:t> </a:t>
            </a:r>
          </a:p>
        </p:txBody>
      </p:sp>
      <p:sp>
        <p:nvSpPr>
          <p:cNvPr id="41987" name="Rectangle 3"/>
          <p:cNvSpPr>
            <a:spLocks noGrp="1" noChangeArrowheads="1"/>
          </p:cNvSpPr>
          <p:nvPr>
            <p:ph type="body" idx="1"/>
          </p:nvPr>
        </p:nvSpPr>
        <p:spPr>
          <a:xfrm>
            <a:off x="609600" y="1676400"/>
            <a:ext cx="8229600" cy="5562600"/>
          </a:xfrm>
        </p:spPr>
        <p:txBody>
          <a:bodyPr/>
          <a:lstStyle/>
          <a:p>
            <a:pPr marL="609600" indent="-609600">
              <a:lnSpc>
                <a:spcPct val="80000"/>
              </a:lnSpc>
            </a:pPr>
            <a:r>
              <a:rPr lang="en-US" sz="2800" b="1">
                <a:effectLst/>
                <a:latin typeface="Arial" charset="0"/>
              </a:rPr>
              <a:t>“You’ll do it, You Decide”</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a.  Delegating Leaders are still involved in 	  decisions and </a:t>
            </a:r>
            <a:r>
              <a:rPr lang="en-US" sz="2800" b="1">
                <a:effectLst/>
                <a:latin typeface="Arial" charset="0"/>
                <a:hlinkClick r:id="rId3" tooltip="Problem-solving"/>
              </a:rPr>
              <a:t>problem-solving</a:t>
            </a:r>
            <a:r>
              <a:rPr lang="en-US" sz="2800" b="1">
                <a:effectLst/>
                <a:latin typeface="Arial" charset="0"/>
              </a:rPr>
              <a:t> in the 	  role of advisor</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b.  Control of task allocation and processes 	   has been delegated to the learner</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c.  The learner, having reached a high level 	  of competence and confidence, decides 	  when and how the leader will be 		  involved</a:t>
            </a:r>
            <a:endParaRPr lang="en-US" sz="2400" b="1">
              <a:effectLst/>
            </a:endParaRPr>
          </a:p>
        </p:txBody>
      </p:sp>
    </p:spTree>
  </p:cSld>
  <p:clrMapOvr>
    <a:masterClrMapping/>
  </p:clrMapOvr>
  <p:transition spd="slow"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8E2192A-71C4-4ECC-B5B8-32B11DAB6547}" type="slidenum">
              <a:rPr lang="en-US"/>
              <a:pPr/>
              <a:t>32</a:t>
            </a:fld>
            <a:endParaRPr lang="en-US"/>
          </a:p>
        </p:txBody>
      </p:sp>
      <p:sp>
        <p:nvSpPr>
          <p:cNvPr id="43010" name="Rectangle 2"/>
          <p:cNvSpPr>
            <a:spLocks noGrp="1" noRot="1" noChangeArrowheads="1"/>
          </p:cNvSpPr>
          <p:nvPr>
            <p:ph type="title"/>
          </p:nvPr>
        </p:nvSpPr>
        <p:spPr/>
        <p:txBody>
          <a:bodyPr/>
          <a:lstStyle/>
          <a:p>
            <a:r>
              <a:rPr lang="en-US">
                <a:solidFill>
                  <a:schemeClr val="hlink"/>
                </a:solidFill>
                <a:latin typeface="Arial" charset="0"/>
              </a:rPr>
              <a:t>Leadership &amp; Learner Style Development Matching</a:t>
            </a:r>
          </a:p>
        </p:txBody>
      </p:sp>
      <p:sp>
        <p:nvSpPr>
          <p:cNvPr id="43011" name="Rectangle 3"/>
          <p:cNvSpPr>
            <a:spLocks noGrp="1" noChangeArrowheads="1"/>
          </p:cNvSpPr>
          <p:nvPr>
            <p:ph type="body" idx="1"/>
          </p:nvPr>
        </p:nvSpPr>
        <p:spPr>
          <a:xfrm>
            <a:off x="457200" y="1981200"/>
            <a:ext cx="8229600" cy="4495800"/>
          </a:xfrm>
        </p:spPr>
        <p:txBody>
          <a:bodyPr/>
          <a:lstStyle/>
          <a:p>
            <a:r>
              <a:rPr lang="en-US" sz="2800" b="1">
                <a:effectLst/>
                <a:latin typeface="Arial" charset="0"/>
              </a:rPr>
              <a:t>Correspond leadership style to learner   development</a:t>
            </a:r>
          </a:p>
          <a:p>
            <a:pPr>
              <a:buFont typeface="Wingdings" pitchFamily="2" charset="2"/>
              <a:buNone/>
            </a:pPr>
            <a:endParaRPr lang="en-US" sz="2800" b="1">
              <a:effectLst/>
              <a:latin typeface="Arial" charset="0"/>
            </a:endParaRPr>
          </a:p>
          <a:p>
            <a:r>
              <a:rPr lang="en-US" sz="2800" b="1">
                <a:effectLst/>
                <a:latin typeface="Arial" charset="0"/>
              </a:rPr>
              <a:t>Leader must adapt to development level of the learner</a:t>
            </a:r>
          </a:p>
          <a:p>
            <a:pPr>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2B5BC6E-2A95-4E74-AD65-A728D6B80390}" type="slidenum">
              <a:rPr lang="en-US"/>
              <a:pPr/>
              <a:t>33</a:t>
            </a:fld>
            <a:endParaRPr lang="en-US"/>
          </a:p>
        </p:txBody>
      </p:sp>
      <p:sp>
        <p:nvSpPr>
          <p:cNvPr id="44034" name="Rectangle 2"/>
          <p:cNvSpPr>
            <a:spLocks noGrp="1" noRot="1" noChangeArrowheads="1"/>
          </p:cNvSpPr>
          <p:nvPr>
            <p:ph type="title"/>
          </p:nvPr>
        </p:nvSpPr>
        <p:spPr>
          <a:xfrm>
            <a:off x="457200" y="274638"/>
            <a:ext cx="8229600" cy="698500"/>
          </a:xfrm>
        </p:spPr>
        <p:txBody>
          <a:bodyPr/>
          <a:lstStyle/>
          <a:p>
            <a:r>
              <a:rPr lang="en-US">
                <a:solidFill>
                  <a:schemeClr val="hlink"/>
                </a:solidFill>
                <a:latin typeface="Arial" charset="0"/>
              </a:rPr>
              <a:t/>
            </a:r>
            <a:br>
              <a:rPr lang="en-US">
                <a:solidFill>
                  <a:schemeClr val="hlink"/>
                </a:solidFill>
                <a:latin typeface="Arial" charset="0"/>
              </a:rPr>
            </a:br>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p>
        </p:txBody>
      </p:sp>
      <p:sp>
        <p:nvSpPr>
          <p:cNvPr id="44035" name="Rectangle 3"/>
          <p:cNvSpPr>
            <a:spLocks noGrp="1" noChangeArrowheads="1"/>
          </p:cNvSpPr>
          <p:nvPr>
            <p:ph type="body" idx="1"/>
          </p:nvPr>
        </p:nvSpPr>
        <p:spPr>
          <a:xfrm>
            <a:off x="381000" y="1981200"/>
            <a:ext cx="8229600" cy="3124200"/>
          </a:xfrm>
        </p:spPr>
        <p:txBody>
          <a:bodyPr/>
          <a:lstStyle/>
          <a:p>
            <a:pPr>
              <a:buFont typeface="Wingdings" pitchFamily="2" charset="2"/>
              <a:buNone/>
            </a:pPr>
            <a:r>
              <a:rPr lang="en-US" sz="2800" b="1">
                <a:effectLst/>
                <a:latin typeface="Arial" charset="0"/>
              </a:rPr>
              <a:t>1.4	</a:t>
            </a:r>
            <a:r>
              <a:rPr lang="en-US" sz="2800" b="1" u="sng">
                <a:effectLst/>
                <a:latin typeface="Arial" charset="0"/>
              </a:rPr>
              <a:t>Learning objective:</a:t>
            </a:r>
            <a:r>
              <a:rPr lang="en-US" sz="2800" b="1">
                <a:effectLst/>
                <a:latin typeface="Arial" charset="0"/>
              </a:rPr>
              <a:t>   The student could 	be asked to list the four leadership 	styles of the Managerial Grid Leadership 	Model and classify the characteristics of 	each.</a:t>
            </a:r>
            <a:r>
              <a:rPr lang="en-US"/>
              <a:t> </a:t>
            </a:r>
          </a:p>
        </p:txBody>
      </p:sp>
    </p:spTree>
  </p:cSld>
  <p:clrMapOvr>
    <a:masterClrMapping/>
  </p:clrMapOvr>
  <p:transition spd="slow"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8437986-3ECF-4FE9-8C6B-49D13A1548E9}" type="slidenum">
              <a:rPr lang="en-US"/>
              <a:pPr/>
              <a:t>34</a:t>
            </a:fld>
            <a:endParaRPr lang="en-US"/>
          </a:p>
        </p:txBody>
      </p:sp>
      <p:sp>
        <p:nvSpPr>
          <p:cNvPr id="119810"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19811" name="Rectangle 3"/>
          <p:cNvSpPr>
            <a:spLocks noGrp="1" noChangeArrowheads="1"/>
          </p:cNvSpPr>
          <p:nvPr>
            <p:ph type="body" idx="1"/>
          </p:nvPr>
        </p:nvSpPr>
        <p:spPr>
          <a:xfrm>
            <a:off x="381000" y="1981200"/>
            <a:ext cx="8229600" cy="4876800"/>
          </a:xfrm>
        </p:spPr>
        <p:txBody>
          <a:bodyPr/>
          <a:lstStyle/>
          <a:p>
            <a:r>
              <a:rPr lang="en-US" sz="2800" b="1">
                <a:effectLst/>
                <a:latin typeface="Arial" charset="0"/>
              </a:rPr>
              <a:t>The Impoverished Style</a:t>
            </a:r>
          </a:p>
          <a:p>
            <a:pPr>
              <a:buFont typeface="Wingdings" pitchFamily="2" charset="2"/>
              <a:buNone/>
            </a:pPr>
            <a:endParaRPr lang="en-US" sz="2800" b="1">
              <a:effectLst/>
              <a:latin typeface="Arial" charset="0"/>
            </a:endParaRPr>
          </a:p>
          <a:p>
            <a:r>
              <a:rPr lang="en-US" sz="2800" b="1">
                <a:effectLst/>
                <a:latin typeface="Arial" charset="0"/>
              </a:rPr>
              <a:t>The Country Club Style</a:t>
            </a:r>
          </a:p>
          <a:p>
            <a:pPr>
              <a:buFont typeface="Wingdings" pitchFamily="2" charset="2"/>
              <a:buNone/>
            </a:pPr>
            <a:endParaRPr lang="en-US" sz="2800" b="1">
              <a:effectLst/>
              <a:latin typeface="Arial" charset="0"/>
            </a:endParaRPr>
          </a:p>
          <a:p>
            <a:r>
              <a:rPr lang="en-US" sz="2800" b="1">
                <a:effectLst/>
                <a:latin typeface="Arial" charset="0"/>
              </a:rPr>
              <a:t>The Produce or Perish Style</a:t>
            </a:r>
          </a:p>
          <a:p>
            <a:pPr>
              <a:buFont typeface="Wingdings" pitchFamily="2" charset="2"/>
              <a:buNone/>
            </a:pPr>
            <a:r>
              <a:rPr lang="en-US" sz="2800" b="1">
                <a:effectLst/>
                <a:latin typeface="Arial" charset="0"/>
              </a:rPr>
              <a:t> </a:t>
            </a:r>
          </a:p>
          <a:p>
            <a:r>
              <a:rPr lang="en-US" sz="2800" b="1">
                <a:effectLst/>
                <a:latin typeface="Arial" charset="0"/>
              </a:rPr>
              <a:t>The Middle of the Road Style</a:t>
            </a:r>
          </a:p>
          <a:p>
            <a:pPr>
              <a:buFont typeface="Wingdings" pitchFamily="2" charset="2"/>
              <a:buNone/>
            </a:pPr>
            <a:endParaRPr lang="en-US" sz="2800" b="1">
              <a:effectLst/>
              <a:latin typeface="Arial" charset="0"/>
            </a:endParaRPr>
          </a:p>
          <a:p>
            <a:r>
              <a:rPr lang="en-US" sz="2800" b="1">
                <a:effectLst/>
                <a:latin typeface="Arial" charset="0"/>
              </a:rPr>
              <a:t>The Team Style</a:t>
            </a:r>
            <a:r>
              <a:rPr lang="en-US" sz="2800">
                <a:effectLst/>
              </a:rPr>
              <a:t> </a:t>
            </a:r>
            <a:endParaRPr lang="en-US">
              <a:effectLst/>
              <a:latin typeface="Arial" charset="0"/>
            </a:endParaRPr>
          </a:p>
          <a:p>
            <a:pPr>
              <a:buFont typeface="Wingdings" pitchFamily="2" charset="2"/>
              <a:buNone/>
            </a:pPr>
            <a:endParaRPr lang="en-US">
              <a:effectLst/>
              <a:latin typeface="Arial" charset="0"/>
            </a:endParaRPr>
          </a:p>
        </p:txBody>
      </p:sp>
    </p:spTree>
  </p:cSld>
  <p:clrMapOvr>
    <a:masterClrMapping/>
  </p:clrMapOvr>
  <p:transition spd="slow"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A474E22-4905-4B3F-A323-DA5271D54FF9}" type="slidenum">
              <a:rPr lang="en-US"/>
              <a:pPr/>
              <a:t>35</a:t>
            </a:fld>
            <a:endParaRPr lang="en-US"/>
          </a:p>
        </p:txBody>
      </p:sp>
      <p:sp>
        <p:nvSpPr>
          <p:cNvPr id="114690"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14691" name="Rectangle 3"/>
          <p:cNvSpPr>
            <a:spLocks noGrp="1" noChangeArrowheads="1"/>
          </p:cNvSpPr>
          <p:nvPr>
            <p:ph type="body" idx="1"/>
          </p:nvPr>
        </p:nvSpPr>
        <p:spPr>
          <a:xfrm>
            <a:off x="381000" y="1981200"/>
            <a:ext cx="8229600" cy="5257800"/>
          </a:xfrm>
        </p:spPr>
        <p:txBody>
          <a:bodyPr/>
          <a:lstStyle/>
          <a:p>
            <a:r>
              <a:rPr lang="en-US" sz="2800">
                <a:effectLst/>
                <a:latin typeface="Arial" charset="0"/>
              </a:rPr>
              <a:t>The Impoverished Style</a:t>
            </a:r>
          </a:p>
          <a:p>
            <a:pPr>
              <a:buFont typeface="Wingdings" pitchFamily="2" charset="2"/>
              <a:buNone/>
            </a:pPr>
            <a:endParaRPr lang="en-US" sz="2800">
              <a:effectLst/>
              <a:latin typeface="Arial" charset="0"/>
            </a:endParaRPr>
          </a:p>
          <a:p>
            <a:pPr>
              <a:buFont typeface="Wingdings" pitchFamily="2" charset="2"/>
              <a:buNone/>
            </a:pPr>
            <a:r>
              <a:rPr lang="en-US" sz="2800">
                <a:effectLst/>
                <a:latin typeface="Arial" charset="0"/>
              </a:rPr>
              <a:t>	a.  Low concern for people</a:t>
            </a:r>
          </a:p>
          <a:p>
            <a:pPr>
              <a:buFont typeface="Wingdings" pitchFamily="2" charset="2"/>
              <a:buNone/>
            </a:pPr>
            <a:r>
              <a:rPr lang="en-US" sz="2800">
                <a:effectLst/>
                <a:latin typeface="Arial" charset="0"/>
              </a:rPr>
              <a:t>	b.  Low concern for organization</a:t>
            </a:r>
          </a:p>
          <a:p>
            <a:pPr>
              <a:buFont typeface="Wingdings" pitchFamily="2" charset="2"/>
              <a:buNone/>
            </a:pPr>
            <a:r>
              <a:rPr lang="en-US" sz="2800">
                <a:effectLst/>
                <a:latin typeface="Arial" charset="0"/>
              </a:rPr>
              <a:t>	c.  Both people and organizational needs are 	subordinated to his own need for self 	preservation</a:t>
            </a:r>
          </a:p>
          <a:p>
            <a:pPr>
              <a:buFont typeface="Wingdings" pitchFamily="2" charset="2"/>
              <a:buNone/>
            </a:pPr>
            <a:r>
              <a:rPr lang="en-US" sz="2800">
                <a:effectLst/>
                <a:latin typeface="Arial" charset="0"/>
              </a:rPr>
              <a:t>	d.  Manager avoids responsibility and works to 	preserve the status quo, particularly his own</a:t>
            </a:r>
          </a:p>
        </p:txBody>
      </p:sp>
    </p:spTree>
  </p:cSld>
  <p:clrMapOvr>
    <a:masterClrMapping/>
  </p:clrMapOvr>
  <p:transition spd="slow"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D017C0A-2CC4-4C17-BC35-76EA7382FA0C}" type="slidenum">
              <a:rPr lang="en-US"/>
              <a:pPr/>
              <a:t>36</a:t>
            </a:fld>
            <a:endParaRPr lang="en-US"/>
          </a:p>
        </p:txBody>
      </p:sp>
      <p:sp>
        <p:nvSpPr>
          <p:cNvPr id="115714"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15715" name="Rectangle 3"/>
          <p:cNvSpPr>
            <a:spLocks noGrp="1" noChangeArrowheads="1"/>
          </p:cNvSpPr>
          <p:nvPr>
            <p:ph type="body" idx="1"/>
          </p:nvPr>
        </p:nvSpPr>
        <p:spPr>
          <a:xfrm>
            <a:off x="381000" y="1981200"/>
            <a:ext cx="8534400" cy="4876800"/>
          </a:xfrm>
        </p:spPr>
        <p:txBody>
          <a:bodyPr/>
          <a:lstStyle/>
          <a:p>
            <a:r>
              <a:rPr lang="en-US" sz="2800">
                <a:effectLst/>
                <a:latin typeface="Arial" charset="0"/>
              </a:rPr>
              <a:t>The Country Club Style</a:t>
            </a:r>
          </a:p>
          <a:p>
            <a:pPr>
              <a:buFont typeface="Wingdings" pitchFamily="2" charset="2"/>
              <a:buNone/>
            </a:pPr>
            <a:endParaRPr lang="en-US" sz="2800">
              <a:effectLst/>
              <a:latin typeface="Arial" charset="0"/>
            </a:endParaRPr>
          </a:p>
          <a:p>
            <a:pPr>
              <a:buFont typeface="Wingdings" pitchFamily="2" charset="2"/>
              <a:buNone/>
            </a:pPr>
            <a:r>
              <a:rPr lang="en-US" sz="2800">
                <a:effectLst/>
                <a:latin typeface="Arial" charset="0"/>
              </a:rPr>
              <a:t>  	a.  High concern for people</a:t>
            </a:r>
          </a:p>
          <a:p>
            <a:pPr>
              <a:buFont typeface="Wingdings" pitchFamily="2" charset="2"/>
              <a:buNone/>
            </a:pPr>
            <a:r>
              <a:rPr lang="en-US" sz="2800">
                <a:effectLst/>
                <a:latin typeface="Arial" charset="0"/>
              </a:rPr>
              <a:t>	b.  Low concern for the organization</a:t>
            </a:r>
          </a:p>
          <a:p>
            <a:pPr>
              <a:buFont typeface="Wingdings" pitchFamily="2" charset="2"/>
              <a:buNone/>
            </a:pPr>
            <a:r>
              <a:rPr lang="en-US" sz="2800">
                <a:effectLst/>
                <a:latin typeface="Arial" charset="0"/>
              </a:rPr>
              <a:t>	c.  Has high hopes of increasing production 	through popularity</a:t>
            </a:r>
          </a:p>
          <a:p>
            <a:pPr>
              <a:buFont typeface="Wingdings" pitchFamily="2" charset="2"/>
              <a:buNone/>
            </a:pPr>
            <a:r>
              <a:rPr lang="en-US" sz="2800">
                <a:effectLst/>
                <a:latin typeface="Arial" charset="0"/>
              </a:rPr>
              <a:t>	d.  Managers focus on security and comfort of 	employees in order to increase production, 	resulting in a friendly, but not necessarily 	productive atmosphere</a:t>
            </a:r>
          </a:p>
          <a:p>
            <a:pPr>
              <a:buFont typeface="Wingdings" pitchFamily="2" charset="2"/>
              <a:buNone/>
            </a:pP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33AA95A-6DF1-462F-A307-3944914F6D92}" type="slidenum">
              <a:rPr lang="en-US"/>
              <a:pPr/>
              <a:t>37</a:t>
            </a:fld>
            <a:endParaRPr lang="en-US"/>
          </a:p>
        </p:txBody>
      </p:sp>
      <p:sp>
        <p:nvSpPr>
          <p:cNvPr id="116738"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16739" name="Rectangle 3"/>
          <p:cNvSpPr>
            <a:spLocks noGrp="1" noChangeArrowheads="1"/>
          </p:cNvSpPr>
          <p:nvPr>
            <p:ph type="body" idx="1"/>
          </p:nvPr>
        </p:nvSpPr>
        <p:spPr>
          <a:xfrm>
            <a:off x="0" y="1981200"/>
            <a:ext cx="8763000" cy="3733800"/>
          </a:xfrm>
        </p:spPr>
        <p:txBody>
          <a:bodyPr/>
          <a:lstStyle/>
          <a:p>
            <a:pPr>
              <a:spcBef>
                <a:spcPct val="0"/>
              </a:spcBef>
            </a:pPr>
            <a:r>
              <a:rPr lang="en-US" sz="2800" b="1">
                <a:effectLst/>
                <a:latin typeface="Arial" charset="0"/>
              </a:rPr>
              <a:t>The Produce or Perish Style</a:t>
            </a:r>
          </a:p>
          <a:p>
            <a:pPr>
              <a:spcBef>
                <a:spcPct val="0"/>
              </a:spcBef>
              <a:buFont typeface="Wingdings" pitchFamily="2" charset="2"/>
              <a:buNone/>
            </a:pPr>
            <a:endParaRPr lang="en-US" sz="2800" b="1">
              <a:effectLst/>
              <a:latin typeface="Arial" charset="0"/>
            </a:endParaRPr>
          </a:p>
          <a:p>
            <a:pPr>
              <a:buFont typeface="Wingdings" pitchFamily="2" charset="2"/>
              <a:buNone/>
            </a:pPr>
            <a:r>
              <a:rPr lang="en-US" sz="2800" b="1">
                <a:effectLst/>
                <a:latin typeface="Arial" charset="0"/>
              </a:rPr>
              <a:t>	a. 	Low concern for people</a:t>
            </a:r>
          </a:p>
          <a:p>
            <a:pPr>
              <a:buFont typeface="Wingdings" pitchFamily="2" charset="2"/>
              <a:buNone/>
            </a:pPr>
            <a:r>
              <a:rPr lang="en-US" sz="2800" b="1">
                <a:effectLst/>
                <a:latin typeface="Arial" charset="0"/>
              </a:rPr>
              <a:t>	b.  High concern for organization</a:t>
            </a:r>
          </a:p>
          <a:p>
            <a:pPr>
              <a:buFont typeface="Wingdings" pitchFamily="2" charset="2"/>
              <a:buNone/>
            </a:pPr>
            <a:r>
              <a:rPr lang="en-US" sz="2800" b="1">
                <a:effectLst/>
                <a:latin typeface="Arial" charset="0"/>
              </a:rPr>
              <a:t>	c.  This highly dictatorial leadership style is 	not uncommon during the management of a 	crisis, but has little or no value otherwise.  </a:t>
            </a:r>
          </a:p>
          <a:p>
            <a:pPr>
              <a:buFont typeface="Wingdings" pitchFamily="2" charset="2"/>
              <a:buNone/>
            </a:pPr>
            <a:endParaRPr lang="en-US" sz="2800">
              <a:effectLst/>
              <a:latin typeface="Arial" charset="0"/>
            </a:endParaRPr>
          </a:p>
          <a:p>
            <a:pPr>
              <a:buFont typeface="Wingdings" pitchFamily="2" charset="2"/>
              <a:buNone/>
            </a:pP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8643A38-7742-42E6-A5C6-5446CFFDC011}" type="slidenum">
              <a:rPr lang="en-US"/>
              <a:pPr/>
              <a:t>38</a:t>
            </a:fld>
            <a:endParaRPr lang="en-US"/>
          </a:p>
        </p:txBody>
      </p:sp>
      <p:sp>
        <p:nvSpPr>
          <p:cNvPr id="120834"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20835" name="Rectangle 3"/>
          <p:cNvSpPr>
            <a:spLocks noGrp="1" noChangeArrowheads="1"/>
          </p:cNvSpPr>
          <p:nvPr>
            <p:ph type="body" idx="1"/>
          </p:nvPr>
        </p:nvSpPr>
        <p:spPr>
          <a:xfrm>
            <a:off x="381000" y="1981200"/>
            <a:ext cx="8763000" cy="4267200"/>
          </a:xfrm>
        </p:spPr>
        <p:txBody>
          <a:bodyPr/>
          <a:lstStyle/>
          <a:p>
            <a:pPr>
              <a:spcBef>
                <a:spcPct val="0"/>
              </a:spcBef>
            </a:pPr>
            <a:r>
              <a:rPr lang="en-US" sz="2800" b="1">
                <a:effectLst/>
                <a:latin typeface="Arial" charset="0"/>
              </a:rPr>
              <a:t>The Produce or Perish Style (con’t)</a:t>
            </a:r>
          </a:p>
          <a:p>
            <a:pPr>
              <a:buFont typeface="Wingdings" pitchFamily="2" charset="2"/>
              <a:buNone/>
            </a:pPr>
            <a:r>
              <a:rPr lang="en-US" sz="2800" b="1">
                <a:effectLst/>
                <a:latin typeface="Arial" charset="0"/>
              </a:rPr>
              <a:t>	</a:t>
            </a:r>
          </a:p>
          <a:p>
            <a:pPr>
              <a:buFont typeface="Wingdings" pitchFamily="2" charset="2"/>
              <a:buNone/>
            </a:pPr>
            <a:r>
              <a:rPr lang="en-US" sz="2800" b="1">
                <a:effectLst/>
                <a:latin typeface="Arial" charset="0"/>
              </a:rPr>
              <a:t>	d.  Real or perceived survival of the organization 	is paramount, while employee needs are 	unimportant or irrelevant</a:t>
            </a:r>
          </a:p>
          <a:p>
            <a:pPr>
              <a:buFont typeface="Wingdings" pitchFamily="2" charset="2"/>
              <a:buNone/>
            </a:pPr>
            <a:r>
              <a:rPr lang="en-US" sz="2800" b="1">
                <a:effectLst/>
                <a:latin typeface="Arial" charset="0"/>
              </a:rPr>
              <a:t>	e.  Managers dictate to employees who are 	placed under pressure from strict rules 	and threat of punishment to achieve goals.</a:t>
            </a:r>
          </a:p>
          <a:p>
            <a:pPr>
              <a:buFont typeface="Wingdings" pitchFamily="2" charset="2"/>
              <a:buNone/>
            </a:pPr>
            <a:endParaRPr lang="en-US" sz="2800">
              <a:effectLst/>
              <a:latin typeface="Arial" charset="0"/>
            </a:endParaRPr>
          </a:p>
          <a:p>
            <a:pPr>
              <a:buFont typeface="Wingdings" pitchFamily="2" charset="2"/>
              <a:buNone/>
            </a:pP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D2705D7-280D-4130-8CF9-E303672C5CDD}" type="slidenum">
              <a:rPr lang="en-US"/>
              <a:pPr/>
              <a:t>39</a:t>
            </a:fld>
            <a:endParaRPr lang="en-US"/>
          </a:p>
        </p:txBody>
      </p:sp>
      <p:sp>
        <p:nvSpPr>
          <p:cNvPr id="117762"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17763" name="Rectangle 3"/>
          <p:cNvSpPr>
            <a:spLocks noGrp="1" noChangeArrowheads="1"/>
          </p:cNvSpPr>
          <p:nvPr>
            <p:ph type="body" idx="1"/>
          </p:nvPr>
        </p:nvSpPr>
        <p:spPr>
          <a:xfrm>
            <a:off x="457200" y="1600200"/>
            <a:ext cx="8229600" cy="4876800"/>
          </a:xfrm>
        </p:spPr>
        <p:txBody>
          <a:bodyPr/>
          <a:lstStyle/>
          <a:p>
            <a:pPr>
              <a:spcBef>
                <a:spcPct val="0"/>
              </a:spcBef>
            </a:pPr>
            <a:r>
              <a:rPr lang="en-US" sz="2800" b="1">
                <a:effectLst/>
                <a:latin typeface="Arial" charset="0"/>
              </a:rPr>
              <a:t>The Middle of the Road Style</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a.  Leaders try to balance between concern 	for people and concern for the 		     	organization thereby striking a “happy 	medium,”</a:t>
            </a:r>
          </a:p>
          <a:p>
            <a:pPr>
              <a:spcBef>
                <a:spcPct val="0"/>
              </a:spcBef>
              <a:buFont typeface="Wingdings" pitchFamily="2" charset="2"/>
              <a:buNone/>
            </a:pPr>
            <a:r>
              <a:rPr lang="en-US" sz="2800" b="1">
                <a:effectLst/>
                <a:latin typeface="Arial" charset="0"/>
              </a:rPr>
              <a:t>	b.  Managers hope to achieve acceptable, not 	exemplary performance from employees, 	likely resulting in acceptable, not 	outstanding production</a:t>
            </a:r>
          </a:p>
          <a:p>
            <a:pPr>
              <a:spcBef>
                <a:spcPct val="0"/>
              </a:spcBef>
              <a:buFont typeface="Wingdings" pitchFamily="2" charset="2"/>
              <a:buNone/>
            </a:pPr>
            <a:r>
              <a:rPr lang="en-US" sz="2800" b="1">
                <a:effectLst/>
                <a:latin typeface="Arial" charset="0"/>
              </a:rPr>
              <a:t>	c.  Mediocrity and ambivalence are the rules, 	not the exception</a:t>
            </a:r>
          </a:p>
          <a:p>
            <a:pPr>
              <a:buFont typeface="Wingdings" pitchFamily="2" charset="2"/>
              <a:buNone/>
            </a:pP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F5F34AD-8D9F-4962-B38B-2085C57CF6EC}" type="slidenum">
              <a:rPr lang="en-US"/>
              <a:pPr/>
              <a:t>4</a:t>
            </a:fld>
            <a:endParaRPr lang="en-US"/>
          </a:p>
        </p:txBody>
      </p:sp>
      <p:sp>
        <p:nvSpPr>
          <p:cNvPr id="237570" name="Rectangle 2"/>
          <p:cNvSpPr>
            <a:spLocks noGrp="1" noRot="1" noChangeArrowheads="1"/>
          </p:cNvSpPr>
          <p:nvPr>
            <p:ph type="title"/>
          </p:nvPr>
        </p:nvSpPr>
        <p:spPr>
          <a:xfrm>
            <a:off x="457200" y="0"/>
            <a:ext cx="8229600" cy="760413"/>
          </a:xfrm>
        </p:spPr>
        <p:txBody>
          <a:bodyPr/>
          <a:lstStyle/>
          <a:p>
            <a:r>
              <a:rPr lang="en-US">
                <a:solidFill>
                  <a:schemeClr val="hlink"/>
                </a:solidFill>
                <a:latin typeface="Arial" charset="0"/>
              </a:rPr>
              <a:t>Purpose</a:t>
            </a:r>
          </a:p>
        </p:txBody>
      </p:sp>
      <p:sp>
        <p:nvSpPr>
          <p:cNvPr id="237571" name="Rectangle 3"/>
          <p:cNvSpPr>
            <a:spLocks noGrp="1" noChangeArrowheads="1"/>
          </p:cNvSpPr>
          <p:nvPr>
            <p:ph type="body" idx="1"/>
          </p:nvPr>
        </p:nvSpPr>
        <p:spPr>
          <a:xfrm>
            <a:off x="457200" y="990600"/>
            <a:ext cx="8229600" cy="4876800"/>
          </a:xfrm>
        </p:spPr>
        <p:txBody>
          <a:bodyPr/>
          <a:lstStyle/>
          <a:p>
            <a:pPr>
              <a:lnSpc>
                <a:spcPct val="80000"/>
              </a:lnSpc>
            </a:pPr>
            <a:r>
              <a:rPr lang="en-US" sz="2800" b="1">
                <a:effectLst/>
                <a:latin typeface="Arial" charset="0"/>
              </a:rPr>
              <a:t>Ensure the community is served by highly trained and ethical law enforcement and corrections personnel through screening, developing, monitoring resources and setting standards. </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It is recommended that every Field Training Officer (FTO)  attend a “Field Training Officer’s Course”, regardless of the discipline.</a:t>
            </a:r>
          </a:p>
          <a:p>
            <a:pPr>
              <a:lnSpc>
                <a:spcPct val="80000"/>
              </a:lnSpc>
            </a:pPr>
            <a:endParaRPr lang="en-US" sz="2800" b="1">
              <a:effectLst/>
              <a:latin typeface="Arial" charset="0"/>
            </a:endParaRPr>
          </a:p>
          <a:p>
            <a:pPr>
              <a:lnSpc>
                <a:spcPct val="80000"/>
              </a:lnSpc>
            </a:pPr>
            <a:r>
              <a:rPr lang="en-US" sz="2800" b="1">
                <a:effectLst/>
                <a:latin typeface="Arial" charset="0"/>
              </a:rPr>
              <a:t>To provide the instructor with teaching and supervisory skills necessary to assist a new employee or recruit in making a successful transition from the classroom environment to the field</a:t>
            </a:r>
            <a:r>
              <a:rPr lang="en-US" sz="2800">
                <a:effectLst/>
                <a:latin typeface="Arial" charset="0"/>
              </a:rPr>
              <a:t>.</a:t>
            </a:r>
          </a:p>
        </p:txBody>
      </p:sp>
    </p:spTree>
  </p:cSld>
  <p:clrMapOvr>
    <a:masterClrMapping/>
  </p:clrMapOvr>
  <p:transition spd="slow"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2BF0F41-1B31-4BB7-B2A7-AE4231B989D1}" type="slidenum">
              <a:rPr lang="en-US"/>
              <a:pPr/>
              <a:t>40</a:t>
            </a:fld>
            <a:endParaRPr lang="en-US"/>
          </a:p>
        </p:txBody>
      </p:sp>
      <p:sp>
        <p:nvSpPr>
          <p:cNvPr id="118786" name="Rectangle 2"/>
          <p:cNvSpPr>
            <a:spLocks noGrp="1" noRot="1" noChangeArrowheads="1"/>
          </p:cNvSpPr>
          <p:nvPr>
            <p:ph type="title"/>
          </p:nvPr>
        </p:nvSpPr>
        <p:spPr>
          <a:xfrm>
            <a:off x="457200" y="274638"/>
            <a:ext cx="8229600" cy="954087"/>
          </a:xfrm>
        </p:spPr>
        <p:txBody>
          <a:bodyPr/>
          <a:lstStyle/>
          <a:p>
            <a:r>
              <a:rPr lang="en-US">
                <a:solidFill>
                  <a:schemeClr val="hlink"/>
                </a:solidFill>
                <a:latin typeface="Arial" charset="0"/>
              </a:rPr>
              <a:t>Managerial Grid Leadership Model</a:t>
            </a:r>
          </a:p>
        </p:txBody>
      </p:sp>
      <p:sp>
        <p:nvSpPr>
          <p:cNvPr id="118787" name="Rectangle 3"/>
          <p:cNvSpPr>
            <a:spLocks noGrp="1" noChangeArrowheads="1"/>
          </p:cNvSpPr>
          <p:nvPr>
            <p:ph type="body" idx="1"/>
          </p:nvPr>
        </p:nvSpPr>
        <p:spPr>
          <a:xfrm>
            <a:off x="381000" y="1752600"/>
            <a:ext cx="8229600" cy="4876800"/>
          </a:xfrm>
        </p:spPr>
        <p:txBody>
          <a:bodyPr/>
          <a:lstStyle/>
          <a:p>
            <a:r>
              <a:rPr lang="en-US" sz="2800" b="1">
                <a:effectLst/>
                <a:latin typeface="Arial" charset="0"/>
              </a:rPr>
              <a:t>The Team Style </a:t>
            </a:r>
          </a:p>
          <a:p>
            <a:endParaRPr lang="en-US" sz="2800" b="1">
              <a:effectLst/>
              <a:latin typeface="Arial" charset="0"/>
            </a:endParaRPr>
          </a:p>
          <a:p>
            <a:pPr>
              <a:buFont typeface="Wingdings" pitchFamily="2" charset="2"/>
              <a:buNone/>
            </a:pPr>
            <a:r>
              <a:rPr lang="en-US" sz="2800" b="1">
                <a:effectLst/>
                <a:latin typeface="Arial" charset="0"/>
              </a:rPr>
              <a:t>	a.  High concern for people</a:t>
            </a:r>
          </a:p>
          <a:p>
            <a:pPr>
              <a:buFont typeface="Wingdings" pitchFamily="2" charset="2"/>
              <a:buNone/>
            </a:pPr>
            <a:r>
              <a:rPr lang="en-US" sz="2800" b="1">
                <a:effectLst/>
                <a:latin typeface="Arial" charset="0"/>
              </a:rPr>
              <a:t>	b.  High concern for organization</a:t>
            </a:r>
          </a:p>
          <a:p>
            <a:pPr>
              <a:buFont typeface="Wingdings" pitchFamily="2" charset="2"/>
              <a:buNone/>
            </a:pPr>
            <a:r>
              <a:rPr lang="en-US" sz="2800" b="1">
                <a:effectLst/>
                <a:latin typeface="Arial" charset="0"/>
              </a:rPr>
              <a:t>	c.  Leaders using this style encourage 	teamwork and foster commitment and 	loyalty to organization among people in 	order to improve employee morale and 	increase production</a:t>
            </a:r>
          </a:p>
          <a:p>
            <a:pPr>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11C8B47-5B5D-4324-8663-0061D8A1C66F}" type="slidenum">
              <a:rPr lang="en-US"/>
              <a:pPr/>
              <a:t>41</a:t>
            </a:fld>
            <a:endParaRPr lang="en-US"/>
          </a:p>
        </p:txBody>
      </p:sp>
      <p:sp>
        <p:nvSpPr>
          <p:cNvPr id="82946" name="Rectangle 2"/>
          <p:cNvSpPr>
            <a:spLocks noGrp="1" noRot="1" noChangeArrowheads="1"/>
          </p:cNvSpPr>
          <p:nvPr>
            <p:ph type="title"/>
          </p:nvPr>
        </p:nvSpPr>
        <p:spPr/>
        <p:txBody>
          <a:bodyPr/>
          <a:lstStyle/>
          <a:p>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p>
        </p:txBody>
      </p:sp>
      <p:sp>
        <p:nvSpPr>
          <p:cNvPr id="82947" name="Rectangle 3"/>
          <p:cNvSpPr>
            <a:spLocks noGrp="1" noChangeArrowheads="1"/>
          </p:cNvSpPr>
          <p:nvPr>
            <p:ph type="body" idx="1"/>
          </p:nvPr>
        </p:nvSpPr>
        <p:spPr>
          <a:xfrm>
            <a:off x="457200" y="2590800"/>
            <a:ext cx="8229600" cy="3733800"/>
          </a:xfrm>
        </p:spPr>
        <p:txBody>
          <a:bodyPr/>
          <a:lstStyle/>
          <a:p>
            <a:pPr>
              <a:buFont typeface="Wingdings" pitchFamily="2" charset="2"/>
              <a:buNone/>
            </a:pPr>
            <a:r>
              <a:rPr lang="en-US" sz="2800" b="1">
                <a:effectLst/>
                <a:latin typeface="Arial" charset="0"/>
              </a:rPr>
              <a:t>1.5	</a:t>
            </a:r>
            <a:r>
              <a:rPr lang="en-US" sz="2800" b="1" u="sng">
                <a:effectLst/>
                <a:latin typeface="Arial" charset="0"/>
              </a:rPr>
              <a:t>Learning Objective</a:t>
            </a:r>
            <a:r>
              <a:rPr lang="en-US" sz="2800" b="1">
                <a:effectLst/>
                <a:latin typeface="Arial" charset="0"/>
              </a:rPr>
              <a:t>:  List and describe the 	four steps to the communications 	process</a:t>
            </a:r>
            <a:r>
              <a:rPr lang="en-US" sz="2800">
                <a:effectLst/>
                <a:latin typeface="Arial" charset="0"/>
              </a:rPr>
              <a:t>.</a:t>
            </a:r>
          </a:p>
        </p:txBody>
      </p:sp>
    </p:spTree>
  </p:cSld>
  <p:clrMapOvr>
    <a:masterClrMapping/>
  </p:clrMapOvr>
  <p:transition spd="slow"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14E7EF0-15C4-4630-8ABD-DBA49A698910}" type="slidenum">
              <a:rPr lang="en-US"/>
              <a:pPr/>
              <a:t>42</a:t>
            </a:fld>
            <a:endParaRPr lang="en-US"/>
          </a:p>
        </p:txBody>
      </p:sp>
      <p:sp>
        <p:nvSpPr>
          <p:cNvPr id="46082" name="Rectangle 2"/>
          <p:cNvSpPr>
            <a:spLocks noGrp="1" noRot="1" noChangeArrowheads="1"/>
          </p:cNvSpPr>
          <p:nvPr>
            <p:ph type="title"/>
          </p:nvPr>
        </p:nvSpPr>
        <p:spPr/>
        <p:txBody>
          <a:bodyPr/>
          <a:lstStyle/>
          <a:p>
            <a:r>
              <a:rPr lang="en-US">
                <a:solidFill>
                  <a:schemeClr val="hlink"/>
                </a:solidFill>
                <a:latin typeface="Arial" charset="0"/>
              </a:rPr>
              <a:t>Communication Process</a:t>
            </a:r>
          </a:p>
        </p:txBody>
      </p:sp>
      <p:sp>
        <p:nvSpPr>
          <p:cNvPr id="46083" name="Rectangle 3"/>
          <p:cNvSpPr>
            <a:spLocks noGrp="1" noChangeArrowheads="1"/>
          </p:cNvSpPr>
          <p:nvPr>
            <p:ph type="body" idx="1"/>
          </p:nvPr>
        </p:nvSpPr>
        <p:spPr>
          <a:xfrm>
            <a:off x="457200" y="1981200"/>
            <a:ext cx="8229600" cy="4572000"/>
          </a:xfrm>
        </p:spPr>
        <p:txBody>
          <a:bodyPr/>
          <a:lstStyle/>
          <a:p>
            <a:r>
              <a:rPr lang="en-US" sz="2800" b="1">
                <a:effectLst/>
                <a:latin typeface="Arial" charset="0"/>
              </a:rPr>
              <a:t>Sender</a:t>
            </a:r>
          </a:p>
          <a:p>
            <a:pPr>
              <a:buFont typeface="Wingdings" pitchFamily="2" charset="2"/>
              <a:buNone/>
            </a:pPr>
            <a:endParaRPr lang="en-US" sz="2800" b="1">
              <a:effectLst/>
              <a:latin typeface="Arial" charset="0"/>
            </a:endParaRPr>
          </a:p>
          <a:p>
            <a:r>
              <a:rPr lang="en-US" sz="2800" b="1">
                <a:effectLst/>
                <a:latin typeface="Arial" charset="0"/>
              </a:rPr>
              <a:t>Message</a:t>
            </a:r>
          </a:p>
          <a:p>
            <a:pPr>
              <a:buFont typeface="Wingdings" pitchFamily="2" charset="2"/>
              <a:buNone/>
            </a:pPr>
            <a:endParaRPr lang="en-US" sz="2800" b="1">
              <a:effectLst/>
              <a:latin typeface="Arial" charset="0"/>
            </a:endParaRPr>
          </a:p>
          <a:p>
            <a:r>
              <a:rPr lang="en-US" sz="2800" b="1">
                <a:effectLst/>
                <a:latin typeface="Arial" charset="0"/>
              </a:rPr>
              <a:t>Receiver</a:t>
            </a:r>
          </a:p>
          <a:p>
            <a:pPr>
              <a:buFont typeface="Wingdings" pitchFamily="2" charset="2"/>
              <a:buNone/>
            </a:pPr>
            <a:endParaRPr lang="en-US" sz="2800" b="1">
              <a:effectLst/>
              <a:latin typeface="Arial" charset="0"/>
            </a:endParaRPr>
          </a:p>
          <a:p>
            <a:r>
              <a:rPr lang="en-US" sz="2800" b="1">
                <a:effectLst/>
                <a:latin typeface="Arial" charset="0"/>
              </a:rPr>
              <a:t>Feedback</a:t>
            </a:r>
          </a:p>
        </p:txBody>
      </p:sp>
    </p:spTree>
  </p:cSld>
  <p:clrMapOvr>
    <a:masterClrMapping/>
  </p:clrMapOvr>
  <p:transition spd="slow"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4488ED6-A75D-44AA-9DE2-C96CE8A28BF4}" type="slidenum">
              <a:rPr lang="en-US"/>
              <a:pPr/>
              <a:t>43</a:t>
            </a:fld>
            <a:endParaRPr lang="en-US"/>
          </a:p>
        </p:txBody>
      </p:sp>
      <p:sp>
        <p:nvSpPr>
          <p:cNvPr id="47106" name="Rectangle 2"/>
          <p:cNvSpPr>
            <a:spLocks noGrp="1" noRot="1" noChangeArrowheads="1"/>
          </p:cNvSpPr>
          <p:nvPr>
            <p:ph type="title"/>
          </p:nvPr>
        </p:nvSpPr>
        <p:spPr>
          <a:xfrm>
            <a:off x="457200" y="0"/>
            <a:ext cx="8229600" cy="838200"/>
          </a:xfrm>
        </p:spPr>
        <p:txBody>
          <a:bodyPr/>
          <a:lstStyle/>
          <a:p>
            <a:r>
              <a:rPr lang="en-US">
                <a:solidFill>
                  <a:schemeClr val="hlink"/>
                </a:solidFill>
                <a:latin typeface="Arial" charset="0"/>
              </a:rPr>
              <a:t>Sender</a:t>
            </a:r>
          </a:p>
        </p:txBody>
      </p:sp>
      <p:sp>
        <p:nvSpPr>
          <p:cNvPr id="47107" name="Rectangle 3"/>
          <p:cNvSpPr>
            <a:spLocks noGrp="1" noChangeArrowheads="1"/>
          </p:cNvSpPr>
          <p:nvPr>
            <p:ph type="body" idx="1"/>
          </p:nvPr>
        </p:nvSpPr>
        <p:spPr>
          <a:xfrm>
            <a:off x="381000" y="914400"/>
            <a:ext cx="8229600" cy="6248400"/>
          </a:xfrm>
        </p:spPr>
        <p:txBody>
          <a:bodyPr/>
          <a:lstStyle/>
          <a:p>
            <a:pPr>
              <a:lnSpc>
                <a:spcPct val="80000"/>
              </a:lnSpc>
            </a:pPr>
            <a:r>
              <a:rPr lang="en-US" sz="2800" b="1">
                <a:effectLst/>
                <a:latin typeface="Arial" charset="0"/>
              </a:rPr>
              <a:t>Communication starts with a sender</a:t>
            </a:r>
          </a:p>
          <a:p>
            <a:pPr>
              <a:lnSpc>
                <a:spcPct val="80000"/>
              </a:lnSpc>
              <a:buFont typeface="Wingdings" pitchFamily="2" charset="2"/>
              <a:buNone/>
            </a:pPr>
            <a:r>
              <a:rPr lang="en-US" sz="2800" b="1">
                <a:effectLst/>
                <a:latin typeface="Arial" charset="0"/>
              </a:rPr>
              <a:t> </a:t>
            </a:r>
          </a:p>
          <a:p>
            <a:pPr>
              <a:lnSpc>
                <a:spcPct val="80000"/>
              </a:lnSpc>
            </a:pPr>
            <a:r>
              <a:rPr lang="en-US" sz="2800" b="1">
                <a:effectLst/>
                <a:latin typeface="Arial" charset="0"/>
              </a:rPr>
              <a:t>Formulates ideas into a message intended to draw out response from the receiver</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Encodes the message into a format that the receiver can recognize and understand</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The message can take the form of written, verbal and nonverbal communication</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In marketing communication, the encoded message can take the form of brand messages, advertisements, press releases, signage and sales scripts </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000" b="1">
                <a:latin typeface="Arial" charset="0"/>
              </a:rPr>
              <a:t>   </a:t>
            </a:r>
          </a:p>
        </p:txBody>
      </p:sp>
    </p:spTree>
  </p:cSld>
  <p:clrMapOvr>
    <a:masterClrMapping/>
  </p:clrMapOvr>
  <p:transition spd="slow"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748E56D-C2A9-460A-B27D-8BCC96AB402E}" type="slidenum">
              <a:rPr lang="en-US"/>
              <a:pPr/>
              <a:t>44</a:t>
            </a:fld>
            <a:endParaRPr lang="en-US"/>
          </a:p>
        </p:txBody>
      </p:sp>
      <p:sp>
        <p:nvSpPr>
          <p:cNvPr id="48130" name="Rectangle 2"/>
          <p:cNvSpPr>
            <a:spLocks noGrp="1" noRot="1" noChangeArrowheads="1"/>
          </p:cNvSpPr>
          <p:nvPr>
            <p:ph type="title"/>
          </p:nvPr>
        </p:nvSpPr>
        <p:spPr>
          <a:xfrm>
            <a:off x="457200" y="274638"/>
            <a:ext cx="8229600" cy="698500"/>
          </a:xfrm>
        </p:spPr>
        <p:txBody>
          <a:bodyPr/>
          <a:lstStyle/>
          <a:p>
            <a:r>
              <a:rPr lang="en-US">
                <a:solidFill>
                  <a:schemeClr val="hlink"/>
                </a:solidFill>
                <a:latin typeface="Arial" charset="0"/>
              </a:rPr>
              <a:t>Message</a:t>
            </a:r>
          </a:p>
        </p:txBody>
      </p:sp>
      <p:sp>
        <p:nvSpPr>
          <p:cNvPr id="48131" name="Rectangle 3"/>
          <p:cNvSpPr>
            <a:spLocks noGrp="1" noChangeArrowheads="1"/>
          </p:cNvSpPr>
          <p:nvPr>
            <p:ph type="body" idx="1"/>
          </p:nvPr>
        </p:nvSpPr>
        <p:spPr>
          <a:xfrm>
            <a:off x="457200" y="1143000"/>
            <a:ext cx="8229600" cy="5715000"/>
          </a:xfrm>
        </p:spPr>
        <p:txBody>
          <a:bodyPr/>
          <a:lstStyle/>
          <a:p>
            <a:r>
              <a:rPr lang="en-US" sz="2800" b="1">
                <a:effectLst/>
                <a:latin typeface="Arial" charset="0"/>
              </a:rPr>
              <a:t>“It is not what you say, but how you say it”</a:t>
            </a:r>
          </a:p>
          <a:p>
            <a:pPr>
              <a:buFont typeface="Wingdings" pitchFamily="2" charset="2"/>
              <a:buNone/>
            </a:pPr>
            <a:endParaRPr lang="en-US" sz="2800" b="1">
              <a:effectLst/>
              <a:latin typeface="Arial" charset="0"/>
            </a:endParaRPr>
          </a:p>
          <a:p>
            <a:r>
              <a:rPr lang="en-US" sz="2800" b="1">
                <a:effectLst/>
                <a:latin typeface="Arial" charset="0"/>
              </a:rPr>
              <a:t>At this stage it is important to understand the degree to which nonverbal communication affects relationships </a:t>
            </a:r>
          </a:p>
          <a:p>
            <a:pPr>
              <a:buFont typeface="Wingdings" pitchFamily="2" charset="2"/>
              <a:buNone/>
            </a:pPr>
            <a:endParaRPr lang="en-US" sz="2800" b="1">
              <a:effectLst/>
              <a:latin typeface="Arial" charset="0"/>
            </a:endParaRPr>
          </a:p>
          <a:p>
            <a:r>
              <a:rPr lang="en-US" sz="2800" b="1">
                <a:effectLst/>
                <a:latin typeface="Arial" charset="0"/>
              </a:rPr>
              <a:t>Andrew DuBrin defines nonverbal communication as “the transmission of messages through means other than words”</a:t>
            </a:r>
          </a:p>
          <a:p>
            <a:endParaRPr lang="en-US" sz="2800" b="1">
              <a:effectLst/>
              <a:latin typeface="Arial" charset="0"/>
            </a:endParaRPr>
          </a:p>
          <a:p>
            <a:r>
              <a:rPr lang="en-US" sz="2800" b="1">
                <a:effectLst/>
                <a:latin typeface="Arial" charset="0"/>
              </a:rPr>
              <a:t>93% of all communication is nonverbal</a:t>
            </a:r>
            <a:r>
              <a:rPr lang="en-US" sz="2800" b="1">
                <a:latin typeface="Arial" charset="0"/>
              </a:rPr>
              <a:t> </a:t>
            </a:r>
          </a:p>
        </p:txBody>
      </p:sp>
    </p:spTree>
  </p:cSld>
  <p:clrMapOvr>
    <a:masterClrMapping/>
  </p:clrMapOvr>
  <p:transition spd="slow"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A03DCC4-270D-4EBF-BD1E-8FF135B21509}" type="slidenum">
              <a:rPr lang="en-US"/>
              <a:pPr/>
              <a:t>45</a:t>
            </a:fld>
            <a:endParaRPr lang="en-US"/>
          </a:p>
        </p:txBody>
      </p:sp>
      <p:sp>
        <p:nvSpPr>
          <p:cNvPr id="49154" name="Rectangle 2"/>
          <p:cNvSpPr>
            <a:spLocks noGrp="1" noRot="1" noChangeArrowheads="1"/>
          </p:cNvSpPr>
          <p:nvPr>
            <p:ph type="title"/>
          </p:nvPr>
        </p:nvSpPr>
        <p:spPr>
          <a:xfrm>
            <a:off x="457200" y="274638"/>
            <a:ext cx="8229600" cy="760412"/>
          </a:xfrm>
        </p:spPr>
        <p:txBody>
          <a:bodyPr/>
          <a:lstStyle/>
          <a:p>
            <a:r>
              <a:rPr lang="en-US">
                <a:solidFill>
                  <a:schemeClr val="hlink"/>
                </a:solidFill>
                <a:latin typeface="Arial" charset="0"/>
              </a:rPr>
              <a:t>Receiver</a:t>
            </a:r>
          </a:p>
        </p:txBody>
      </p:sp>
      <p:sp>
        <p:nvSpPr>
          <p:cNvPr id="49155" name="Rectangle 3"/>
          <p:cNvSpPr>
            <a:spLocks noGrp="1" noChangeArrowheads="1"/>
          </p:cNvSpPr>
          <p:nvPr>
            <p:ph type="body" idx="1"/>
          </p:nvPr>
        </p:nvSpPr>
        <p:spPr>
          <a:xfrm>
            <a:off x="457200" y="1219200"/>
            <a:ext cx="8229600" cy="6248400"/>
          </a:xfrm>
        </p:spPr>
        <p:txBody>
          <a:bodyPr/>
          <a:lstStyle/>
          <a:p>
            <a:pPr>
              <a:lnSpc>
                <a:spcPct val="90000"/>
              </a:lnSpc>
            </a:pPr>
            <a:r>
              <a:rPr lang="en-US" sz="2800" b="1">
                <a:effectLst/>
                <a:latin typeface="Arial" charset="0"/>
              </a:rPr>
              <a:t>“Decodes” or puts the message into a format    that the receiver can interpret</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Extent to which this other person comprehends the message will depend on how much the individual knows about the topic, their receptivity to the message and, the relationship and trust that exists between sender and receiver</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Is influenced by his experience, attitude, knowledge, skill, perception, and culture</a:t>
            </a:r>
            <a:r>
              <a:rPr lang="en-US" sz="2800">
                <a:latin typeface="Arial" charset="0"/>
              </a:rPr>
              <a:t> </a:t>
            </a:r>
          </a:p>
          <a:p>
            <a:pPr>
              <a:lnSpc>
                <a:spcPct val="90000"/>
              </a:lnSpc>
              <a:buFont typeface="Wingdings" pitchFamily="2" charset="2"/>
              <a:buNone/>
            </a:pPr>
            <a:endParaRPr lang="en-US" sz="2800">
              <a:latin typeface="Arial" charset="0"/>
            </a:endParaRPr>
          </a:p>
          <a:p>
            <a:pPr>
              <a:lnSpc>
                <a:spcPct val="90000"/>
              </a:lnSpc>
              <a:buFont typeface="Wingdings" pitchFamily="2" charset="2"/>
              <a:buNone/>
            </a:pPr>
            <a:r>
              <a:rPr lang="en-US" sz="1800"/>
              <a:t>   </a:t>
            </a:r>
          </a:p>
        </p:txBody>
      </p:sp>
    </p:spTree>
  </p:cSld>
  <p:clrMapOvr>
    <a:masterClrMapping/>
  </p:clrMapOvr>
  <p:transition spd="slow"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E75D74E-7767-446D-B88D-A7353379B19F}" type="slidenum">
              <a:rPr lang="en-US"/>
              <a:pPr/>
              <a:t>46</a:t>
            </a:fld>
            <a:endParaRPr lang="en-US"/>
          </a:p>
        </p:txBody>
      </p:sp>
      <p:sp>
        <p:nvSpPr>
          <p:cNvPr id="51202" name="Rectangle 2"/>
          <p:cNvSpPr>
            <a:spLocks noGrp="1" noRot="1" noChangeArrowheads="1"/>
          </p:cNvSpPr>
          <p:nvPr>
            <p:ph type="title"/>
          </p:nvPr>
        </p:nvSpPr>
        <p:spPr>
          <a:xfrm>
            <a:off x="457200" y="274638"/>
            <a:ext cx="8229600" cy="698500"/>
          </a:xfrm>
        </p:spPr>
        <p:txBody>
          <a:bodyPr/>
          <a:lstStyle/>
          <a:p>
            <a:r>
              <a:rPr lang="en-US">
                <a:solidFill>
                  <a:schemeClr val="hlink"/>
                </a:solidFill>
                <a:latin typeface="Arial" charset="0"/>
              </a:rPr>
              <a:t>Feedback</a:t>
            </a:r>
          </a:p>
        </p:txBody>
      </p:sp>
      <p:sp>
        <p:nvSpPr>
          <p:cNvPr id="51203" name="Rectangle 3"/>
          <p:cNvSpPr>
            <a:spLocks noGrp="1" noChangeArrowheads="1"/>
          </p:cNvSpPr>
          <p:nvPr>
            <p:ph type="body" idx="1"/>
          </p:nvPr>
        </p:nvSpPr>
        <p:spPr>
          <a:xfrm>
            <a:off x="533400" y="1219200"/>
            <a:ext cx="8229600" cy="5638800"/>
          </a:xfrm>
        </p:spPr>
        <p:txBody>
          <a:bodyPr/>
          <a:lstStyle/>
          <a:p>
            <a:pPr>
              <a:lnSpc>
                <a:spcPct val="80000"/>
              </a:lnSpc>
            </a:pPr>
            <a:r>
              <a:rPr lang="en-US" sz="2800" b="1">
                <a:effectLst/>
                <a:latin typeface="Arial" charset="0"/>
              </a:rPr>
              <a:t>The manner and degree to which a receiver responds to the message</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Essential step for transitioning from a one-way communication to a two-way approach that can strengthen the connection between sender and receiver</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In a marketing communications environment, feedback also helps the sender determine if the message touched the intended targets.  Soliciting and properly interpreting feedback are vital steps to measuring the effectiveness of marketing communications activities</a:t>
            </a:r>
            <a:r>
              <a:rPr lang="en-US" sz="2800" b="1">
                <a:latin typeface="Arial" charset="0"/>
              </a:rPr>
              <a:t> </a:t>
            </a:r>
          </a:p>
        </p:txBody>
      </p:sp>
    </p:spTree>
  </p:cSld>
  <p:clrMapOvr>
    <a:masterClrMapping/>
  </p:clrMapOvr>
  <p:transition spd="slow"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07DEDFA-1968-49E2-BD90-100C53B5EB27}" type="slidenum">
              <a:rPr lang="en-US"/>
              <a:pPr/>
              <a:t>47</a:t>
            </a:fld>
            <a:endParaRPr lang="en-US"/>
          </a:p>
        </p:txBody>
      </p:sp>
      <p:sp>
        <p:nvSpPr>
          <p:cNvPr id="53250" name="Rectangle 2"/>
          <p:cNvSpPr>
            <a:spLocks noGrp="1" noRot="1" noChangeArrowheads="1"/>
          </p:cNvSpPr>
          <p:nvPr>
            <p:ph type="title"/>
          </p:nvPr>
        </p:nvSpPr>
        <p:spPr/>
        <p:txBody>
          <a:bodyPr/>
          <a:lstStyle/>
          <a:p>
            <a:r>
              <a:rPr lang="en-US" sz="4000">
                <a:solidFill>
                  <a:schemeClr val="hlink"/>
                </a:solidFill>
                <a:latin typeface="Arial" charset="0"/>
              </a:rPr>
              <a:t/>
            </a:r>
            <a:br>
              <a:rPr lang="en-US" sz="4000">
                <a:solidFill>
                  <a:schemeClr val="hlink"/>
                </a:solidFill>
                <a:latin typeface="Arial" charset="0"/>
              </a:rPr>
            </a:br>
            <a:r>
              <a:rPr lang="en-US" sz="4000">
                <a:solidFill>
                  <a:schemeClr val="hlink"/>
                </a:solidFill>
                <a:latin typeface="Arial" charset="0"/>
              </a:rPr>
              <a:t>Training Methodology &amp;</a:t>
            </a:r>
            <a:br>
              <a:rPr lang="en-US" sz="4000">
                <a:solidFill>
                  <a:schemeClr val="hlink"/>
                </a:solidFill>
                <a:latin typeface="Arial" charset="0"/>
              </a:rPr>
            </a:br>
            <a:r>
              <a:rPr lang="en-US" sz="4000">
                <a:solidFill>
                  <a:schemeClr val="hlink"/>
                </a:solidFill>
                <a:latin typeface="Arial" charset="0"/>
              </a:rPr>
              <a:t>Teaching Techniques</a:t>
            </a:r>
            <a:r>
              <a:rPr lang="en-US" sz="4000" b="0">
                <a:solidFill>
                  <a:schemeClr val="hlink"/>
                </a:solidFill>
                <a:latin typeface="Arial" charset="0"/>
              </a:rPr>
              <a:t> </a:t>
            </a:r>
            <a:br>
              <a:rPr lang="en-US" sz="4000" b="0">
                <a:solidFill>
                  <a:schemeClr val="hlink"/>
                </a:solidFill>
                <a:latin typeface="Arial" charset="0"/>
              </a:rPr>
            </a:br>
            <a:endParaRPr lang="en-US" sz="4000" b="0">
              <a:solidFill>
                <a:schemeClr val="hlink"/>
              </a:solidFill>
              <a:latin typeface="Arial" charset="0"/>
            </a:endParaRPr>
          </a:p>
        </p:txBody>
      </p:sp>
      <p:sp>
        <p:nvSpPr>
          <p:cNvPr id="53251" name="Rectangle 3"/>
          <p:cNvSpPr>
            <a:spLocks noGrp="1" noChangeArrowheads="1"/>
          </p:cNvSpPr>
          <p:nvPr>
            <p:ph type="body" idx="1"/>
          </p:nvPr>
        </p:nvSpPr>
        <p:spPr>
          <a:xfrm>
            <a:off x="533400" y="2362200"/>
            <a:ext cx="8229600" cy="4114800"/>
          </a:xfrm>
        </p:spPr>
        <p:txBody>
          <a:bodyPr/>
          <a:lstStyle/>
          <a:p>
            <a:pPr>
              <a:buFont typeface="Wingdings" pitchFamily="2" charset="2"/>
              <a:buNone/>
            </a:pPr>
            <a:r>
              <a:rPr lang="en-US" sz="2800" b="1">
                <a:effectLst/>
                <a:latin typeface="Arial" charset="0"/>
              </a:rPr>
              <a:t>1.6	</a:t>
            </a:r>
            <a:r>
              <a:rPr lang="en-US" sz="2800" b="1" u="sng">
                <a:effectLst/>
                <a:latin typeface="Arial" charset="0"/>
              </a:rPr>
              <a:t>Learning objective:</a:t>
            </a:r>
            <a:r>
              <a:rPr lang="en-US" sz="2800" b="1">
                <a:effectLst/>
                <a:latin typeface="Arial" charset="0"/>
              </a:rPr>
              <a:t>  The student 	could be asked to identify the barriers to 	communication.</a:t>
            </a:r>
            <a:r>
              <a:rPr lang="en-US">
                <a:latin typeface="Arial" charset="0"/>
              </a:rPr>
              <a:t> </a:t>
            </a:r>
          </a:p>
        </p:txBody>
      </p:sp>
    </p:spTree>
  </p:cSld>
  <p:clrMapOvr>
    <a:masterClrMapping/>
  </p:clrMapOvr>
  <p:transition spd="slow"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14AE377-72FC-4420-B130-0C7BDDE065F2}" type="slidenum">
              <a:rPr lang="en-US"/>
              <a:pPr/>
              <a:t>48</a:t>
            </a:fld>
            <a:endParaRPr lang="en-US"/>
          </a:p>
        </p:txBody>
      </p:sp>
      <p:sp>
        <p:nvSpPr>
          <p:cNvPr id="52226" name="Rectangle 2"/>
          <p:cNvSpPr>
            <a:spLocks noGrp="1" noRot="1" noChangeArrowheads="1"/>
          </p:cNvSpPr>
          <p:nvPr>
            <p:ph type="title"/>
          </p:nvPr>
        </p:nvSpPr>
        <p:spPr>
          <a:xfrm>
            <a:off x="457200" y="274638"/>
            <a:ext cx="8229600" cy="698500"/>
          </a:xfrm>
        </p:spPr>
        <p:txBody>
          <a:bodyPr/>
          <a:lstStyle/>
          <a:p>
            <a:r>
              <a:rPr lang="en-US">
                <a:solidFill>
                  <a:schemeClr val="hlink"/>
                </a:solidFill>
                <a:latin typeface="Arial" charset="0"/>
              </a:rPr>
              <a:t>Barriers of Communication</a:t>
            </a:r>
          </a:p>
        </p:txBody>
      </p:sp>
      <p:sp>
        <p:nvSpPr>
          <p:cNvPr id="52227" name="Rectangle 3"/>
          <p:cNvSpPr>
            <a:spLocks noGrp="1" noChangeArrowheads="1"/>
          </p:cNvSpPr>
          <p:nvPr>
            <p:ph type="body" idx="1"/>
          </p:nvPr>
        </p:nvSpPr>
        <p:spPr>
          <a:xfrm>
            <a:off x="457200" y="1371600"/>
            <a:ext cx="8229600" cy="5486400"/>
          </a:xfrm>
        </p:spPr>
        <p:txBody>
          <a:bodyPr/>
          <a:lstStyle/>
          <a:p>
            <a:pPr>
              <a:lnSpc>
                <a:spcPct val="80000"/>
              </a:lnSpc>
            </a:pPr>
            <a:r>
              <a:rPr lang="en-US" sz="2800" b="1">
                <a:effectLst/>
                <a:latin typeface="Arial" charset="0"/>
              </a:rPr>
              <a:t>Information sent is not necessarily the information received</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All communication takes place in environ-ments containing distractions that hinder successful communications</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Common sources of noise include: other conversations, ringing telephones, blasting boom boxes, traffic and crying children</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Non-verbal and environmental elements can also contribute to physical noise</a:t>
            </a:r>
            <a:r>
              <a:rPr lang="en-US" sz="2800"/>
              <a:t>  </a:t>
            </a:r>
          </a:p>
        </p:txBody>
      </p:sp>
    </p:spTree>
  </p:cSld>
  <p:clrMapOvr>
    <a:masterClrMapping/>
  </p:clrMapOvr>
  <p:transition spd="slow"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FD2EC3D-4FB2-4636-A1BF-6F43499FB1EC}" type="slidenum">
              <a:rPr lang="en-US"/>
              <a:pPr/>
              <a:t>49</a:t>
            </a:fld>
            <a:endParaRPr lang="en-US"/>
          </a:p>
        </p:txBody>
      </p:sp>
      <p:sp>
        <p:nvSpPr>
          <p:cNvPr id="54274"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Barriers of Communication</a:t>
            </a:r>
          </a:p>
        </p:txBody>
      </p:sp>
      <p:sp>
        <p:nvSpPr>
          <p:cNvPr id="54275" name="Rectangle 3"/>
          <p:cNvSpPr>
            <a:spLocks noGrp="1" noChangeArrowheads="1"/>
          </p:cNvSpPr>
          <p:nvPr>
            <p:ph type="body" idx="1"/>
          </p:nvPr>
        </p:nvSpPr>
        <p:spPr>
          <a:xfrm>
            <a:off x="304800" y="1143000"/>
            <a:ext cx="8610600" cy="5715000"/>
          </a:xfrm>
        </p:spPr>
        <p:txBody>
          <a:bodyPr/>
          <a:lstStyle/>
          <a:p>
            <a:pPr>
              <a:lnSpc>
                <a:spcPct val="90000"/>
              </a:lnSpc>
            </a:pPr>
            <a:r>
              <a:rPr lang="en-US" sz="2800" b="1">
                <a:effectLst/>
                <a:latin typeface="Arial" charset="0"/>
              </a:rPr>
              <a:t>Psychological barriers also create noise that can hinder communication</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Communication is difficult because at each step in the process there is a potential for error </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Psychologists estimate there is typically a 40-60% loss of meaning in the transmission of messages from sender to receiver </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Common barriers to successful communication include: semantics, nonverbal</a:t>
            </a:r>
            <a:r>
              <a:rPr lang="en-US" sz="2800" b="1">
                <a:latin typeface="Arial" charset="0"/>
              </a:rPr>
              <a:t> communication, ambiguity and defensiveness </a:t>
            </a:r>
          </a:p>
          <a:p>
            <a:pPr>
              <a:lnSpc>
                <a:spcPct val="90000"/>
              </a:lnSpc>
            </a:pPr>
            <a:endParaRPr lang="en-US" sz="2800" b="1">
              <a:latin typeface="Arial" charset="0"/>
            </a:endParaRPr>
          </a:p>
        </p:txBody>
      </p:sp>
    </p:spTree>
  </p:cSld>
  <p:clrMapOvr>
    <a:masterClrMapping/>
  </p:clrMapOvr>
  <p:transition spd="slow"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CA69A94-692E-48FE-B594-BE4719AE72CA}" type="slidenum">
              <a:rPr lang="en-US"/>
              <a:pPr/>
              <a:t>5</a:t>
            </a:fld>
            <a:endParaRPr lang="en-US"/>
          </a:p>
        </p:txBody>
      </p:sp>
      <p:sp>
        <p:nvSpPr>
          <p:cNvPr id="11266" name="Rectangle 2"/>
          <p:cNvSpPr>
            <a:spLocks noGrp="1" noRot="1" noChangeArrowheads="1"/>
          </p:cNvSpPr>
          <p:nvPr>
            <p:ph type="title"/>
          </p:nvPr>
        </p:nvSpPr>
        <p:spPr>
          <a:xfrm>
            <a:off x="457200" y="152400"/>
            <a:ext cx="8229600" cy="762000"/>
          </a:xfrm>
        </p:spPr>
        <p:txBody>
          <a:bodyPr/>
          <a:lstStyle/>
          <a:p>
            <a:r>
              <a:rPr lang="en-US">
                <a:solidFill>
                  <a:schemeClr val="hlink"/>
                </a:solidFill>
                <a:latin typeface="Arial" charset="0"/>
              </a:rPr>
              <a:t>History</a:t>
            </a:r>
          </a:p>
        </p:txBody>
      </p:sp>
      <p:sp>
        <p:nvSpPr>
          <p:cNvPr id="11267" name="Rectangle 3"/>
          <p:cNvSpPr>
            <a:spLocks noGrp="1" noChangeArrowheads="1"/>
          </p:cNvSpPr>
          <p:nvPr>
            <p:ph type="body" idx="1"/>
          </p:nvPr>
        </p:nvSpPr>
        <p:spPr>
          <a:xfrm>
            <a:off x="457200" y="1752600"/>
            <a:ext cx="8229600" cy="4267200"/>
          </a:xfrm>
        </p:spPr>
        <p:txBody>
          <a:bodyPr/>
          <a:lstStyle/>
          <a:p>
            <a:pPr>
              <a:lnSpc>
                <a:spcPct val="80000"/>
              </a:lnSpc>
            </a:pPr>
            <a:r>
              <a:rPr lang="en-US" sz="2800" b="1">
                <a:effectLst/>
                <a:latin typeface="Arial" charset="0"/>
              </a:rPr>
              <a:t>The first recognized Field Training Program was established in San Jose, California in 1972, and is called the San Jose Model.</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Large and medium-sized agencies within Texas do administer some form of a formal field training program for peace officers, jailers, corrections, public service officers and emergency telecommunication operators.  There are some smaller agencies that do not have a formal training program.</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endParaRPr lang="en-US" sz="2400" b="1">
              <a:effectLst/>
              <a:latin typeface="Arial" charset="0"/>
            </a:endParaRPr>
          </a:p>
          <a:p>
            <a:pPr>
              <a:lnSpc>
                <a:spcPct val="80000"/>
              </a:lnSpc>
            </a:pPr>
            <a:endParaRPr lang="en-US" sz="2400" b="1">
              <a:latin typeface="Times New Roman" pitchFamily="18" charset="0"/>
            </a:endParaRPr>
          </a:p>
        </p:txBody>
      </p:sp>
    </p:spTree>
  </p:cSld>
  <p:clrMapOvr>
    <a:masterClrMapping/>
  </p:clrMapOvr>
  <p:transition spd="slow"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3EC8F78-4342-4F54-B162-2E57A929D1A2}" type="slidenum">
              <a:rPr lang="en-US"/>
              <a:pPr/>
              <a:t>50</a:t>
            </a:fld>
            <a:endParaRPr lang="en-US"/>
          </a:p>
        </p:txBody>
      </p:sp>
      <p:sp>
        <p:nvSpPr>
          <p:cNvPr id="56322" name="Rectangle 2"/>
          <p:cNvSpPr>
            <a:spLocks noGrp="1" noRot="1" noChangeArrowheads="1"/>
          </p:cNvSpPr>
          <p:nvPr>
            <p:ph type="title"/>
          </p:nvPr>
        </p:nvSpPr>
        <p:spPr/>
        <p:txBody>
          <a:bodyPr/>
          <a:lstStyle/>
          <a:p>
            <a:r>
              <a:rPr lang="en-US">
                <a:solidFill>
                  <a:schemeClr val="hlink"/>
                </a:solidFill>
                <a:latin typeface="Arial" charset="0"/>
              </a:rPr>
              <a:t>Counseling</a:t>
            </a:r>
          </a:p>
        </p:txBody>
      </p:sp>
      <p:sp>
        <p:nvSpPr>
          <p:cNvPr id="56323"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2.0	</a:t>
            </a:r>
            <a:r>
              <a:rPr lang="en-US" sz="2800" b="1" u="sng">
                <a:effectLst/>
                <a:latin typeface="Arial" charset="0"/>
              </a:rPr>
              <a:t>Functional Area:  </a:t>
            </a:r>
            <a:r>
              <a:rPr lang="en-US" sz="2800" b="1">
                <a:effectLst/>
                <a:latin typeface="Arial" charset="0"/>
              </a:rPr>
              <a:t> The student will be able 	to describe and define the various 	aspects and techniques involved in 	being an effective counselor.</a:t>
            </a:r>
            <a:r>
              <a:rPr lang="en-US" sz="2800" b="1">
                <a:effectLst/>
              </a:rPr>
              <a:t> </a:t>
            </a:r>
          </a:p>
        </p:txBody>
      </p:sp>
    </p:spTree>
  </p:cSld>
  <p:clrMapOvr>
    <a:masterClrMapping/>
  </p:clrMapOvr>
  <p:transition spd="slow"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10DDE8C-BA7F-47B4-8122-FC2058608053}" type="slidenum">
              <a:rPr lang="en-US"/>
              <a:pPr/>
              <a:t>51</a:t>
            </a:fld>
            <a:endParaRPr lang="en-US"/>
          </a:p>
        </p:txBody>
      </p:sp>
      <p:sp>
        <p:nvSpPr>
          <p:cNvPr id="57346" name="Rectangle 2"/>
          <p:cNvSpPr>
            <a:spLocks noGrp="1" noRot="1" noChangeArrowheads="1"/>
          </p:cNvSpPr>
          <p:nvPr>
            <p:ph type="title"/>
          </p:nvPr>
        </p:nvSpPr>
        <p:spPr/>
        <p:txBody>
          <a:bodyPr/>
          <a:lstStyle/>
          <a:p>
            <a:r>
              <a:rPr lang="en-US">
                <a:solidFill>
                  <a:schemeClr val="hlink"/>
                </a:solidFill>
                <a:latin typeface="Arial" charset="0"/>
              </a:rPr>
              <a:t>Counseling</a:t>
            </a:r>
          </a:p>
        </p:txBody>
      </p:sp>
      <p:sp>
        <p:nvSpPr>
          <p:cNvPr id="57347" name="Rectangle 3"/>
          <p:cNvSpPr>
            <a:spLocks noGrp="1" noChangeArrowheads="1"/>
          </p:cNvSpPr>
          <p:nvPr>
            <p:ph type="body" idx="1"/>
          </p:nvPr>
        </p:nvSpPr>
        <p:spPr/>
        <p:txBody>
          <a:bodyPr/>
          <a:lstStyle/>
          <a:p>
            <a:pPr>
              <a:buFont typeface="Wingdings" pitchFamily="2" charset="2"/>
              <a:buNone/>
            </a:pPr>
            <a:r>
              <a:rPr lang="en-US" sz="2800" b="1">
                <a:effectLst/>
                <a:latin typeface="Arial" charset="0"/>
              </a:rPr>
              <a:t>2.1	</a:t>
            </a:r>
            <a:r>
              <a:rPr lang="en-US" sz="2800" b="1" u="sng">
                <a:effectLst/>
                <a:latin typeface="Arial" charset="0"/>
              </a:rPr>
              <a:t>Learning Objective</a:t>
            </a:r>
            <a:r>
              <a:rPr lang="en-US" sz="2800" b="1">
                <a:effectLst/>
                <a:latin typeface="Arial" charset="0"/>
              </a:rPr>
              <a:t>:  The student could be 	asked to define counseling and identify 	the roles of an FTO as a counselor.</a:t>
            </a:r>
            <a:r>
              <a:rPr lang="en-US"/>
              <a:t> </a:t>
            </a:r>
          </a:p>
        </p:txBody>
      </p:sp>
    </p:spTree>
  </p:cSld>
  <p:clrMapOvr>
    <a:masterClrMapping/>
  </p:clrMapOvr>
  <p:transition spd="slow"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3E2A42A-A9CE-4918-8277-2498D01AA6CC}" type="slidenum">
              <a:rPr lang="en-US"/>
              <a:pPr/>
              <a:t>52</a:t>
            </a:fld>
            <a:endParaRPr lang="en-US"/>
          </a:p>
        </p:txBody>
      </p:sp>
      <p:sp>
        <p:nvSpPr>
          <p:cNvPr id="58370" name="Rectangle 2"/>
          <p:cNvSpPr>
            <a:spLocks noGrp="1" noRot="1" noChangeArrowheads="1"/>
          </p:cNvSpPr>
          <p:nvPr>
            <p:ph type="title"/>
          </p:nvPr>
        </p:nvSpPr>
        <p:spPr>
          <a:xfrm>
            <a:off x="457200" y="274638"/>
            <a:ext cx="8229600" cy="825500"/>
          </a:xfrm>
        </p:spPr>
        <p:txBody>
          <a:bodyPr/>
          <a:lstStyle/>
          <a:p>
            <a:r>
              <a:rPr lang="en-US">
                <a:solidFill>
                  <a:schemeClr val="hlink"/>
                </a:solidFill>
                <a:latin typeface="Arial" charset="0"/>
              </a:rPr>
              <a:t>Counseling</a:t>
            </a:r>
          </a:p>
        </p:txBody>
      </p:sp>
      <p:sp>
        <p:nvSpPr>
          <p:cNvPr id="58371" name="Rectangle 3"/>
          <p:cNvSpPr>
            <a:spLocks noGrp="1" noChangeArrowheads="1"/>
          </p:cNvSpPr>
          <p:nvPr>
            <p:ph type="body" idx="1"/>
          </p:nvPr>
        </p:nvSpPr>
        <p:spPr>
          <a:xfrm>
            <a:off x="533400" y="1143000"/>
            <a:ext cx="8229600" cy="5410200"/>
          </a:xfrm>
        </p:spPr>
        <p:txBody>
          <a:bodyPr/>
          <a:lstStyle/>
          <a:p>
            <a:pPr>
              <a:lnSpc>
                <a:spcPct val="90000"/>
              </a:lnSpc>
            </a:pPr>
            <a:r>
              <a:rPr lang="en-US" sz="2800" b="1">
                <a:effectLst/>
                <a:latin typeface="Arial" charset="0"/>
              </a:rPr>
              <a:t>What is counseling?</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 Best described as face-to-face encounter</a:t>
            </a:r>
          </a:p>
          <a:p>
            <a:pPr>
              <a:lnSpc>
                <a:spcPct val="90000"/>
              </a:lnSpc>
              <a:buFont typeface="Wingdings" pitchFamily="2" charset="2"/>
              <a:buNone/>
            </a:pPr>
            <a:r>
              <a:rPr lang="en-US" sz="2800" b="1">
                <a:effectLst/>
                <a:latin typeface="Arial" charset="0"/>
              </a:rPr>
              <a:t>      between two people. A counselor provides</a:t>
            </a:r>
          </a:p>
          <a:p>
            <a:pPr>
              <a:lnSpc>
                <a:spcPct val="90000"/>
              </a:lnSpc>
              <a:buFont typeface="Wingdings" pitchFamily="2" charset="2"/>
              <a:buNone/>
            </a:pPr>
            <a:r>
              <a:rPr lang="en-US" sz="2800" b="1">
                <a:effectLst/>
                <a:latin typeface="Arial" charset="0"/>
              </a:rPr>
              <a:t>      a learning situation in which the counselee</a:t>
            </a:r>
          </a:p>
          <a:p>
            <a:pPr>
              <a:lnSpc>
                <a:spcPct val="90000"/>
              </a:lnSpc>
              <a:buFont typeface="Wingdings" pitchFamily="2" charset="2"/>
              <a:buNone/>
            </a:pPr>
            <a:r>
              <a:rPr lang="en-US" sz="2800" b="1">
                <a:effectLst/>
                <a:latin typeface="Arial" charset="0"/>
              </a:rPr>
              <a:t>      is helped to:</a:t>
            </a:r>
          </a:p>
          <a:p>
            <a:pPr>
              <a:lnSpc>
                <a:spcPct val="90000"/>
              </a:lnSpc>
              <a:buFont typeface="Wingdings" pitchFamily="2" charset="2"/>
              <a:buNone/>
            </a:pPr>
            <a:endParaRPr lang="en-US" sz="1000" b="1">
              <a:effectLst/>
              <a:latin typeface="Arial" charset="0"/>
            </a:endParaRPr>
          </a:p>
          <a:p>
            <a:pPr>
              <a:lnSpc>
                <a:spcPct val="90000"/>
              </a:lnSpc>
              <a:buFont typeface="Wingdings" pitchFamily="2" charset="2"/>
              <a:buNone/>
            </a:pPr>
            <a:r>
              <a:rPr lang="en-US" sz="2800" b="1">
                <a:effectLst/>
                <a:latin typeface="Arial" charset="0"/>
              </a:rPr>
              <a:t>		a.  Acquire information, </a:t>
            </a:r>
          </a:p>
          <a:p>
            <a:pPr>
              <a:lnSpc>
                <a:spcPct val="90000"/>
              </a:lnSpc>
              <a:buFont typeface="Wingdings" pitchFamily="2" charset="2"/>
              <a:buNone/>
            </a:pPr>
            <a:r>
              <a:rPr lang="en-US" sz="2800" b="1">
                <a:effectLst/>
                <a:latin typeface="Arial" charset="0"/>
              </a:rPr>
              <a:t>		b.  Understand his abilities, strengths,</a:t>
            </a:r>
          </a:p>
          <a:p>
            <a:pPr>
              <a:lnSpc>
                <a:spcPct val="90000"/>
              </a:lnSpc>
              <a:buFont typeface="Wingdings" pitchFamily="2" charset="2"/>
              <a:buNone/>
            </a:pPr>
            <a:r>
              <a:rPr lang="en-US" sz="2800" b="1">
                <a:effectLst/>
                <a:latin typeface="Arial" charset="0"/>
              </a:rPr>
              <a:t>	           and weakness and</a:t>
            </a:r>
          </a:p>
          <a:p>
            <a:pPr>
              <a:lnSpc>
                <a:spcPct val="90000"/>
              </a:lnSpc>
              <a:buFont typeface="Wingdings" pitchFamily="2" charset="2"/>
              <a:buNone/>
            </a:pPr>
            <a:r>
              <a:rPr lang="en-US" sz="2800" b="1">
                <a:effectLst/>
                <a:latin typeface="Arial" charset="0"/>
              </a:rPr>
              <a:t>		c.  Clarify options or alternatives that may</a:t>
            </a:r>
          </a:p>
          <a:p>
            <a:pPr>
              <a:lnSpc>
                <a:spcPct val="90000"/>
              </a:lnSpc>
              <a:buFont typeface="Wingdings" pitchFamily="2" charset="2"/>
              <a:buNone/>
            </a:pPr>
            <a:r>
              <a:rPr lang="en-US" sz="2800" b="1">
                <a:effectLst/>
                <a:latin typeface="Arial" charset="0"/>
              </a:rPr>
              <a:t>               help solve their problem</a:t>
            </a:r>
            <a:endParaRPr lang="en-US" sz="2800" b="1">
              <a:latin typeface="Arial" charset="0"/>
            </a:endParaRPr>
          </a:p>
        </p:txBody>
      </p:sp>
    </p:spTree>
  </p:cSld>
  <p:clrMapOvr>
    <a:masterClrMapping/>
  </p:clrMapOvr>
  <p:transition spd="slow"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2A3FB71-4A48-4C62-A751-B6070D572BEC}" type="slidenum">
              <a:rPr lang="en-US"/>
              <a:pPr/>
              <a:t>53</a:t>
            </a:fld>
            <a:endParaRPr lang="en-US"/>
          </a:p>
        </p:txBody>
      </p:sp>
      <p:sp>
        <p:nvSpPr>
          <p:cNvPr id="59394" name="Rectangle 2"/>
          <p:cNvSpPr>
            <a:spLocks noGrp="1" noRot="1" noChangeArrowheads="1"/>
          </p:cNvSpPr>
          <p:nvPr>
            <p:ph type="title"/>
          </p:nvPr>
        </p:nvSpPr>
        <p:spPr>
          <a:xfrm>
            <a:off x="457200" y="274638"/>
            <a:ext cx="8229600" cy="760412"/>
          </a:xfrm>
        </p:spPr>
        <p:txBody>
          <a:bodyPr/>
          <a:lstStyle/>
          <a:p>
            <a:r>
              <a:rPr lang="en-US">
                <a:solidFill>
                  <a:schemeClr val="hlink"/>
                </a:solidFill>
                <a:latin typeface="Arial" charset="0"/>
              </a:rPr>
              <a:t>Counseling</a:t>
            </a:r>
          </a:p>
        </p:txBody>
      </p:sp>
      <p:sp>
        <p:nvSpPr>
          <p:cNvPr id="59395" name="Rectangle 3"/>
          <p:cNvSpPr>
            <a:spLocks noGrp="1" noChangeArrowheads="1"/>
          </p:cNvSpPr>
          <p:nvPr>
            <p:ph type="body" idx="1"/>
          </p:nvPr>
        </p:nvSpPr>
        <p:spPr>
          <a:xfrm>
            <a:off x="457200" y="1447800"/>
            <a:ext cx="8229600" cy="5029200"/>
          </a:xfrm>
        </p:spPr>
        <p:txBody>
          <a:bodyPr/>
          <a:lstStyle/>
          <a:p>
            <a:pPr>
              <a:lnSpc>
                <a:spcPct val="80000"/>
              </a:lnSpc>
            </a:pPr>
            <a:r>
              <a:rPr lang="en-US" sz="2800" b="1">
                <a:effectLst/>
                <a:latin typeface="Arial" charset="0"/>
              </a:rPr>
              <a:t>Field Training Officer role as a counselor</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a.	The FTO must be able to combine 	teaching with leadership ability</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b.	Effective counseling offers each recruit 	and opportunity to grow</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c.	Ineffective counseling is one of the 	biggest reasons for failure to retain 	quality employees</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800" b="1">
                <a:effectLst/>
              </a:rPr>
              <a:t>	     </a:t>
            </a:r>
          </a:p>
        </p:txBody>
      </p:sp>
    </p:spTree>
  </p:cSld>
  <p:clrMapOvr>
    <a:masterClrMapping/>
  </p:clrMapOvr>
  <p:transition spd="slow"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E9D60D8-8E6E-43C4-BE71-2807881AD495}" type="slidenum">
              <a:rPr lang="en-US"/>
              <a:pPr/>
              <a:t>54</a:t>
            </a:fld>
            <a:endParaRPr lang="en-US"/>
          </a:p>
        </p:txBody>
      </p:sp>
      <p:sp>
        <p:nvSpPr>
          <p:cNvPr id="60418" name="Rectangle 2"/>
          <p:cNvSpPr>
            <a:spLocks noGrp="1" noRot="1" noChangeArrowheads="1"/>
          </p:cNvSpPr>
          <p:nvPr>
            <p:ph type="title"/>
          </p:nvPr>
        </p:nvSpPr>
        <p:spPr>
          <a:xfrm>
            <a:off x="381000" y="0"/>
            <a:ext cx="8229600" cy="1066800"/>
          </a:xfrm>
        </p:spPr>
        <p:txBody>
          <a:bodyPr/>
          <a:lstStyle/>
          <a:p>
            <a:r>
              <a:rPr lang="en-US">
                <a:solidFill>
                  <a:schemeClr val="hlink"/>
                </a:solidFill>
                <a:latin typeface="Arial" charset="0"/>
              </a:rPr>
              <a:t>Counseling</a:t>
            </a:r>
          </a:p>
        </p:txBody>
      </p:sp>
      <p:sp>
        <p:nvSpPr>
          <p:cNvPr id="60419" name="Rectangle 3"/>
          <p:cNvSpPr>
            <a:spLocks noGrp="1" noChangeArrowheads="1"/>
          </p:cNvSpPr>
          <p:nvPr>
            <p:ph type="body" idx="1"/>
          </p:nvPr>
        </p:nvSpPr>
        <p:spPr>
          <a:xfrm>
            <a:off x="457200" y="1143000"/>
            <a:ext cx="8229600" cy="5181600"/>
          </a:xfrm>
        </p:spPr>
        <p:txBody>
          <a:bodyPr/>
          <a:lstStyle/>
          <a:p>
            <a:pPr marL="533400" indent="-533400">
              <a:lnSpc>
                <a:spcPct val="90000"/>
              </a:lnSpc>
              <a:spcBef>
                <a:spcPct val="0"/>
              </a:spcBef>
            </a:pPr>
            <a:r>
              <a:rPr lang="en-US" sz="2800" b="1">
                <a:effectLst/>
                <a:latin typeface="Arial" charset="0"/>
              </a:rPr>
              <a:t>Not every recruit will ask for help.  Therefore, the FTO must be able to recognize signs that indicate the recruit needs help with a problem.</a:t>
            </a:r>
          </a:p>
          <a:p>
            <a:pPr marL="533400" indent="-533400">
              <a:lnSpc>
                <a:spcPct val="90000"/>
              </a:lnSpc>
              <a:spcBef>
                <a:spcPct val="0"/>
              </a:spcBef>
              <a:buFont typeface="Wingdings" pitchFamily="2" charset="2"/>
              <a:buNone/>
            </a:pPr>
            <a:endParaRPr lang="en-US" sz="2800" b="1">
              <a:effectLst/>
              <a:latin typeface="Arial" charset="0"/>
            </a:endParaRPr>
          </a:p>
          <a:p>
            <a:pPr marL="533400" indent="-533400">
              <a:lnSpc>
                <a:spcPct val="90000"/>
              </a:lnSpc>
              <a:spcBef>
                <a:spcPct val="0"/>
              </a:spcBef>
            </a:pPr>
            <a:r>
              <a:rPr lang="en-US" sz="2800" b="1">
                <a:effectLst/>
                <a:latin typeface="Arial" charset="0"/>
              </a:rPr>
              <a:t>Indicators:</a:t>
            </a:r>
          </a:p>
          <a:p>
            <a:pPr marL="533400" indent="-533400">
              <a:lnSpc>
                <a:spcPct val="90000"/>
              </a:lnSpc>
              <a:spcBef>
                <a:spcPct val="0"/>
              </a:spcBef>
              <a:buFont typeface="Wingdings" pitchFamily="2" charset="2"/>
              <a:buNone/>
            </a:pPr>
            <a:endParaRPr lang="en-US" sz="2800" b="1">
              <a:effectLst/>
              <a:latin typeface="Arial" charset="0"/>
            </a:endParaRPr>
          </a:p>
          <a:p>
            <a:pPr marL="533400" indent="-533400">
              <a:lnSpc>
                <a:spcPct val="90000"/>
              </a:lnSpc>
              <a:spcBef>
                <a:spcPct val="0"/>
              </a:spcBef>
              <a:buFont typeface="Wingdings" pitchFamily="2" charset="2"/>
              <a:buNone/>
            </a:pPr>
            <a:r>
              <a:rPr lang="en-US" sz="2800" b="1">
                <a:effectLst/>
                <a:latin typeface="Arial" charset="0"/>
              </a:rPr>
              <a:t>	a.  A good performer suddenly performs 	 below par</a:t>
            </a:r>
          </a:p>
          <a:p>
            <a:pPr marL="533400" indent="-533400">
              <a:lnSpc>
                <a:spcPct val="90000"/>
              </a:lnSpc>
              <a:spcBef>
                <a:spcPct val="0"/>
              </a:spcBef>
              <a:buFont typeface="Wingdings" pitchFamily="2" charset="2"/>
              <a:buNone/>
            </a:pPr>
            <a:endParaRPr lang="en-US" sz="2800" b="1">
              <a:effectLst/>
              <a:latin typeface="Arial" charset="0"/>
            </a:endParaRPr>
          </a:p>
          <a:p>
            <a:pPr marL="533400" indent="-533400">
              <a:lnSpc>
                <a:spcPct val="90000"/>
              </a:lnSpc>
              <a:spcBef>
                <a:spcPct val="0"/>
              </a:spcBef>
              <a:buFont typeface="Wingdings" pitchFamily="2" charset="2"/>
              <a:buNone/>
            </a:pPr>
            <a:r>
              <a:rPr lang="en-US" sz="2800" b="1">
                <a:effectLst/>
                <a:latin typeface="Arial" charset="0"/>
              </a:rPr>
              <a:t>	b.	 A normally attentive recruit suddenly </a:t>
            </a:r>
          </a:p>
          <a:p>
            <a:pPr marL="533400" indent="-533400">
              <a:lnSpc>
                <a:spcPct val="90000"/>
              </a:lnSpc>
              <a:spcBef>
                <a:spcPct val="0"/>
              </a:spcBef>
              <a:buFont typeface="Wingdings" pitchFamily="2" charset="2"/>
              <a:buNone/>
            </a:pPr>
            <a:r>
              <a:rPr lang="en-US" sz="2800" b="1">
                <a:effectLst/>
                <a:latin typeface="Arial" charset="0"/>
              </a:rPr>
              <a:t>	     displays a lack of attentiveness or 	 	 concentration,</a:t>
            </a:r>
          </a:p>
          <a:p>
            <a:pPr marL="914400" lvl="1" indent="-457200">
              <a:lnSpc>
                <a:spcPct val="90000"/>
              </a:lnSpc>
              <a:buFont typeface="Wingdings" pitchFamily="2" charset="2"/>
              <a:buNone/>
            </a:pPr>
            <a:endParaRPr lang="en-US"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9F625DE-A695-4E29-A2BD-440D1801B084}" type="slidenum">
              <a:rPr lang="en-US"/>
              <a:pPr/>
              <a:t>55</a:t>
            </a:fld>
            <a:endParaRPr lang="en-US"/>
          </a:p>
        </p:txBody>
      </p:sp>
      <p:sp>
        <p:nvSpPr>
          <p:cNvPr id="61442" name="Rectangle 2"/>
          <p:cNvSpPr>
            <a:spLocks noGrp="1" noRot="1" noChangeArrowheads="1"/>
          </p:cNvSpPr>
          <p:nvPr>
            <p:ph type="title"/>
          </p:nvPr>
        </p:nvSpPr>
        <p:spPr>
          <a:xfrm>
            <a:off x="457200" y="0"/>
            <a:ext cx="8229600" cy="838200"/>
          </a:xfrm>
        </p:spPr>
        <p:txBody>
          <a:bodyPr/>
          <a:lstStyle/>
          <a:p>
            <a:r>
              <a:rPr lang="en-US">
                <a:solidFill>
                  <a:schemeClr val="hlink"/>
                </a:solidFill>
                <a:latin typeface="Arial" charset="0"/>
              </a:rPr>
              <a:t>Counseling</a:t>
            </a:r>
          </a:p>
        </p:txBody>
      </p:sp>
      <p:sp>
        <p:nvSpPr>
          <p:cNvPr id="61443" name="Rectangle 3"/>
          <p:cNvSpPr>
            <a:spLocks noGrp="1" noChangeArrowheads="1"/>
          </p:cNvSpPr>
          <p:nvPr>
            <p:ph type="body" idx="1"/>
          </p:nvPr>
        </p:nvSpPr>
        <p:spPr>
          <a:xfrm>
            <a:off x="457200" y="838200"/>
            <a:ext cx="8382000" cy="6019800"/>
          </a:xfrm>
        </p:spPr>
        <p:txBody>
          <a:bodyPr/>
          <a:lstStyle/>
          <a:p>
            <a:pPr marL="609600" indent="-609600">
              <a:lnSpc>
                <a:spcPct val="80000"/>
              </a:lnSpc>
            </a:pPr>
            <a:r>
              <a:rPr lang="en-US" sz="2800" b="1">
                <a:effectLst/>
                <a:latin typeface="Arial" charset="0"/>
              </a:rPr>
              <a:t>Indicators (con’t)</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c.  A recruit performs deliberate acts of, </a:t>
            </a:r>
          </a:p>
          <a:p>
            <a:pPr marL="990600" lvl="1" indent="-533400">
              <a:lnSpc>
                <a:spcPct val="80000"/>
              </a:lnSpc>
              <a:buFont typeface="Wingdings" pitchFamily="2" charset="2"/>
              <a:buNone/>
            </a:pPr>
            <a:r>
              <a:rPr lang="en-US" b="1">
                <a:effectLst/>
                <a:latin typeface="Arial" charset="0"/>
              </a:rPr>
              <a:t>	misconduct, refuses to follow instructions or  orders</a:t>
            </a:r>
          </a:p>
          <a:p>
            <a:pPr marL="990600" lvl="1" indent="-533400">
              <a:lnSpc>
                <a:spcPct val="80000"/>
              </a:lnSpc>
              <a:buFont typeface="Wingdings" pitchFamily="2" charset="2"/>
              <a:buNone/>
            </a:pPr>
            <a:endParaRPr lang="en-US" b="1">
              <a:effectLst/>
              <a:latin typeface="Arial" charset="0"/>
            </a:endParaRPr>
          </a:p>
          <a:p>
            <a:pPr marL="990600" lvl="1" indent="-533400">
              <a:lnSpc>
                <a:spcPct val="80000"/>
              </a:lnSpc>
              <a:buFont typeface="Wingdings" pitchFamily="2" charset="2"/>
              <a:buNone/>
            </a:pPr>
            <a:r>
              <a:rPr lang="en-US" b="1">
                <a:effectLst/>
                <a:latin typeface="Arial" charset="0"/>
              </a:rPr>
              <a:t>d.  Normally outgoing recruit becomes withdrawn and a loner and/or,</a:t>
            </a:r>
          </a:p>
          <a:p>
            <a:pPr marL="990600" lvl="1" indent="-533400">
              <a:lnSpc>
                <a:spcPct val="80000"/>
              </a:lnSpc>
              <a:buFont typeface="Wingdings" pitchFamily="2" charset="2"/>
              <a:buNone/>
            </a:pPr>
            <a:endParaRPr lang="en-US" b="1">
              <a:effectLst/>
              <a:latin typeface="Arial" charset="0"/>
            </a:endParaRPr>
          </a:p>
          <a:p>
            <a:pPr marL="990600" lvl="1" indent="-533400">
              <a:lnSpc>
                <a:spcPct val="80000"/>
              </a:lnSpc>
              <a:buFont typeface="Wingdings" pitchFamily="2" charset="2"/>
              <a:buNone/>
            </a:pPr>
            <a:r>
              <a:rPr lang="en-US" b="1">
                <a:effectLst/>
                <a:latin typeface="Arial" charset="0"/>
              </a:rPr>
              <a:t>e.	A recruit lingers after a meeting to talk </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pPr>
            <a:r>
              <a:rPr lang="en-US" sz="2800" b="1">
                <a:effectLst/>
                <a:latin typeface="Arial" charset="0"/>
              </a:rPr>
              <a:t>Leaders who are unaware of the indicators can delude themselves into thinking all is well when, in fact, the recruit is in need of help.</a:t>
            </a:r>
          </a:p>
        </p:txBody>
      </p:sp>
    </p:spTree>
  </p:cSld>
  <p:clrMapOvr>
    <a:masterClrMapping/>
  </p:clrMapOvr>
  <p:transition spd="slow"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EF92831-3DBF-4D5A-A5F1-BDD68D9D7687}" type="slidenum">
              <a:rPr lang="en-US"/>
              <a:pPr/>
              <a:t>56</a:t>
            </a:fld>
            <a:endParaRPr lang="en-US"/>
          </a:p>
        </p:txBody>
      </p:sp>
      <p:sp>
        <p:nvSpPr>
          <p:cNvPr id="64514" name="Rectangle 2"/>
          <p:cNvSpPr>
            <a:spLocks noGrp="1" noRot="1" noChangeArrowheads="1"/>
          </p:cNvSpPr>
          <p:nvPr>
            <p:ph type="title"/>
          </p:nvPr>
        </p:nvSpPr>
        <p:spPr/>
        <p:txBody>
          <a:bodyPr/>
          <a:lstStyle/>
          <a:p>
            <a:r>
              <a:rPr lang="en-US">
                <a:solidFill>
                  <a:schemeClr val="hlink"/>
                </a:solidFill>
                <a:latin typeface="Arial" charset="0"/>
              </a:rPr>
              <a:t>Types of Counseling</a:t>
            </a:r>
          </a:p>
        </p:txBody>
      </p:sp>
      <p:sp>
        <p:nvSpPr>
          <p:cNvPr id="64515" name="Rectangle 3"/>
          <p:cNvSpPr>
            <a:spLocks noGrp="1" noChangeArrowheads="1"/>
          </p:cNvSpPr>
          <p:nvPr>
            <p:ph type="body" idx="1"/>
          </p:nvPr>
        </p:nvSpPr>
        <p:spPr/>
        <p:txBody>
          <a:bodyPr/>
          <a:lstStyle/>
          <a:p>
            <a:r>
              <a:rPr lang="en-US" sz="2800" b="1">
                <a:effectLst/>
                <a:latin typeface="Arial" charset="0"/>
              </a:rPr>
              <a:t>Performance</a:t>
            </a:r>
          </a:p>
          <a:p>
            <a:pPr>
              <a:buFont typeface="Wingdings" pitchFamily="2" charset="2"/>
              <a:buNone/>
            </a:pPr>
            <a:endParaRPr lang="en-US" sz="2800" b="1">
              <a:effectLst/>
              <a:latin typeface="Arial" charset="0"/>
            </a:endParaRPr>
          </a:p>
          <a:p>
            <a:r>
              <a:rPr lang="en-US" sz="2800" b="1">
                <a:effectLst/>
                <a:latin typeface="Arial" charset="0"/>
              </a:rPr>
              <a:t>Personal</a:t>
            </a:r>
          </a:p>
        </p:txBody>
      </p:sp>
    </p:spTree>
  </p:cSld>
  <p:clrMapOvr>
    <a:masterClrMapping/>
  </p:clrMapOvr>
  <p:transition spd="slow"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684954B-E933-47B7-B1D7-8D2902E1011D}" type="slidenum">
              <a:rPr lang="en-US"/>
              <a:pPr/>
              <a:t>57</a:t>
            </a:fld>
            <a:endParaRPr lang="en-US"/>
          </a:p>
        </p:txBody>
      </p:sp>
      <p:sp>
        <p:nvSpPr>
          <p:cNvPr id="62466" name="Rectangle 2"/>
          <p:cNvSpPr>
            <a:spLocks noGrp="1" noRot="1" noChangeArrowheads="1"/>
          </p:cNvSpPr>
          <p:nvPr>
            <p:ph type="title"/>
          </p:nvPr>
        </p:nvSpPr>
        <p:spPr>
          <a:xfrm>
            <a:off x="457200" y="228600"/>
            <a:ext cx="8229600" cy="990600"/>
          </a:xfrm>
        </p:spPr>
        <p:txBody>
          <a:bodyPr/>
          <a:lstStyle/>
          <a:p>
            <a:r>
              <a:rPr lang="en-US">
                <a:solidFill>
                  <a:schemeClr val="hlink"/>
                </a:solidFill>
                <a:latin typeface="Arial" charset="0"/>
              </a:rPr>
              <a:t>Performance Counseling</a:t>
            </a:r>
          </a:p>
        </p:txBody>
      </p:sp>
      <p:sp>
        <p:nvSpPr>
          <p:cNvPr id="62467" name="Rectangle 3"/>
          <p:cNvSpPr>
            <a:spLocks noGrp="1" noChangeArrowheads="1"/>
          </p:cNvSpPr>
          <p:nvPr>
            <p:ph type="body" idx="1"/>
          </p:nvPr>
        </p:nvSpPr>
        <p:spPr>
          <a:xfrm>
            <a:off x="457200" y="1219200"/>
            <a:ext cx="8229600" cy="5638800"/>
          </a:xfrm>
        </p:spPr>
        <p:txBody>
          <a:bodyPr/>
          <a:lstStyle/>
          <a:p>
            <a:pPr>
              <a:buFont typeface="Wingdings" pitchFamily="2" charset="2"/>
              <a:buNone/>
            </a:pPr>
            <a:endParaRPr lang="en-US" sz="4400" b="1">
              <a:effectLst/>
              <a:latin typeface="Arial" charset="0"/>
            </a:endParaRPr>
          </a:p>
          <a:p>
            <a:r>
              <a:rPr lang="en-US" sz="2800" b="1">
                <a:effectLst/>
                <a:latin typeface="Arial" charset="0"/>
              </a:rPr>
              <a:t>Used to assist in improving the job performance of the recruit,</a:t>
            </a:r>
          </a:p>
          <a:p>
            <a:pPr>
              <a:buFont typeface="Wingdings" pitchFamily="2" charset="2"/>
              <a:buNone/>
            </a:pPr>
            <a:endParaRPr lang="en-US" sz="2800" b="1">
              <a:effectLst/>
              <a:latin typeface="Arial" charset="0"/>
            </a:endParaRPr>
          </a:p>
          <a:p>
            <a:r>
              <a:rPr lang="en-US" sz="2800" b="1">
                <a:effectLst/>
                <a:latin typeface="Arial" charset="0"/>
              </a:rPr>
              <a:t>Used to maintain a level of performance that already exist,</a:t>
            </a:r>
          </a:p>
          <a:p>
            <a:pPr>
              <a:buFont typeface="Wingdings" pitchFamily="2" charset="2"/>
              <a:buNone/>
            </a:pPr>
            <a:endParaRPr lang="en-US" sz="2800" b="1">
              <a:effectLst/>
              <a:latin typeface="Arial" charset="0"/>
            </a:endParaRPr>
          </a:p>
          <a:p>
            <a:r>
              <a:rPr lang="en-US" sz="2800" b="1">
                <a:effectLst/>
                <a:latin typeface="Arial" charset="0"/>
              </a:rPr>
              <a:t>Reinforces behavior that meets agency standards,</a:t>
            </a:r>
          </a:p>
          <a:p>
            <a:pPr>
              <a:buFont typeface="Wingdings" pitchFamily="2" charset="2"/>
              <a:buNone/>
            </a:pPr>
            <a:endParaRPr lang="en-US" sz="2800" b="1">
              <a:effectLst/>
              <a:latin typeface="Arial" charset="0"/>
            </a:endParaRPr>
          </a:p>
          <a:p>
            <a:pPr>
              <a:buFont typeface="Wingdings" pitchFamily="2" charset="2"/>
              <a:buNone/>
            </a:pPr>
            <a:endParaRPr lang="en-US" sz="2800" b="1">
              <a:latin typeface="Arial" charset="0"/>
            </a:endParaRPr>
          </a:p>
          <a:p>
            <a:pPr>
              <a:buFont typeface="Wingdings" pitchFamily="2" charset="2"/>
              <a:buNone/>
            </a:pPr>
            <a:endParaRPr lang="en-US" b="1">
              <a:latin typeface="Arial" charset="0"/>
            </a:endParaRPr>
          </a:p>
          <a:p>
            <a:pPr>
              <a:buFont typeface="Wingdings" pitchFamily="2" charset="2"/>
              <a:buNone/>
            </a:pPr>
            <a:endParaRPr lang="en-US" b="1">
              <a:latin typeface="Arial" charset="0"/>
            </a:endParaRPr>
          </a:p>
          <a:p>
            <a:pPr>
              <a:buFont typeface="Wingdings" pitchFamily="2" charset="2"/>
              <a:buNone/>
            </a:pPr>
            <a:endParaRPr lang="en-US" b="1">
              <a:latin typeface="Arial" charset="0"/>
            </a:endParaRPr>
          </a:p>
          <a:p>
            <a:pPr>
              <a:buFont typeface="Wingdings" pitchFamily="2" charset="2"/>
              <a:buNone/>
            </a:pPr>
            <a:endParaRPr lang="en-US" b="1">
              <a:latin typeface="Arial" charset="0"/>
            </a:endParaRPr>
          </a:p>
          <a:p>
            <a:pPr>
              <a:buFont typeface="Wingdings" pitchFamily="2" charset="2"/>
              <a:buNone/>
            </a:pPr>
            <a:endParaRPr lang="en-US" b="1">
              <a:latin typeface="Arial" charset="0"/>
            </a:endParaRPr>
          </a:p>
          <a:p>
            <a:pPr>
              <a:buFont typeface="Wingdings" pitchFamily="2" charset="2"/>
              <a:buNone/>
            </a:pPr>
            <a:endParaRPr lang="en-US" b="1">
              <a:latin typeface="Arial" charset="0"/>
            </a:endParaRPr>
          </a:p>
        </p:txBody>
      </p:sp>
    </p:spTree>
  </p:cSld>
  <p:clrMapOvr>
    <a:masterClrMapping/>
  </p:clrMapOvr>
  <p:transition spd="slow"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32352F6-B9A8-4099-B8B2-7E6724A4E3E8}" type="slidenum">
              <a:rPr lang="en-US"/>
              <a:pPr/>
              <a:t>58</a:t>
            </a:fld>
            <a:endParaRPr lang="en-US"/>
          </a:p>
        </p:txBody>
      </p:sp>
      <p:sp>
        <p:nvSpPr>
          <p:cNvPr id="63490" name="Rectangle 2"/>
          <p:cNvSpPr>
            <a:spLocks noGrp="1" noRot="1" noChangeArrowheads="1"/>
          </p:cNvSpPr>
          <p:nvPr>
            <p:ph type="title"/>
          </p:nvPr>
        </p:nvSpPr>
        <p:spPr>
          <a:xfrm>
            <a:off x="457200" y="274638"/>
            <a:ext cx="8229600" cy="889000"/>
          </a:xfrm>
        </p:spPr>
        <p:txBody>
          <a:bodyPr/>
          <a:lstStyle/>
          <a:p>
            <a:r>
              <a:rPr lang="en-US">
                <a:solidFill>
                  <a:schemeClr val="hlink"/>
                </a:solidFill>
                <a:latin typeface="Arial" charset="0"/>
              </a:rPr>
              <a:t>Performance Counseling</a:t>
            </a:r>
          </a:p>
        </p:txBody>
      </p:sp>
      <p:sp>
        <p:nvSpPr>
          <p:cNvPr id="63491" name="Rectangle 3"/>
          <p:cNvSpPr>
            <a:spLocks noGrp="1" noChangeArrowheads="1"/>
          </p:cNvSpPr>
          <p:nvPr>
            <p:ph type="body" idx="1"/>
          </p:nvPr>
        </p:nvSpPr>
        <p:spPr>
          <a:xfrm>
            <a:off x="228600" y="1676400"/>
            <a:ext cx="8686800" cy="5181600"/>
          </a:xfrm>
        </p:spPr>
        <p:txBody>
          <a:bodyPr/>
          <a:lstStyle/>
          <a:p>
            <a:pPr>
              <a:lnSpc>
                <a:spcPct val="80000"/>
              </a:lnSpc>
            </a:pPr>
            <a:r>
              <a:rPr lang="en-US" sz="2800" b="1">
                <a:effectLst/>
                <a:latin typeface="Arial" charset="0"/>
              </a:rPr>
              <a:t>Used to change behavior that is unacceptable</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Provide the recruit with feedback regarding his performance and,</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Utilize feedback to help correct a minor problem before it becomes a major one</a:t>
            </a:r>
          </a:p>
        </p:txBody>
      </p:sp>
    </p:spTree>
  </p:cSld>
  <p:clrMapOvr>
    <a:masterClrMapping/>
  </p:clrMapOvr>
  <p:transition spd="slow"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5891780-5B86-4575-8621-39946AD415F4}" type="slidenum">
              <a:rPr lang="en-US"/>
              <a:pPr/>
              <a:t>59</a:t>
            </a:fld>
            <a:endParaRPr lang="en-US"/>
          </a:p>
        </p:txBody>
      </p:sp>
      <p:sp>
        <p:nvSpPr>
          <p:cNvPr id="65538" name="Rectangle 2"/>
          <p:cNvSpPr>
            <a:spLocks noGrp="1" noRot="1" noChangeArrowheads="1"/>
          </p:cNvSpPr>
          <p:nvPr>
            <p:ph type="title"/>
          </p:nvPr>
        </p:nvSpPr>
        <p:spPr/>
        <p:txBody>
          <a:bodyPr/>
          <a:lstStyle/>
          <a:p>
            <a:r>
              <a:rPr lang="en-US">
                <a:solidFill>
                  <a:schemeClr val="hlink"/>
                </a:solidFill>
                <a:latin typeface="Arial" charset="0"/>
              </a:rPr>
              <a:t>Personal Counseling</a:t>
            </a:r>
          </a:p>
        </p:txBody>
      </p:sp>
      <p:sp>
        <p:nvSpPr>
          <p:cNvPr id="65539" name="Rectangle 3"/>
          <p:cNvSpPr>
            <a:spLocks noGrp="1" noChangeArrowheads="1"/>
          </p:cNvSpPr>
          <p:nvPr>
            <p:ph type="body" idx="1"/>
          </p:nvPr>
        </p:nvSpPr>
        <p:spPr>
          <a:xfrm>
            <a:off x="457200" y="1981200"/>
            <a:ext cx="8229600" cy="4876800"/>
          </a:xfrm>
        </p:spPr>
        <p:txBody>
          <a:bodyPr/>
          <a:lstStyle/>
          <a:p>
            <a:r>
              <a:rPr lang="en-US" sz="2800" b="1">
                <a:effectLst/>
                <a:latin typeface="Arial" charset="0"/>
              </a:rPr>
              <a:t>Used to help a recruit reach solutions to personal problems;</a:t>
            </a:r>
          </a:p>
          <a:p>
            <a:pPr>
              <a:buFont typeface="Wingdings" pitchFamily="2" charset="2"/>
              <a:buNone/>
            </a:pPr>
            <a:endParaRPr lang="en-US" sz="2800" b="1">
              <a:effectLst/>
              <a:latin typeface="Arial" charset="0"/>
            </a:endParaRPr>
          </a:p>
          <a:p>
            <a:r>
              <a:rPr lang="en-US" sz="2800" b="1">
                <a:effectLst/>
                <a:latin typeface="Arial" charset="0"/>
              </a:rPr>
              <a:t>Problems may involve:</a:t>
            </a:r>
          </a:p>
          <a:p>
            <a:pPr>
              <a:buFont typeface="Wingdings" pitchFamily="2" charset="2"/>
              <a:buNone/>
            </a:pPr>
            <a:endParaRPr lang="en-US" sz="2800" b="1">
              <a:effectLst/>
              <a:latin typeface="Arial" charset="0"/>
            </a:endParaRPr>
          </a:p>
          <a:p>
            <a:pPr>
              <a:buFont typeface="Wingdings" pitchFamily="2" charset="2"/>
              <a:buNone/>
            </a:pPr>
            <a:r>
              <a:rPr lang="en-US" sz="2800" b="1">
                <a:effectLst/>
                <a:latin typeface="Arial" charset="0"/>
              </a:rPr>
              <a:t>		1.  Job assignment,</a:t>
            </a:r>
          </a:p>
          <a:p>
            <a:pPr>
              <a:buFont typeface="Wingdings" pitchFamily="2" charset="2"/>
              <a:buNone/>
            </a:pPr>
            <a:r>
              <a:rPr lang="en-US" sz="2800" b="1">
                <a:effectLst/>
                <a:latin typeface="Arial" charset="0"/>
              </a:rPr>
              <a:t>		2.  Financial problems and/or</a:t>
            </a:r>
          </a:p>
          <a:p>
            <a:pPr>
              <a:buFont typeface="Wingdings" pitchFamily="2" charset="2"/>
              <a:buNone/>
            </a:pPr>
            <a:r>
              <a:rPr lang="en-US" sz="2800" b="1">
                <a:effectLst/>
                <a:latin typeface="Arial" charset="0"/>
              </a:rPr>
              <a:t>		3.  Family problems</a:t>
            </a:r>
            <a:r>
              <a:rPr lang="en-US" sz="2800" b="1">
                <a:latin typeface="Arial" charset="0"/>
              </a:rPr>
              <a:t>;</a:t>
            </a:r>
          </a:p>
        </p:txBody>
      </p:sp>
    </p:spTree>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3EFD9DE-62B9-4EFF-98BC-A7968975A3F8}" type="slidenum">
              <a:rPr lang="en-US"/>
              <a:pPr/>
              <a:t>6</a:t>
            </a:fld>
            <a:endParaRPr lang="en-US"/>
          </a:p>
        </p:txBody>
      </p:sp>
      <p:sp>
        <p:nvSpPr>
          <p:cNvPr id="108546" name="Rectangle 2"/>
          <p:cNvSpPr>
            <a:spLocks noGrp="1" noRot="1" noChangeArrowheads="1"/>
          </p:cNvSpPr>
          <p:nvPr>
            <p:ph type="title"/>
          </p:nvPr>
        </p:nvSpPr>
        <p:spPr>
          <a:xfrm>
            <a:off x="457200" y="152400"/>
            <a:ext cx="8229600" cy="762000"/>
          </a:xfrm>
        </p:spPr>
        <p:txBody>
          <a:bodyPr/>
          <a:lstStyle/>
          <a:p>
            <a:r>
              <a:rPr lang="en-US">
                <a:solidFill>
                  <a:schemeClr val="hlink"/>
                </a:solidFill>
                <a:latin typeface="Arial" charset="0"/>
              </a:rPr>
              <a:t>History</a:t>
            </a:r>
          </a:p>
        </p:txBody>
      </p:sp>
      <p:sp>
        <p:nvSpPr>
          <p:cNvPr id="108547" name="Rectangle 3"/>
          <p:cNvSpPr>
            <a:spLocks noGrp="1" noChangeArrowheads="1"/>
          </p:cNvSpPr>
          <p:nvPr>
            <p:ph type="body" idx="1"/>
          </p:nvPr>
        </p:nvSpPr>
        <p:spPr>
          <a:xfrm>
            <a:off x="457200" y="1524000"/>
            <a:ext cx="8229600" cy="4267200"/>
          </a:xfrm>
        </p:spPr>
        <p:txBody>
          <a:bodyPr/>
          <a:lstStyle/>
          <a:p>
            <a:pPr>
              <a:lnSpc>
                <a:spcPct val="80000"/>
              </a:lnSpc>
              <a:buFont typeface="Wingdings" pitchFamily="2" charset="2"/>
              <a:buNone/>
            </a:pPr>
            <a:endParaRPr lang="en-US" sz="2400" b="1">
              <a:effectLst/>
              <a:latin typeface="Arial" charset="0"/>
            </a:endParaRPr>
          </a:p>
          <a:p>
            <a:pPr>
              <a:lnSpc>
                <a:spcPct val="80000"/>
              </a:lnSpc>
            </a:pPr>
            <a:r>
              <a:rPr lang="en-US" sz="2800" b="1">
                <a:effectLst/>
                <a:latin typeface="Arial" charset="0"/>
              </a:rPr>
              <a:t>This curriculum is designed to develop good teaching skills  and allows each agency to design its own training program for the various disciplines (i.e., peace officers, jailers, corrections, emergency telecommunication operators, public service officers, etc.) </a:t>
            </a:r>
          </a:p>
          <a:p>
            <a:pPr>
              <a:lnSpc>
                <a:spcPct val="80000"/>
              </a:lnSpc>
              <a:buFont typeface="Wingdings" pitchFamily="2" charset="2"/>
              <a:buNone/>
            </a:pPr>
            <a:endParaRPr lang="en-US" sz="2800" b="1">
              <a:effectLst/>
              <a:latin typeface="Arial" charset="0"/>
            </a:endParaRPr>
          </a:p>
          <a:p>
            <a:pPr>
              <a:lnSpc>
                <a:spcPct val="80000"/>
              </a:lnSpc>
            </a:pPr>
            <a:endParaRPr lang="en-US" sz="2400" b="1">
              <a:latin typeface="Times New Roman" pitchFamily="18" charset="0"/>
            </a:endParaRPr>
          </a:p>
        </p:txBody>
      </p:sp>
    </p:spTree>
  </p:cSld>
  <p:clrMapOvr>
    <a:masterClrMapping/>
  </p:clrMapOvr>
  <p:transition spd="slow"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DC754D2-717C-4FBA-BA38-A43C121556B4}" type="slidenum">
              <a:rPr lang="en-US"/>
              <a:pPr/>
              <a:t>60</a:t>
            </a:fld>
            <a:endParaRPr lang="en-US"/>
          </a:p>
        </p:txBody>
      </p:sp>
      <p:sp>
        <p:nvSpPr>
          <p:cNvPr id="66562" name="Rectangle 2"/>
          <p:cNvSpPr>
            <a:spLocks noGrp="1" noRot="1" noChangeArrowheads="1"/>
          </p:cNvSpPr>
          <p:nvPr>
            <p:ph type="title"/>
          </p:nvPr>
        </p:nvSpPr>
        <p:spPr>
          <a:xfrm>
            <a:off x="533400" y="0"/>
            <a:ext cx="8229600" cy="1219200"/>
          </a:xfrm>
        </p:spPr>
        <p:txBody>
          <a:bodyPr/>
          <a:lstStyle/>
          <a:p>
            <a:r>
              <a:rPr lang="en-US">
                <a:solidFill>
                  <a:schemeClr val="hlink"/>
                </a:solidFill>
                <a:latin typeface="Arial" charset="0"/>
              </a:rPr>
              <a:t>Personal Counseling</a:t>
            </a:r>
          </a:p>
        </p:txBody>
      </p:sp>
      <p:sp>
        <p:nvSpPr>
          <p:cNvPr id="66563" name="Rectangle 3"/>
          <p:cNvSpPr>
            <a:spLocks noGrp="1" noChangeArrowheads="1"/>
          </p:cNvSpPr>
          <p:nvPr>
            <p:ph type="body" idx="1"/>
          </p:nvPr>
        </p:nvSpPr>
        <p:spPr>
          <a:xfrm>
            <a:off x="457200" y="1447800"/>
            <a:ext cx="8229600" cy="5410200"/>
          </a:xfrm>
        </p:spPr>
        <p:txBody>
          <a:bodyPr/>
          <a:lstStyle/>
          <a:p>
            <a:r>
              <a:rPr lang="en-US" sz="2800" b="1">
                <a:effectLst/>
                <a:latin typeface="Arial" charset="0"/>
              </a:rPr>
              <a:t>Can involve any problem involving the recruit’s well-being;</a:t>
            </a:r>
          </a:p>
          <a:p>
            <a:pPr>
              <a:buFont typeface="Wingdings" pitchFamily="2" charset="2"/>
              <a:buNone/>
            </a:pPr>
            <a:endParaRPr lang="en-US" sz="2800" b="1">
              <a:effectLst/>
              <a:latin typeface="Arial" charset="0"/>
            </a:endParaRPr>
          </a:p>
          <a:p>
            <a:r>
              <a:rPr lang="en-US" sz="2800" b="1">
                <a:effectLst/>
                <a:latin typeface="Arial" charset="0"/>
              </a:rPr>
              <a:t>The FTO must always be aware of his limitations;</a:t>
            </a:r>
          </a:p>
          <a:p>
            <a:pPr>
              <a:buFont typeface="Wingdings" pitchFamily="2" charset="2"/>
              <a:buNone/>
            </a:pPr>
            <a:endParaRPr lang="en-US" sz="2800" b="1">
              <a:effectLst/>
              <a:latin typeface="Arial" charset="0"/>
            </a:endParaRPr>
          </a:p>
          <a:p>
            <a:r>
              <a:rPr lang="en-US" sz="2800" b="1">
                <a:effectLst/>
                <a:latin typeface="Arial" charset="0"/>
              </a:rPr>
              <a:t>The information or expertise required will be beyond what the FTO can handle;</a:t>
            </a:r>
          </a:p>
          <a:p>
            <a:pPr>
              <a:buFont typeface="Wingdings" pitchFamily="2" charset="2"/>
              <a:buNone/>
            </a:pPr>
            <a:endParaRPr lang="en-US" sz="2800" b="1">
              <a:effectLst/>
              <a:latin typeface="Arial" charset="0"/>
            </a:endParaRPr>
          </a:p>
          <a:p>
            <a:r>
              <a:rPr lang="en-US" sz="2800" b="1">
                <a:effectLst/>
                <a:latin typeface="Arial" charset="0"/>
              </a:rPr>
              <a:t>The FTO must know who to recommend to the recruit that can solve the recruit’s problem.</a:t>
            </a:r>
          </a:p>
        </p:txBody>
      </p:sp>
    </p:spTree>
  </p:cSld>
  <p:clrMapOvr>
    <a:masterClrMapping/>
  </p:clrMapOvr>
  <p:transition spd="slow"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9D4F880-63FF-44D2-AC76-FCFB7E04DDE8}" type="slidenum">
              <a:rPr lang="en-US"/>
              <a:pPr/>
              <a:t>61</a:t>
            </a:fld>
            <a:endParaRPr lang="en-US"/>
          </a:p>
        </p:txBody>
      </p:sp>
      <p:sp>
        <p:nvSpPr>
          <p:cNvPr id="67586" name="Rectangle 2"/>
          <p:cNvSpPr>
            <a:spLocks noGrp="1" noRot="1" noChangeArrowheads="1"/>
          </p:cNvSpPr>
          <p:nvPr>
            <p:ph type="title"/>
          </p:nvPr>
        </p:nvSpPr>
        <p:spPr/>
        <p:txBody>
          <a:bodyPr/>
          <a:lstStyle/>
          <a:p>
            <a:r>
              <a:rPr lang="en-US">
                <a:solidFill>
                  <a:schemeClr val="hlink"/>
                </a:solidFill>
                <a:latin typeface="Arial" charset="0"/>
              </a:rPr>
              <a:t>Counseling</a:t>
            </a:r>
          </a:p>
        </p:txBody>
      </p:sp>
      <p:sp>
        <p:nvSpPr>
          <p:cNvPr id="67587" name="Rectangle 3"/>
          <p:cNvSpPr>
            <a:spLocks noGrp="1" noChangeArrowheads="1"/>
          </p:cNvSpPr>
          <p:nvPr>
            <p:ph type="body" idx="1"/>
          </p:nvPr>
        </p:nvSpPr>
        <p:spPr>
          <a:xfrm>
            <a:off x="457200" y="1600200"/>
            <a:ext cx="8229600" cy="3938588"/>
          </a:xfrm>
        </p:spPr>
        <p:txBody>
          <a:bodyPr/>
          <a:lstStyle/>
          <a:p>
            <a:pPr>
              <a:buFont typeface="Wingdings" pitchFamily="2" charset="2"/>
              <a:buNone/>
            </a:pPr>
            <a:r>
              <a:rPr lang="en-US" sz="2800" b="1">
                <a:effectLst/>
                <a:latin typeface="Arial" charset="0"/>
              </a:rPr>
              <a:t>2.2	</a:t>
            </a:r>
            <a:r>
              <a:rPr lang="en-US" sz="2800" b="1" u="sng">
                <a:effectLst/>
                <a:latin typeface="Arial" charset="0"/>
              </a:rPr>
              <a:t>Learning Objective</a:t>
            </a:r>
            <a:r>
              <a:rPr lang="en-US" sz="2800" b="1">
                <a:effectLst/>
                <a:latin typeface="Arial" charset="0"/>
              </a:rPr>
              <a:t> :  the description of 	one of the three approaches to 	counseling, the student could be asked to 	identify the approach in each case.</a:t>
            </a:r>
          </a:p>
        </p:txBody>
      </p:sp>
    </p:spTree>
  </p:cSld>
  <p:clrMapOvr>
    <a:masterClrMapping/>
  </p:clrMapOvr>
  <p:transition spd="slow"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918BDEC-83DE-49C1-8E8C-8608BB37E04C}" type="slidenum">
              <a:rPr lang="en-US"/>
              <a:pPr/>
              <a:t>62</a:t>
            </a:fld>
            <a:endParaRPr lang="en-US"/>
          </a:p>
        </p:txBody>
      </p:sp>
      <p:sp>
        <p:nvSpPr>
          <p:cNvPr id="121858" name="Rectangle 2"/>
          <p:cNvSpPr>
            <a:spLocks noGrp="1" noRot="1" noChangeArrowheads="1"/>
          </p:cNvSpPr>
          <p:nvPr>
            <p:ph type="title"/>
          </p:nvPr>
        </p:nvSpPr>
        <p:spPr/>
        <p:txBody>
          <a:bodyPr/>
          <a:lstStyle/>
          <a:p>
            <a:r>
              <a:rPr lang="en-US">
                <a:solidFill>
                  <a:schemeClr val="hlink"/>
                </a:solidFill>
                <a:latin typeface="Arial" charset="0"/>
              </a:rPr>
              <a:t>Approaches to Counseling</a:t>
            </a:r>
          </a:p>
        </p:txBody>
      </p:sp>
      <p:sp>
        <p:nvSpPr>
          <p:cNvPr id="121859" name="Rectangle 3"/>
          <p:cNvSpPr>
            <a:spLocks noGrp="1" noChangeArrowheads="1"/>
          </p:cNvSpPr>
          <p:nvPr>
            <p:ph type="body" idx="1"/>
          </p:nvPr>
        </p:nvSpPr>
        <p:spPr>
          <a:xfrm>
            <a:off x="457200" y="1600200"/>
            <a:ext cx="8229600" cy="4876800"/>
          </a:xfrm>
        </p:spPr>
        <p:txBody>
          <a:bodyPr/>
          <a:lstStyle/>
          <a:p>
            <a:pPr>
              <a:lnSpc>
                <a:spcPct val="80000"/>
              </a:lnSpc>
            </a:pPr>
            <a:r>
              <a:rPr lang="en-US" sz="2800" b="1">
                <a:effectLst/>
                <a:latin typeface="Arial" charset="0"/>
              </a:rPr>
              <a:t>Successful counseling calls for the sensitive and flexible use of a variety of interview techniques</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The FTO’s objective is to influence the course of the interview so that the recruit is motivated to participate in a way most likely to bring about understanding by both parties</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There will be times when the FTO will have to start with one approach and then move into the other</a:t>
            </a:r>
          </a:p>
          <a:p>
            <a:pPr>
              <a:lnSpc>
                <a:spcPct val="80000"/>
              </a:lnSpc>
              <a:buFont typeface="Wingdings" pitchFamily="2" charset="2"/>
              <a:buNone/>
            </a:pPr>
            <a:endParaRPr lang="en-US" sz="2800" b="1">
              <a:latin typeface="Arial" charset="0"/>
            </a:endParaRPr>
          </a:p>
        </p:txBody>
      </p:sp>
    </p:spTree>
  </p:cSld>
  <p:clrMapOvr>
    <a:masterClrMapping/>
  </p:clrMapOvr>
  <p:transition spd="slow"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0362524D-CC1A-4BBE-8416-C8463098FD3D}" type="slidenum">
              <a:rPr lang="en-US"/>
              <a:pPr/>
              <a:t>63</a:t>
            </a:fld>
            <a:endParaRPr lang="en-US"/>
          </a:p>
        </p:txBody>
      </p:sp>
      <p:sp>
        <p:nvSpPr>
          <p:cNvPr id="68610" name="Rectangle 2"/>
          <p:cNvSpPr>
            <a:spLocks noGrp="1" noRot="1" noChangeArrowheads="1"/>
          </p:cNvSpPr>
          <p:nvPr>
            <p:ph type="title"/>
          </p:nvPr>
        </p:nvSpPr>
        <p:spPr/>
        <p:txBody>
          <a:bodyPr/>
          <a:lstStyle/>
          <a:p>
            <a:r>
              <a:rPr lang="en-US">
                <a:solidFill>
                  <a:schemeClr val="hlink"/>
                </a:solidFill>
                <a:latin typeface="Arial" charset="0"/>
              </a:rPr>
              <a:t>Counseling Approaches</a:t>
            </a:r>
          </a:p>
        </p:txBody>
      </p:sp>
      <p:sp>
        <p:nvSpPr>
          <p:cNvPr id="68611" name="Rectangle 3"/>
          <p:cNvSpPr>
            <a:spLocks noGrp="1" noChangeArrowheads="1"/>
          </p:cNvSpPr>
          <p:nvPr>
            <p:ph type="body" idx="1"/>
          </p:nvPr>
        </p:nvSpPr>
        <p:spPr/>
        <p:txBody>
          <a:bodyPr/>
          <a:lstStyle/>
          <a:p>
            <a:r>
              <a:rPr lang="en-US" sz="2800" b="1">
                <a:effectLst/>
                <a:latin typeface="Arial" charset="0"/>
              </a:rPr>
              <a:t>Direct Approach</a:t>
            </a:r>
          </a:p>
          <a:p>
            <a:pPr>
              <a:buFont typeface="Wingdings" pitchFamily="2" charset="2"/>
              <a:buNone/>
            </a:pPr>
            <a:endParaRPr lang="en-US" sz="2800" b="1">
              <a:effectLst/>
              <a:latin typeface="Arial" charset="0"/>
            </a:endParaRPr>
          </a:p>
          <a:p>
            <a:r>
              <a:rPr lang="en-US" sz="2800" b="1">
                <a:effectLst/>
                <a:latin typeface="Arial" charset="0"/>
              </a:rPr>
              <a:t>Non-Direct Approach</a:t>
            </a:r>
          </a:p>
          <a:p>
            <a:pPr>
              <a:buFont typeface="Wingdings" pitchFamily="2" charset="2"/>
              <a:buNone/>
            </a:pPr>
            <a:endParaRPr lang="en-US" sz="2800" b="1">
              <a:effectLst/>
              <a:latin typeface="Arial" charset="0"/>
            </a:endParaRPr>
          </a:p>
          <a:p>
            <a:r>
              <a:rPr lang="en-US" sz="2800" b="1">
                <a:effectLst/>
                <a:latin typeface="Arial" charset="0"/>
              </a:rPr>
              <a:t>Eclectic Approach</a:t>
            </a:r>
          </a:p>
          <a:p>
            <a:pPr>
              <a:buFont typeface="Wingdings" pitchFamily="2" charset="2"/>
              <a:buNone/>
            </a:pPr>
            <a:endParaRPr lang="en-US" sz="2800">
              <a:effectLst/>
              <a:latin typeface="Arial" charset="0"/>
            </a:endParaRPr>
          </a:p>
        </p:txBody>
      </p:sp>
    </p:spTree>
  </p:cSld>
  <p:clrMapOvr>
    <a:masterClrMapping/>
  </p:clrMapOvr>
  <p:transition spd="slow"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3846CC8-B74F-4B8A-9B35-CC91FB6B0432}" type="slidenum">
              <a:rPr lang="en-US"/>
              <a:pPr/>
              <a:t>64</a:t>
            </a:fld>
            <a:endParaRPr lang="en-US"/>
          </a:p>
        </p:txBody>
      </p:sp>
      <p:sp>
        <p:nvSpPr>
          <p:cNvPr id="69634" name="Rectangle 2"/>
          <p:cNvSpPr>
            <a:spLocks noGrp="1" noRot="1" noChangeArrowheads="1"/>
          </p:cNvSpPr>
          <p:nvPr>
            <p:ph type="title"/>
          </p:nvPr>
        </p:nvSpPr>
        <p:spPr>
          <a:xfrm>
            <a:off x="457200" y="274638"/>
            <a:ext cx="8229600" cy="889000"/>
          </a:xfrm>
        </p:spPr>
        <p:txBody>
          <a:bodyPr/>
          <a:lstStyle/>
          <a:p>
            <a:r>
              <a:rPr lang="en-US">
                <a:solidFill>
                  <a:schemeClr val="hlink"/>
                </a:solidFill>
                <a:latin typeface="Arial" charset="0"/>
              </a:rPr>
              <a:t>Direct Approach</a:t>
            </a:r>
          </a:p>
        </p:txBody>
      </p:sp>
      <p:sp>
        <p:nvSpPr>
          <p:cNvPr id="69635" name="Rectangle 3"/>
          <p:cNvSpPr>
            <a:spLocks noGrp="1" noChangeArrowheads="1"/>
          </p:cNvSpPr>
          <p:nvPr>
            <p:ph type="body" idx="1"/>
          </p:nvPr>
        </p:nvSpPr>
        <p:spPr>
          <a:xfrm>
            <a:off x="457200" y="1600200"/>
            <a:ext cx="8229600" cy="5257800"/>
          </a:xfrm>
        </p:spPr>
        <p:txBody>
          <a:bodyPr/>
          <a:lstStyle/>
          <a:p>
            <a:pPr>
              <a:lnSpc>
                <a:spcPct val="90000"/>
              </a:lnSpc>
            </a:pPr>
            <a:r>
              <a:rPr lang="en-US" sz="2800" b="1">
                <a:effectLst/>
                <a:latin typeface="Arial" charset="0"/>
              </a:rPr>
              <a:t>FTO may give advice or make certain decisions for the recruit that is beyond the scope of knowledge or authority of the recruit</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Best made based on where the information necessary to solve the problem is located (i.e., in policy, SOP’s or other material) </a:t>
            </a:r>
          </a:p>
          <a:p>
            <a:pPr>
              <a:lnSpc>
                <a:spcPct val="90000"/>
              </a:lnSpc>
            </a:pPr>
            <a:endParaRPr lang="en-US" sz="2800" b="1">
              <a:effectLst/>
              <a:latin typeface="Arial" charset="0"/>
            </a:endParaRPr>
          </a:p>
          <a:p>
            <a:pPr>
              <a:lnSpc>
                <a:spcPct val="90000"/>
              </a:lnSpc>
            </a:pPr>
            <a:r>
              <a:rPr lang="en-US" sz="2800" b="1">
                <a:effectLst/>
                <a:latin typeface="Arial" charset="0"/>
              </a:rPr>
              <a:t>In using this method the FTO may have to	      point out where the information is, and how to find it, and then direct the recruit</a:t>
            </a:r>
          </a:p>
        </p:txBody>
      </p:sp>
    </p:spTree>
  </p:cSld>
  <p:clrMapOvr>
    <a:masterClrMapping/>
  </p:clrMapOvr>
  <p:transition spd="slow"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731CE18-9296-40F8-B975-F1D60497D233}" type="slidenum">
              <a:rPr lang="en-US"/>
              <a:pPr/>
              <a:t>65</a:t>
            </a:fld>
            <a:endParaRPr lang="en-US"/>
          </a:p>
        </p:txBody>
      </p:sp>
      <p:sp>
        <p:nvSpPr>
          <p:cNvPr id="70658" name="Rectangle 2"/>
          <p:cNvSpPr>
            <a:spLocks noGrp="1" noRot="1" noChangeArrowheads="1"/>
          </p:cNvSpPr>
          <p:nvPr>
            <p:ph type="title"/>
          </p:nvPr>
        </p:nvSpPr>
        <p:spPr/>
        <p:txBody>
          <a:bodyPr/>
          <a:lstStyle/>
          <a:p>
            <a:r>
              <a:rPr lang="en-US">
                <a:solidFill>
                  <a:schemeClr val="hlink"/>
                </a:solidFill>
                <a:latin typeface="Arial" charset="0"/>
              </a:rPr>
              <a:t>Non-Direct Approach</a:t>
            </a:r>
          </a:p>
        </p:txBody>
      </p:sp>
      <p:sp>
        <p:nvSpPr>
          <p:cNvPr id="70659" name="Rectangle 3"/>
          <p:cNvSpPr>
            <a:spLocks noGrp="1" noChangeArrowheads="1"/>
          </p:cNvSpPr>
          <p:nvPr>
            <p:ph type="body" idx="1"/>
          </p:nvPr>
        </p:nvSpPr>
        <p:spPr>
          <a:xfrm>
            <a:off x="228600" y="1905000"/>
            <a:ext cx="8686800" cy="4495800"/>
          </a:xfrm>
        </p:spPr>
        <p:txBody>
          <a:bodyPr/>
          <a:lstStyle/>
          <a:p>
            <a:pPr>
              <a:lnSpc>
                <a:spcPct val="90000"/>
              </a:lnSpc>
            </a:pPr>
            <a:r>
              <a:rPr lang="en-US" sz="2800" b="1">
                <a:effectLst/>
                <a:latin typeface="Arial" charset="0"/>
              </a:rPr>
              <a:t>Should be used if the problem is personal in nature.  The FTO should help the recruit examine the problem logically so a feasible solution can be reached</a:t>
            </a:r>
          </a:p>
          <a:p>
            <a:pPr>
              <a:lnSpc>
                <a:spcPct val="90000"/>
              </a:lnSpc>
              <a:buFont typeface="Wingdings" pitchFamily="2" charset="2"/>
              <a:buNone/>
            </a:pPr>
            <a:endParaRPr lang="en-US" sz="2800" b="1">
              <a:effectLst/>
              <a:latin typeface="Arial" charset="0"/>
            </a:endParaRPr>
          </a:p>
          <a:p>
            <a:pPr>
              <a:lnSpc>
                <a:spcPct val="90000"/>
              </a:lnSpc>
            </a:pPr>
            <a:r>
              <a:rPr lang="en-US" sz="2800" b="1">
                <a:effectLst/>
                <a:latin typeface="Arial" charset="0"/>
              </a:rPr>
              <a:t>Non-direct counselor must be a GOOD LISTENER.  The FTO must guide the recruit without making the decision for him</a:t>
            </a:r>
          </a:p>
        </p:txBody>
      </p:sp>
    </p:spTree>
  </p:cSld>
  <p:clrMapOvr>
    <a:masterClrMapping/>
  </p:clrMapOvr>
  <p:transition spd="slow"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EAB58D9-6E12-48AB-AFAF-C6A6D2808C47}" type="slidenum">
              <a:rPr lang="en-US"/>
              <a:pPr/>
              <a:t>66</a:t>
            </a:fld>
            <a:endParaRPr lang="en-US"/>
          </a:p>
        </p:txBody>
      </p:sp>
      <p:sp>
        <p:nvSpPr>
          <p:cNvPr id="71682" name="Rectangle 2"/>
          <p:cNvSpPr>
            <a:spLocks noGrp="1" noRot="1" noChangeArrowheads="1"/>
          </p:cNvSpPr>
          <p:nvPr>
            <p:ph type="title"/>
          </p:nvPr>
        </p:nvSpPr>
        <p:spPr>
          <a:xfrm>
            <a:off x="457200" y="274638"/>
            <a:ext cx="8229600" cy="760412"/>
          </a:xfrm>
        </p:spPr>
        <p:txBody>
          <a:bodyPr/>
          <a:lstStyle/>
          <a:p>
            <a:r>
              <a:rPr lang="en-US" b="0">
                <a:latin typeface="Arial" charset="0"/>
              </a:rPr>
              <a:t/>
            </a:r>
            <a:br>
              <a:rPr lang="en-US" b="0">
                <a:latin typeface="Arial" charset="0"/>
              </a:rPr>
            </a:br>
            <a:r>
              <a:rPr lang="en-US">
                <a:solidFill>
                  <a:schemeClr val="hlink"/>
                </a:solidFill>
                <a:latin typeface="Arial" charset="0"/>
              </a:rPr>
              <a:t>Eclectic (combined)</a:t>
            </a:r>
            <a:br>
              <a:rPr lang="en-US">
                <a:solidFill>
                  <a:schemeClr val="hlink"/>
                </a:solidFill>
                <a:latin typeface="Arial" charset="0"/>
              </a:rPr>
            </a:br>
            <a:endParaRPr lang="en-US">
              <a:solidFill>
                <a:schemeClr val="hlink"/>
              </a:solidFill>
              <a:latin typeface="Arial" charset="0"/>
            </a:endParaRPr>
          </a:p>
        </p:txBody>
      </p:sp>
      <p:sp>
        <p:nvSpPr>
          <p:cNvPr id="71683" name="Rectangle 3"/>
          <p:cNvSpPr>
            <a:spLocks noGrp="1" noChangeArrowheads="1"/>
          </p:cNvSpPr>
          <p:nvPr>
            <p:ph type="body" idx="1"/>
          </p:nvPr>
        </p:nvSpPr>
        <p:spPr/>
        <p:txBody>
          <a:bodyPr/>
          <a:lstStyle/>
          <a:p>
            <a:r>
              <a:rPr lang="en-US" sz="2800" b="1">
                <a:effectLst/>
                <a:latin typeface="Arial" charset="0"/>
              </a:rPr>
              <a:t>A combination of the Direct and Non- Direct approaches</a:t>
            </a:r>
          </a:p>
          <a:p>
            <a:pPr>
              <a:buFont typeface="Wingdings" pitchFamily="2" charset="2"/>
              <a:buNone/>
            </a:pPr>
            <a:endParaRPr lang="en-US" sz="2800" b="1">
              <a:effectLst/>
              <a:latin typeface="Arial" charset="0"/>
            </a:endParaRPr>
          </a:p>
          <a:p>
            <a:r>
              <a:rPr lang="en-US" sz="2800" b="1">
                <a:effectLst/>
                <a:latin typeface="Arial" charset="0"/>
              </a:rPr>
              <a:t>The decision to use the eclectic approach is based on the recruit and the type of problem</a:t>
            </a:r>
            <a:r>
              <a:rPr lang="en-US" b="1">
                <a:effectLst/>
                <a:latin typeface="Arial" charset="0"/>
              </a:rPr>
              <a:t> </a:t>
            </a:r>
          </a:p>
        </p:txBody>
      </p:sp>
    </p:spTree>
  </p:cSld>
  <p:clrMapOvr>
    <a:masterClrMapping/>
  </p:clrMapOvr>
  <p:transition spd="slow"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471C60C0-9150-4462-B935-471DE07C65A9}" type="slidenum">
              <a:rPr lang="en-US"/>
              <a:pPr/>
              <a:t>67</a:t>
            </a:fld>
            <a:endParaRPr lang="en-US"/>
          </a:p>
        </p:txBody>
      </p:sp>
      <p:sp>
        <p:nvSpPr>
          <p:cNvPr id="72706" name="Rectangle 2"/>
          <p:cNvSpPr>
            <a:spLocks noGrp="1" noRot="1" noChangeArrowheads="1"/>
          </p:cNvSpPr>
          <p:nvPr>
            <p:ph type="title"/>
          </p:nvPr>
        </p:nvSpPr>
        <p:spPr>
          <a:xfrm>
            <a:off x="457200" y="274638"/>
            <a:ext cx="8229600" cy="698500"/>
          </a:xfrm>
        </p:spPr>
        <p:txBody>
          <a:bodyPr/>
          <a:lstStyle/>
          <a:p>
            <a:r>
              <a:rPr lang="en-US">
                <a:solidFill>
                  <a:schemeClr val="hlink"/>
                </a:solidFill>
                <a:latin typeface="Arial" charset="0"/>
              </a:rPr>
              <a:t>Counseling</a:t>
            </a:r>
          </a:p>
        </p:txBody>
      </p:sp>
      <p:sp>
        <p:nvSpPr>
          <p:cNvPr id="72707" name="Rectangle 3"/>
          <p:cNvSpPr>
            <a:spLocks noGrp="1" noChangeArrowheads="1"/>
          </p:cNvSpPr>
          <p:nvPr>
            <p:ph type="body" idx="1"/>
          </p:nvPr>
        </p:nvSpPr>
        <p:spPr>
          <a:xfrm>
            <a:off x="304800" y="2209800"/>
            <a:ext cx="8458200" cy="3048000"/>
          </a:xfrm>
        </p:spPr>
        <p:txBody>
          <a:bodyPr/>
          <a:lstStyle/>
          <a:p>
            <a:pPr>
              <a:lnSpc>
                <a:spcPct val="80000"/>
              </a:lnSpc>
              <a:buFont typeface="Wingdings" pitchFamily="2" charset="2"/>
              <a:buNone/>
            </a:pPr>
            <a:r>
              <a:rPr lang="en-US" sz="2800" b="1">
                <a:effectLst/>
                <a:latin typeface="Arial" charset="0"/>
              </a:rPr>
              <a:t>2.3	</a:t>
            </a:r>
            <a:r>
              <a:rPr lang="en-US" sz="2800" b="1" u="sng">
                <a:effectLst/>
                <a:latin typeface="Arial" charset="0"/>
              </a:rPr>
              <a:t>Learning Objective</a:t>
            </a:r>
            <a:r>
              <a:rPr lang="en-US" sz="2800" b="1">
                <a:effectLst/>
                <a:latin typeface="Arial" charset="0"/>
              </a:rPr>
              <a:t>:  The student could be 	asked to describe the counseling 	procedures</a:t>
            </a:r>
            <a:r>
              <a:rPr lang="en-US"/>
              <a:t>.</a:t>
            </a:r>
          </a:p>
        </p:txBody>
      </p:sp>
    </p:spTree>
  </p:cSld>
  <p:clrMapOvr>
    <a:masterClrMapping/>
  </p:clrMapOvr>
  <p:transition spd="slow"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10653B5-AFFC-48E5-BF05-574D037A761B}" type="slidenum">
              <a:rPr lang="en-US"/>
              <a:pPr/>
              <a:t>68</a:t>
            </a:fld>
            <a:endParaRPr lang="en-US"/>
          </a:p>
        </p:txBody>
      </p:sp>
      <p:sp>
        <p:nvSpPr>
          <p:cNvPr id="122882" name="Rectangle 2"/>
          <p:cNvSpPr>
            <a:spLocks noGrp="1" noRot="1" noChangeArrowheads="1"/>
          </p:cNvSpPr>
          <p:nvPr>
            <p:ph type="title"/>
          </p:nvPr>
        </p:nvSpPr>
        <p:spPr>
          <a:xfrm>
            <a:off x="457200" y="274638"/>
            <a:ext cx="8229600" cy="698500"/>
          </a:xfrm>
        </p:spPr>
        <p:txBody>
          <a:bodyPr/>
          <a:lstStyle/>
          <a:p>
            <a:r>
              <a:rPr lang="en-US">
                <a:solidFill>
                  <a:schemeClr val="hlink"/>
                </a:solidFill>
                <a:latin typeface="Arial" charset="0"/>
              </a:rPr>
              <a:t>Counseling Procedures</a:t>
            </a:r>
          </a:p>
        </p:txBody>
      </p:sp>
      <p:sp>
        <p:nvSpPr>
          <p:cNvPr id="122883" name="Rectangle 3"/>
          <p:cNvSpPr>
            <a:spLocks noGrp="1" noChangeArrowheads="1"/>
          </p:cNvSpPr>
          <p:nvPr>
            <p:ph type="body" idx="1"/>
          </p:nvPr>
        </p:nvSpPr>
        <p:spPr>
          <a:xfrm>
            <a:off x="381000" y="1600200"/>
            <a:ext cx="8229600" cy="5562600"/>
          </a:xfrm>
        </p:spPr>
        <p:txBody>
          <a:bodyPr/>
          <a:lstStyle/>
          <a:p>
            <a:pPr>
              <a:lnSpc>
                <a:spcPct val="80000"/>
              </a:lnSpc>
            </a:pPr>
            <a:r>
              <a:rPr lang="en-US" sz="2800" b="1">
                <a:effectLst/>
                <a:latin typeface="Arial" charset="0"/>
              </a:rPr>
              <a:t>Preparation is the key to a successful counseling session.  </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Formal counseling session consist of five basic steps:</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1.  Advanced notice,</a:t>
            </a:r>
          </a:p>
          <a:p>
            <a:pPr>
              <a:lnSpc>
                <a:spcPct val="80000"/>
              </a:lnSpc>
              <a:buFont typeface="Wingdings" pitchFamily="2" charset="2"/>
              <a:buNone/>
            </a:pPr>
            <a:r>
              <a:rPr lang="en-US" sz="2800" b="1">
                <a:effectLst/>
                <a:latin typeface="Arial" charset="0"/>
              </a:rPr>
              <a:t>		2.  Selection of the site,</a:t>
            </a:r>
          </a:p>
          <a:p>
            <a:pPr>
              <a:lnSpc>
                <a:spcPct val="80000"/>
              </a:lnSpc>
              <a:buFont typeface="Wingdings" pitchFamily="2" charset="2"/>
              <a:buNone/>
            </a:pPr>
            <a:r>
              <a:rPr lang="en-US" sz="2800" b="1">
                <a:effectLst/>
                <a:latin typeface="Arial" charset="0"/>
              </a:rPr>
              <a:t>		3.  Schedule of time,</a:t>
            </a:r>
          </a:p>
          <a:p>
            <a:pPr>
              <a:lnSpc>
                <a:spcPct val="80000"/>
              </a:lnSpc>
              <a:buFont typeface="Wingdings" pitchFamily="2" charset="2"/>
              <a:buNone/>
            </a:pPr>
            <a:r>
              <a:rPr lang="en-US" sz="2800" b="1">
                <a:effectLst/>
                <a:latin typeface="Arial" charset="0"/>
              </a:rPr>
              <a:t>		4.  General outline and</a:t>
            </a:r>
          </a:p>
          <a:p>
            <a:pPr>
              <a:lnSpc>
                <a:spcPct val="80000"/>
              </a:lnSpc>
              <a:buFont typeface="Wingdings" pitchFamily="2" charset="2"/>
              <a:buNone/>
            </a:pPr>
            <a:r>
              <a:rPr lang="en-US" sz="2800" b="1">
                <a:effectLst/>
                <a:latin typeface="Arial" charset="0"/>
              </a:rPr>
              <a:t>		5.  General atmosphere</a:t>
            </a:r>
          </a:p>
          <a:p>
            <a:pPr>
              <a:lnSpc>
                <a:spcPct val="80000"/>
              </a:lnSpc>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A008D3A-5D21-4DC2-A3E7-EE3924078A62}" type="slidenum">
              <a:rPr lang="en-US"/>
              <a:pPr/>
              <a:t>69</a:t>
            </a:fld>
            <a:endParaRPr lang="en-US"/>
          </a:p>
        </p:txBody>
      </p:sp>
      <p:sp>
        <p:nvSpPr>
          <p:cNvPr id="105474" name="Rectangle 2"/>
          <p:cNvSpPr>
            <a:spLocks noGrp="1" noRot="1" noChangeArrowheads="1"/>
          </p:cNvSpPr>
          <p:nvPr>
            <p:ph type="title"/>
          </p:nvPr>
        </p:nvSpPr>
        <p:spPr>
          <a:xfrm>
            <a:off x="457200" y="338138"/>
            <a:ext cx="8229600" cy="696912"/>
          </a:xfrm>
        </p:spPr>
        <p:txBody>
          <a:bodyPr/>
          <a:lstStyle/>
          <a:p>
            <a:r>
              <a:rPr lang="en-US">
                <a:solidFill>
                  <a:schemeClr val="hlink"/>
                </a:solidFill>
                <a:latin typeface="Arial" charset="0"/>
              </a:rPr>
              <a:t>Counseling Procedures</a:t>
            </a:r>
          </a:p>
        </p:txBody>
      </p:sp>
      <p:sp>
        <p:nvSpPr>
          <p:cNvPr id="105475" name="Rectangle 3"/>
          <p:cNvSpPr>
            <a:spLocks noGrp="1" noChangeArrowheads="1"/>
          </p:cNvSpPr>
          <p:nvPr>
            <p:ph type="body" idx="1"/>
          </p:nvPr>
        </p:nvSpPr>
        <p:spPr>
          <a:xfrm>
            <a:off x="381000" y="1295400"/>
            <a:ext cx="8229600" cy="5562600"/>
          </a:xfrm>
        </p:spPr>
        <p:txBody>
          <a:bodyPr/>
          <a:lstStyle/>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Formal counseling sessions are not always possible so on-the-spot correction, or give information that will correct problem immediately</a:t>
            </a:r>
          </a:p>
          <a:p>
            <a:pPr>
              <a:lnSpc>
                <a:spcPct val="80000"/>
              </a:lnSpc>
              <a:buFont typeface="Wingdings" pitchFamily="2" charset="2"/>
              <a:buNone/>
            </a:pPr>
            <a:endParaRPr lang="en-US" sz="2800" b="1">
              <a:effectLst/>
              <a:latin typeface="Arial" charset="0"/>
            </a:endParaRPr>
          </a:p>
          <a:p>
            <a:pPr>
              <a:lnSpc>
                <a:spcPct val="80000"/>
              </a:lnSpc>
            </a:pPr>
            <a:r>
              <a:rPr lang="en-US" sz="2800" b="1">
                <a:effectLst/>
                <a:latin typeface="Arial" charset="0"/>
              </a:rPr>
              <a:t>Usually short term and may require a follow-up session</a:t>
            </a:r>
            <a:r>
              <a:rPr lang="en-US" sz="2800">
                <a:effectLst/>
                <a:latin typeface="Arial" charset="0"/>
              </a:rPr>
              <a:t>.</a:t>
            </a:r>
          </a:p>
        </p:txBody>
      </p:sp>
    </p:spTree>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1AAD68B-6EE9-481D-B394-73542A76BD6B}" type="slidenum">
              <a:rPr lang="en-US"/>
              <a:pPr/>
              <a:t>7</a:t>
            </a:fld>
            <a:endParaRPr lang="en-US"/>
          </a:p>
        </p:txBody>
      </p:sp>
      <p:sp>
        <p:nvSpPr>
          <p:cNvPr id="9218" name="Rectangle 2"/>
          <p:cNvSpPr>
            <a:spLocks noGrp="1" noRot="1" noChangeArrowheads="1"/>
          </p:cNvSpPr>
          <p:nvPr>
            <p:ph type="title"/>
          </p:nvPr>
        </p:nvSpPr>
        <p:spPr>
          <a:xfrm>
            <a:off x="457200" y="381000"/>
            <a:ext cx="8229600" cy="1752600"/>
          </a:xfrm>
        </p:spPr>
        <p:txBody>
          <a:bodyPr/>
          <a:lstStyle/>
          <a:p>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r>
              <a:rPr lang="en-US" b="0">
                <a:solidFill>
                  <a:schemeClr val="hlink"/>
                </a:solidFill>
                <a:latin typeface="Arial" charset="0"/>
              </a:rPr>
              <a:t/>
            </a:r>
            <a:br>
              <a:rPr lang="en-US" b="0">
                <a:solidFill>
                  <a:schemeClr val="hlink"/>
                </a:solidFill>
                <a:latin typeface="Arial" charset="0"/>
              </a:rPr>
            </a:br>
            <a:endParaRPr lang="en-US" sz="4000">
              <a:latin typeface="Arial" charset="0"/>
            </a:endParaRPr>
          </a:p>
        </p:txBody>
      </p:sp>
      <p:sp>
        <p:nvSpPr>
          <p:cNvPr id="9219" name="Rectangle 3"/>
          <p:cNvSpPr>
            <a:spLocks noGrp="1" noChangeArrowheads="1"/>
          </p:cNvSpPr>
          <p:nvPr>
            <p:ph type="body" idx="1"/>
          </p:nvPr>
        </p:nvSpPr>
        <p:spPr>
          <a:xfrm>
            <a:off x="457200" y="2209800"/>
            <a:ext cx="8229600" cy="4114800"/>
          </a:xfrm>
        </p:spPr>
        <p:txBody>
          <a:bodyPr/>
          <a:lstStyle/>
          <a:p>
            <a:pPr>
              <a:spcBef>
                <a:spcPct val="0"/>
              </a:spcBef>
              <a:buFont typeface="Wingdings" pitchFamily="2" charset="2"/>
              <a:buNone/>
            </a:pPr>
            <a:r>
              <a:rPr lang="en-US" sz="2800" b="1">
                <a:effectLst/>
                <a:latin typeface="Arial" charset="0"/>
              </a:rPr>
              <a:t>1.0 	</a:t>
            </a:r>
            <a:r>
              <a:rPr lang="en-US" sz="2800" b="1" u="sng">
                <a:effectLst/>
                <a:latin typeface="Arial" charset="0"/>
              </a:rPr>
              <a:t>Functional Area</a:t>
            </a:r>
            <a:r>
              <a:rPr lang="en-US" sz="2800" b="1">
                <a:effectLst/>
                <a:latin typeface="Arial" charset="0"/>
              </a:rPr>
              <a:t>:  Introduces the  		student to the different learning 	styles, 	theories of leadership, teaching 	techniques and the communication 	process</a:t>
            </a:r>
            <a:r>
              <a:rPr lang="en-US" sz="2800" b="1">
                <a:latin typeface="Arial" charset="0"/>
              </a:rPr>
              <a:t>.</a:t>
            </a:r>
            <a:r>
              <a:rPr lang="en-US" b="1">
                <a:latin typeface="Times New Roman" pitchFamily="18" charset="0"/>
              </a:rPr>
              <a:t>  </a:t>
            </a:r>
          </a:p>
          <a:p>
            <a:pPr lvl="1">
              <a:spcBef>
                <a:spcPct val="0"/>
              </a:spcBef>
              <a:buFont typeface="Wingdings" pitchFamily="2" charset="2"/>
              <a:buNone/>
            </a:pPr>
            <a:endParaRPr lang="en-US" b="1">
              <a:latin typeface="Times New Roman" pitchFamily="18" charset="0"/>
            </a:endParaRPr>
          </a:p>
          <a:p>
            <a:pPr lvl="1">
              <a:buFont typeface="Wingdings" pitchFamily="2" charset="2"/>
              <a:buNone/>
            </a:pPr>
            <a:endParaRPr lang="en-US" b="1">
              <a:latin typeface="Times New Roman" pitchFamily="18" charset="0"/>
            </a:endParaRPr>
          </a:p>
        </p:txBody>
      </p:sp>
    </p:spTree>
  </p:cSld>
  <p:clrMapOvr>
    <a:masterClrMapping/>
  </p:clrMapOvr>
  <p:transition spd="slow"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87AF538-44BA-4EF3-8AA6-155CBAABCDA9}" type="slidenum">
              <a:rPr lang="en-US"/>
              <a:pPr/>
              <a:t>70</a:t>
            </a:fld>
            <a:endParaRPr lang="en-US"/>
          </a:p>
        </p:txBody>
      </p:sp>
      <p:sp>
        <p:nvSpPr>
          <p:cNvPr id="73730" name="Rectangle 2"/>
          <p:cNvSpPr>
            <a:spLocks noGrp="1" noRot="1" noChangeArrowheads="1"/>
          </p:cNvSpPr>
          <p:nvPr>
            <p:ph type="title"/>
          </p:nvPr>
        </p:nvSpPr>
        <p:spPr>
          <a:xfrm>
            <a:off x="457200" y="338138"/>
            <a:ext cx="8229600" cy="696912"/>
          </a:xfrm>
        </p:spPr>
        <p:txBody>
          <a:bodyPr/>
          <a:lstStyle/>
          <a:p>
            <a:r>
              <a:rPr lang="en-US">
                <a:solidFill>
                  <a:schemeClr val="hlink"/>
                </a:solidFill>
                <a:latin typeface="Arial" charset="0"/>
              </a:rPr>
              <a:t>Counseling</a:t>
            </a:r>
          </a:p>
        </p:txBody>
      </p:sp>
      <p:sp>
        <p:nvSpPr>
          <p:cNvPr id="73731" name="Rectangle 3"/>
          <p:cNvSpPr>
            <a:spLocks noGrp="1" noChangeArrowheads="1"/>
          </p:cNvSpPr>
          <p:nvPr>
            <p:ph type="body" idx="1"/>
          </p:nvPr>
        </p:nvSpPr>
        <p:spPr>
          <a:xfrm>
            <a:off x="457200" y="1752600"/>
            <a:ext cx="8229600" cy="4114800"/>
          </a:xfrm>
        </p:spPr>
        <p:txBody>
          <a:bodyPr/>
          <a:lstStyle/>
          <a:p>
            <a:pPr marL="533400" indent="-533400">
              <a:buFont typeface="Wingdings" pitchFamily="2" charset="2"/>
              <a:buNone/>
            </a:pPr>
            <a:endParaRPr lang="en-US" b="1">
              <a:effectLst/>
              <a:latin typeface="Arial" charset="0"/>
            </a:endParaRPr>
          </a:p>
          <a:p>
            <a:pPr marL="533400" indent="-533400">
              <a:buFont typeface="Wingdings" pitchFamily="2" charset="2"/>
              <a:buNone/>
            </a:pPr>
            <a:r>
              <a:rPr lang="en-US" sz="2800" b="1">
                <a:effectLst/>
                <a:latin typeface="Arial" charset="0"/>
              </a:rPr>
              <a:t>2.4		</a:t>
            </a:r>
            <a:r>
              <a:rPr lang="en-US" sz="2800" b="1" u="sng">
                <a:effectLst/>
                <a:latin typeface="Arial" charset="0"/>
              </a:rPr>
              <a:t>Learning Objective</a:t>
            </a:r>
            <a:r>
              <a:rPr lang="en-US" sz="2800" b="1">
                <a:effectLst/>
                <a:latin typeface="Arial" charset="0"/>
              </a:rPr>
              <a:t>:  The student could be 	asked to list the two factors that should 	be considered when conducting a 	counseling session</a:t>
            </a:r>
            <a:r>
              <a:rPr lang="en-US" sz="2800">
                <a:latin typeface="Arial" charset="0"/>
              </a:rPr>
              <a:t>.</a:t>
            </a:r>
          </a:p>
        </p:txBody>
      </p:sp>
    </p:spTree>
  </p:cSld>
  <p:clrMapOvr>
    <a:masterClrMapping/>
  </p:clrMapOvr>
  <p:transition spd="slow"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26D85BEB-482A-4651-98A8-D2419254AFFB}" type="slidenum">
              <a:rPr lang="en-US"/>
              <a:pPr/>
              <a:t>71</a:t>
            </a:fld>
            <a:endParaRPr lang="en-US"/>
          </a:p>
        </p:txBody>
      </p:sp>
      <p:sp>
        <p:nvSpPr>
          <p:cNvPr id="123906" name="Rectangle 2"/>
          <p:cNvSpPr>
            <a:spLocks noGrp="1" noRot="1" noChangeArrowheads="1"/>
          </p:cNvSpPr>
          <p:nvPr>
            <p:ph type="title"/>
          </p:nvPr>
        </p:nvSpPr>
        <p:spPr>
          <a:xfrm>
            <a:off x="457200" y="0"/>
            <a:ext cx="8229600" cy="838200"/>
          </a:xfrm>
        </p:spPr>
        <p:txBody>
          <a:bodyPr/>
          <a:lstStyle/>
          <a:p>
            <a:r>
              <a:rPr lang="en-US">
                <a:solidFill>
                  <a:schemeClr val="hlink"/>
                </a:solidFill>
                <a:latin typeface="Arial" charset="0"/>
              </a:rPr>
              <a:t>Counseling Session</a:t>
            </a:r>
          </a:p>
        </p:txBody>
      </p:sp>
      <p:sp>
        <p:nvSpPr>
          <p:cNvPr id="123907" name="Rectangle 3"/>
          <p:cNvSpPr>
            <a:spLocks noGrp="1" noChangeArrowheads="1"/>
          </p:cNvSpPr>
          <p:nvPr>
            <p:ph type="body" idx="1"/>
          </p:nvPr>
        </p:nvSpPr>
        <p:spPr>
          <a:xfrm>
            <a:off x="457200" y="914400"/>
            <a:ext cx="8229600" cy="5943600"/>
          </a:xfrm>
        </p:spPr>
        <p:txBody>
          <a:bodyPr/>
          <a:lstStyle/>
          <a:p>
            <a:pPr marL="533400" indent="-533400">
              <a:lnSpc>
                <a:spcPct val="90000"/>
              </a:lnSpc>
            </a:pPr>
            <a:r>
              <a:rPr lang="en-US" sz="2800" b="1">
                <a:effectLst/>
                <a:latin typeface="Arial" charset="0"/>
              </a:rPr>
              <a:t>FTO must establish a rapport:</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buFont typeface="Wingdings" pitchFamily="2" charset="2"/>
              <a:buNone/>
            </a:pPr>
            <a:r>
              <a:rPr lang="en-US" sz="2800" b="1">
                <a:effectLst/>
                <a:latin typeface="Arial" charset="0"/>
              </a:rPr>
              <a:t>	a.  Attempting to relieve any tensions</a:t>
            </a:r>
            <a:r>
              <a:rPr lang="en-US" sz="2400" b="1">
                <a:effectLst/>
                <a:latin typeface="Arial" charset="0"/>
              </a:rPr>
              <a:t>,</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buFont typeface="Wingdings" pitchFamily="2" charset="2"/>
              <a:buNone/>
            </a:pPr>
            <a:r>
              <a:rPr lang="en-US" sz="2800" b="1">
                <a:effectLst/>
                <a:latin typeface="Arial" charset="0"/>
              </a:rPr>
              <a:t>	b.	 Making sure the recruit feels at ease,</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buFont typeface="Wingdings" pitchFamily="2" charset="2"/>
              <a:buNone/>
            </a:pPr>
            <a:r>
              <a:rPr lang="en-US" sz="2800" b="1">
                <a:effectLst/>
                <a:latin typeface="Arial" charset="0"/>
              </a:rPr>
              <a:t>	c.	 Showing acceptance,</a:t>
            </a:r>
          </a:p>
          <a:p>
            <a:pPr marL="533400" indent="-533400">
              <a:lnSpc>
                <a:spcPct val="90000"/>
              </a:lnSpc>
              <a:buFont typeface="Wingdings" pitchFamily="2" charset="2"/>
              <a:buNone/>
            </a:pPr>
            <a:r>
              <a:rPr lang="en-US" sz="2800" b="1">
                <a:effectLst/>
                <a:latin typeface="Arial" charset="0"/>
              </a:rPr>
              <a:t>	</a:t>
            </a:r>
          </a:p>
          <a:p>
            <a:pPr marL="533400" indent="-533400">
              <a:lnSpc>
                <a:spcPct val="90000"/>
              </a:lnSpc>
              <a:buFont typeface="Wingdings" pitchFamily="2" charset="2"/>
              <a:buNone/>
            </a:pPr>
            <a:r>
              <a:rPr lang="en-US" sz="2800" b="1">
                <a:effectLst/>
                <a:latin typeface="Arial" charset="0"/>
              </a:rPr>
              <a:t>	d.  Making sure the recruit feels that his 	 views are important, </a:t>
            </a:r>
          </a:p>
          <a:p>
            <a:pPr marL="533400" indent="-533400">
              <a:lnSpc>
                <a:spcPct val="90000"/>
              </a:lnSpc>
              <a:buFont typeface="Wingdings" pitchFamily="2" charset="2"/>
              <a:buNone/>
            </a:pPr>
            <a:endParaRPr lang="en-US" sz="2800" b="1">
              <a:effectLst/>
              <a:latin typeface="Arial" charset="0"/>
            </a:endParaRPr>
          </a:p>
          <a:p>
            <a:pPr marL="533400" indent="-533400">
              <a:lnSpc>
                <a:spcPct val="90000"/>
              </a:lnSpc>
              <a:buFont typeface="Wingdings" pitchFamily="2" charset="2"/>
              <a:buNone/>
            </a:pPr>
            <a:r>
              <a:rPr lang="en-US" sz="2800" b="1">
                <a:effectLst/>
                <a:latin typeface="Arial" charset="0"/>
              </a:rPr>
              <a:t>	e.  Showing interest in what the recruit has 	 to say,</a:t>
            </a:r>
            <a:r>
              <a:rPr lang="en-US" sz="2400" b="1">
                <a:effectLst/>
                <a:latin typeface="Arial" charset="0"/>
              </a:rPr>
              <a:t> </a:t>
            </a:r>
            <a:endParaRPr lang="en-US" sz="2400">
              <a:latin typeface="Arial" charset="0"/>
            </a:endParaRPr>
          </a:p>
        </p:txBody>
      </p:sp>
    </p:spTree>
  </p:cSld>
  <p:clrMapOvr>
    <a:masterClrMapping/>
  </p:clrMapOvr>
  <p:transition spd="slow"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8660E45-33FA-4C5F-B454-C6237C752346}" type="slidenum">
              <a:rPr lang="en-US"/>
              <a:pPr/>
              <a:t>72</a:t>
            </a:fld>
            <a:endParaRPr lang="en-US"/>
          </a:p>
        </p:txBody>
      </p:sp>
      <p:sp>
        <p:nvSpPr>
          <p:cNvPr id="74754"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Counseling Session</a:t>
            </a:r>
          </a:p>
        </p:txBody>
      </p:sp>
      <p:sp>
        <p:nvSpPr>
          <p:cNvPr id="74755" name="Rectangle 3"/>
          <p:cNvSpPr>
            <a:spLocks noGrp="1" noChangeArrowheads="1"/>
          </p:cNvSpPr>
          <p:nvPr>
            <p:ph type="body" idx="1"/>
          </p:nvPr>
        </p:nvSpPr>
        <p:spPr>
          <a:xfrm>
            <a:off x="457200" y="1219200"/>
            <a:ext cx="8229600" cy="5334000"/>
          </a:xfrm>
        </p:spPr>
        <p:txBody>
          <a:bodyPr/>
          <a:lstStyle/>
          <a:p>
            <a:pPr marL="609600" indent="-609600">
              <a:lnSpc>
                <a:spcPct val="80000"/>
              </a:lnSpc>
            </a:pPr>
            <a:r>
              <a:rPr lang="en-US" sz="2800" b="1">
                <a:effectLst/>
                <a:latin typeface="Arial" charset="0"/>
              </a:rPr>
              <a:t>FTO must establish a rapport (con’t)</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f.  Explaining the purpose of the session,</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g.  Encouraging questions and comments,</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h.  Establishing facts, by guiding the		  interview in a tactful and inconspicuous 	  manner, to determine what the recruit 	  thinks his job is and,</a:t>
            </a:r>
          </a:p>
          <a:p>
            <a:pPr marL="609600" indent="-609600">
              <a:lnSpc>
                <a:spcPct val="80000"/>
              </a:lnSpc>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i.	  Listening and defining, determining and</a:t>
            </a:r>
          </a:p>
          <a:p>
            <a:pPr marL="609600" indent="-609600">
              <a:lnSpc>
                <a:spcPct val="80000"/>
              </a:lnSpc>
              <a:buFont typeface="Wingdings" pitchFamily="2" charset="2"/>
              <a:buNone/>
            </a:pPr>
            <a:r>
              <a:rPr lang="en-US" sz="2800" b="1">
                <a:effectLst/>
                <a:latin typeface="Arial" charset="0"/>
              </a:rPr>
              <a:t>	     finding a solution</a:t>
            </a:r>
          </a:p>
        </p:txBody>
      </p:sp>
    </p:spTree>
  </p:cSld>
  <p:clrMapOvr>
    <a:masterClrMapping/>
  </p:clrMapOvr>
  <p:transition spd="slow"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D0EFA17-B978-418E-ADB5-C3E29F297FF8}" type="slidenum">
              <a:rPr lang="en-US"/>
              <a:pPr/>
              <a:t>73</a:t>
            </a:fld>
            <a:endParaRPr lang="en-US"/>
          </a:p>
        </p:txBody>
      </p:sp>
      <p:sp>
        <p:nvSpPr>
          <p:cNvPr id="75778" name="Rectangle 2"/>
          <p:cNvSpPr>
            <a:spLocks noGrp="1" noRot="1" noChangeArrowheads="1"/>
          </p:cNvSpPr>
          <p:nvPr>
            <p:ph type="title"/>
          </p:nvPr>
        </p:nvSpPr>
        <p:spPr/>
        <p:txBody>
          <a:bodyPr/>
          <a:lstStyle/>
          <a:p>
            <a:r>
              <a:rPr lang="en-US">
                <a:solidFill>
                  <a:schemeClr val="hlink"/>
                </a:solidFill>
                <a:latin typeface="Arial" charset="0"/>
              </a:rPr>
              <a:t>Counseling Sessions</a:t>
            </a:r>
          </a:p>
        </p:txBody>
      </p:sp>
      <p:sp>
        <p:nvSpPr>
          <p:cNvPr id="75779" name="Rectangle 3"/>
          <p:cNvSpPr>
            <a:spLocks noGrp="1" noChangeArrowheads="1"/>
          </p:cNvSpPr>
          <p:nvPr>
            <p:ph type="body" idx="1"/>
          </p:nvPr>
        </p:nvSpPr>
        <p:spPr>
          <a:xfrm>
            <a:off x="457200" y="1981200"/>
            <a:ext cx="8686800" cy="4114800"/>
          </a:xfrm>
        </p:spPr>
        <p:txBody>
          <a:bodyPr/>
          <a:lstStyle/>
          <a:p>
            <a:r>
              <a:rPr lang="en-US" sz="2800" b="1">
                <a:effectLst/>
                <a:latin typeface="Arial" charset="0"/>
              </a:rPr>
              <a:t>The FTO must remember it is more useful to present solutions, and points for improvement, than to labor on deficiencies</a:t>
            </a:r>
            <a:r>
              <a:rPr lang="en-US">
                <a:latin typeface="Arial" charset="0"/>
              </a:rPr>
              <a:t> </a:t>
            </a:r>
          </a:p>
        </p:txBody>
      </p:sp>
    </p:spTree>
  </p:cSld>
  <p:clrMapOvr>
    <a:masterClrMapping/>
  </p:clrMapOvr>
  <p:transition spd="slow"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6AE99FE-AA04-4FAA-85CE-3FB0A9318A91}" type="slidenum">
              <a:rPr lang="en-US"/>
              <a:pPr/>
              <a:t>74</a:t>
            </a:fld>
            <a:endParaRPr lang="en-US"/>
          </a:p>
        </p:txBody>
      </p:sp>
      <p:sp>
        <p:nvSpPr>
          <p:cNvPr id="76802" name="Rectangle 2"/>
          <p:cNvSpPr>
            <a:spLocks noGrp="1" noRot="1" noChangeArrowheads="1"/>
          </p:cNvSpPr>
          <p:nvPr>
            <p:ph type="title"/>
          </p:nvPr>
        </p:nvSpPr>
        <p:spPr>
          <a:xfrm>
            <a:off x="457200" y="274638"/>
            <a:ext cx="8229600" cy="889000"/>
          </a:xfrm>
        </p:spPr>
        <p:txBody>
          <a:bodyPr/>
          <a:lstStyle/>
          <a:p>
            <a:r>
              <a:rPr lang="en-US">
                <a:solidFill>
                  <a:schemeClr val="hlink"/>
                </a:solidFill>
                <a:latin typeface="Arial" charset="0"/>
              </a:rPr>
              <a:t>Counseling</a:t>
            </a:r>
          </a:p>
        </p:txBody>
      </p:sp>
      <p:sp>
        <p:nvSpPr>
          <p:cNvPr id="76803" name="Rectangle 3"/>
          <p:cNvSpPr>
            <a:spLocks noGrp="1" noChangeArrowheads="1"/>
          </p:cNvSpPr>
          <p:nvPr>
            <p:ph type="body" idx="1"/>
          </p:nvPr>
        </p:nvSpPr>
        <p:spPr>
          <a:xfrm>
            <a:off x="457200" y="1600200"/>
            <a:ext cx="8229600" cy="2743200"/>
          </a:xfrm>
        </p:spPr>
        <p:txBody>
          <a:bodyPr/>
          <a:lstStyle/>
          <a:p>
            <a:pPr>
              <a:buFont typeface="Wingdings" pitchFamily="2" charset="2"/>
              <a:buNone/>
            </a:pPr>
            <a:r>
              <a:rPr lang="en-US" sz="2800" b="1">
                <a:effectLst/>
                <a:latin typeface="Arial" charset="0"/>
              </a:rPr>
              <a:t>2.5	</a:t>
            </a:r>
            <a:r>
              <a:rPr lang="en-US" sz="2800" b="1" u="sng">
                <a:effectLst/>
                <a:latin typeface="Arial" charset="0"/>
              </a:rPr>
              <a:t>Learning Objective</a:t>
            </a:r>
            <a:r>
              <a:rPr lang="en-US" sz="2800" b="1">
                <a:effectLst/>
                <a:latin typeface="Arial" charset="0"/>
              </a:rPr>
              <a:t>:  Given a list of 	characteristics of a counselor, the 	student could be asked to identify at least 	three characteristics.</a:t>
            </a:r>
            <a:r>
              <a:rPr lang="en-US"/>
              <a:t> </a:t>
            </a:r>
          </a:p>
        </p:txBody>
      </p:sp>
    </p:spTree>
  </p:cSld>
  <p:clrMapOvr>
    <a:masterClrMapping/>
  </p:clrMapOvr>
  <p:transition spd="slow"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47F2D3F-D0C9-444B-8B8F-67B9C61C7B21}" type="slidenum">
              <a:rPr lang="en-US"/>
              <a:pPr/>
              <a:t>75</a:t>
            </a:fld>
            <a:endParaRPr lang="en-US"/>
          </a:p>
        </p:txBody>
      </p:sp>
      <p:sp>
        <p:nvSpPr>
          <p:cNvPr id="124930" name="Rectangle 2"/>
          <p:cNvSpPr>
            <a:spLocks noGrp="1" noRot="1" noChangeArrowheads="1"/>
          </p:cNvSpPr>
          <p:nvPr>
            <p:ph type="title"/>
          </p:nvPr>
        </p:nvSpPr>
        <p:spPr>
          <a:xfrm>
            <a:off x="457200" y="274638"/>
            <a:ext cx="8229600" cy="889000"/>
          </a:xfrm>
        </p:spPr>
        <p:txBody>
          <a:bodyPr/>
          <a:lstStyle/>
          <a:p>
            <a:r>
              <a:rPr lang="en-US" sz="4000">
                <a:solidFill>
                  <a:schemeClr val="hlink"/>
                </a:solidFill>
                <a:latin typeface="Arial" charset="0"/>
              </a:rPr>
              <a:t>Characteristics of a Counselor</a:t>
            </a:r>
          </a:p>
        </p:txBody>
      </p:sp>
      <p:sp>
        <p:nvSpPr>
          <p:cNvPr id="124931" name="Rectangle 3"/>
          <p:cNvSpPr>
            <a:spLocks noGrp="1" noChangeArrowheads="1"/>
          </p:cNvSpPr>
          <p:nvPr>
            <p:ph type="body" idx="1"/>
          </p:nvPr>
        </p:nvSpPr>
        <p:spPr>
          <a:xfrm>
            <a:off x="457200" y="1600200"/>
            <a:ext cx="8229600" cy="5562600"/>
          </a:xfrm>
        </p:spPr>
        <p:txBody>
          <a:bodyPr/>
          <a:lstStyle/>
          <a:p>
            <a:r>
              <a:rPr lang="en-US" sz="2800" b="1">
                <a:effectLst/>
                <a:latin typeface="Arial" charset="0"/>
              </a:rPr>
              <a:t>Being approachable</a:t>
            </a:r>
          </a:p>
          <a:p>
            <a:pPr>
              <a:buFont typeface="Wingdings" pitchFamily="2" charset="2"/>
              <a:buNone/>
            </a:pPr>
            <a:endParaRPr lang="en-US" sz="2800" b="1">
              <a:effectLst/>
              <a:latin typeface="Arial" charset="0"/>
            </a:endParaRPr>
          </a:p>
          <a:p>
            <a:r>
              <a:rPr lang="en-US" sz="2800" b="1">
                <a:effectLst/>
                <a:latin typeface="Arial" charset="0"/>
              </a:rPr>
              <a:t>Being observant</a:t>
            </a:r>
          </a:p>
          <a:p>
            <a:pPr>
              <a:buFont typeface="Wingdings" pitchFamily="2" charset="2"/>
              <a:buNone/>
            </a:pPr>
            <a:endParaRPr lang="en-US" sz="2800" b="1">
              <a:effectLst/>
              <a:latin typeface="Arial" charset="0"/>
            </a:endParaRPr>
          </a:p>
          <a:p>
            <a:r>
              <a:rPr lang="en-US" sz="2800" b="1">
                <a:effectLst/>
                <a:latin typeface="Arial" charset="0"/>
              </a:rPr>
              <a:t>Having the ability to communicate</a:t>
            </a:r>
          </a:p>
          <a:p>
            <a:pPr>
              <a:buFont typeface="Wingdings" pitchFamily="2" charset="2"/>
              <a:buNone/>
            </a:pPr>
            <a:endParaRPr lang="en-US" sz="2800" b="1">
              <a:effectLst/>
              <a:latin typeface="Arial" charset="0"/>
            </a:endParaRPr>
          </a:p>
          <a:p>
            <a:r>
              <a:rPr lang="en-US" sz="2800" b="1">
                <a:effectLst/>
                <a:latin typeface="Arial" charset="0"/>
              </a:rPr>
              <a:t>Having flexible control</a:t>
            </a:r>
          </a:p>
          <a:p>
            <a:pPr>
              <a:buFont typeface="Wingdings" pitchFamily="2" charset="2"/>
              <a:buNone/>
            </a:pPr>
            <a:endParaRPr lang="en-US" sz="2800" b="1">
              <a:effectLst/>
              <a:latin typeface="Arial" charset="0"/>
            </a:endParaRPr>
          </a:p>
          <a:p>
            <a:r>
              <a:rPr lang="en-US" sz="2800" b="1">
                <a:effectLst/>
                <a:latin typeface="Arial" charset="0"/>
              </a:rPr>
              <a:t>Having an awareness of limitations</a:t>
            </a:r>
            <a:r>
              <a:rPr lang="en-US" sz="2800" b="1">
                <a:latin typeface="Arial" charset="0"/>
              </a:rPr>
              <a:t>.</a:t>
            </a:r>
            <a:r>
              <a:rPr lang="en-US"/>
              <a:t> </a:t>
            </a:r>
          </a:p>
        </p:txBody>
      </p:sp>
    </p:spTree>
  </p:cSld>
  <p:clrMapOvr>
    <a:masterClrMapping/>
  </p:clrMapOvr>
  <p:transition spd="slow"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47BEBF0-D3AF-4664-B2B7-0F25D2A21204}" type="slidenum">
              <a:rPr lang="en-US"/>
              <a:pPr/>
              <a:t>76</a:t>
            </a:fld>
            <a:endParaRPr lang="en-US"/>
          </a:p>
        </p:txBody>
      </p:sp>
      <p:sp>
        <p:nvSpPr>
          <p:cNvPr id="77826" name="Rectangle 2"/>
          <p:cNvSpPr>
            <a:spLocks noGrp="1" noRot="1" noChangeArrowheads="1"/>
          </p:cNvSpPr>
          <p:nvPr>
            <p:ph type="title"/>
          </p:nvPr>
        </p:nvSpPr>
        <p:spPr>
          <a:xfrm>
            <a:off x="381000" y="457200"/>
            <a:ext cx="8229600" cy="914400"/>
          </a:xfrm>
        </p:spPr>
        <p:txBody>
          <a:bodyPr/>
          <a:lstStyle/>
          <a:p>
            <a:r>
              <a:rPr lang="en-US">
                <a:solidFill>
                  <a:schemeClr val="hlink"/>
                </a:solidFill>
                <a:latin typeface="Arial" charset="0"/>
              </a:rPr>
              <a:t>Counseling</a:t>
            </a:r>
          </a:p>
        </p:txBody>
      </p:sp>
      <p:sp>
        <p:nvSpPr>
          <p:cNvPr id="77827" name="Rectangle 3"/>
          <p:cNvSpPr>
            <a:spLocks noGrp="1" noChangeArrowheads="1"/>
          </p:cNvSpPr>
          <p:nvPr>
            <p:ph type="body" idx="1"/>
          </p:nvPr>
        </p:nvSpPr>
        <p:spPr>
          <a:xfrm>
            <a:off x="457200" y="1906588"/>
            <a:ext cx="8229600" cy="3275012"/>
          </a:xfrm>
        </p:spPr>
        <p:txBody>
          <a:bodyPr/>
          <a:lstStyle/>
          <a:p>
            <a:pPr>
              <a:spcBef>
                <a:spcPct val="0"/>
              </a:spcBef>
              <a:buFont typeface="Wingdings" pitchFamily="2" charset="2"/>
              <a:buNone/>
            </a:pPr>
            <a:r>
              <a:rPr lang="en-US" sz="2800" b="1">
                <a:effectLst/>
                <a:latin typeface="Arial" charset="0"/>
              </a:rPr>
              <a:t>2.6	</a:t>
            </a:r>
            <a:r>
              <a:rPr lang="en-US" sz="2800" b="1" u="sng">
                <a:effectLst/>
                <a:latin typeface="Arial" charset="0"/>
              </a:rPr>
              <a:t>Learning Objective</a:t>
            </a:r>
            <a:r>
              <a:rPr lang="en-US" sz="2800" b="1">
                <a:effectLst/>
                <a:latin typeface="Arial" charset="0"/>
              </a:rPr>
              <a:t>:  The student could be 	asked to list 3 or more of the 16 	ways to 	improve your counseling</a:t>
            </a:r>
            <a:r>
              <a:rPr lang="en-US" b="1">
                <a:latin typeface="Arial" charset="0"/>
              </a:rPr>
              <a:t>.</a:t>
            </a:r>
          </a:p>
        </p:txBody>
      </p:sp>
    </p:spTree>
  </p:cSld>
  <p:clrMapOvr>
    <a:masterClrMapping/>
  </p:clrMapOvr>
  <p:transition spd="slow" advClick="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04BD7D0-C899-4F57-B05A-E22B8B267A9F}" type="slidenum">
              <a:rPr lang="en-US"/>
              <a:pPr/>
              <a:t>77</a:t>
            </a:fld>
            <a:endParaRPr lang="en-US"/>
          </a:p>
        </p:txBody>
      </p:sp>
      <p:sp>
        <p:nvSpPr>
          <p:cNvPr id="125954" name="Rectangle 2"/>
          <p:cNvSpPr>
            <a:spLocks noGrp="1" noRot="1" noChangeArrowheads="1"/>
          </p:cNvSpPr>
          <p:nvPr>
            <p:ph type="title"/>
          </p:nvPr>
        </p:nvSpPr>
        <p:spPr>
          <a:xfrm>
            <a:off x="381000" y="0"/>
            <a:ext cx="8229600" cy="914400"/>
          </a:xfrm>
        </p:spPr>
        <p:txBody>
          <a:bodyPr/>
          <a:lstStyle/>
          <a:p>
            <a:r>
              <a:rPr lang="en-US">
                <a:solidFill>
                  <a:schemeClr val="hlink"/>
                </a:solidFill>
                <a:latin typeface="Arial" charset="0"/>
              </a:rPr>
              <a:t>Counseling Techniques</a:t>
            </a:r>
          </a:p>
        </p:txBody>
      </p:sp>
      <p:sp>
        <p:nvSpPr>
          <p:cNvPr id="125955" name="Rectangle 3"/>
          <p:cNvSpPr>
            <a:spLocks noGrp="1" noChangeArrowheads="1"/>
          </p:cNvSpPr>
          <p:nvPr>
            <p:ph type="body" idx="1"/>
          </p:nvPr>
        </p:nvSpPr>
        <p:spPr>
          <a:xfrm>
            <a:off x="457200" y="914400"/>
            <a:ext cx="8229600" cy="5943600"/>
          </a:xfrm>
        </p:spPr>
        <p:txBody>
          <a:bodyPr/>
          <a:lstStyle/>
          <a:p>
            <a:r>
              <a:rPr lang="en-US" sz="2800" b="1">
                <a:effectLst/>
                <a:latin typeface="Arial" charset="0"/>
              </a:rPr>
              <a:t>Ways to improve:</a:t>
            </a:r>
          </a:p>
          <a:p>
            <a:endParaRPr lang="en-US" sz="2800" b="1">
              <a:effectLst/>
              <a:latin typeface="Arial" charset="0"/>
            </a:endParaRPr>
          </a:p>
          <a:p>
            <a:pPr>
              <a:buFont typeface="Wingdings" pitchFamily="2" charset="2"/>
              <a:buNone/>
            </a:pPr>
            <a:r>
              <a:rPr lang="en-US" sz="2800" b="1">
                <a:effectLst/>
                <a:latin typeface="Arial" charset="0"/>
              </a:rPr>
              <a:t>	a.	Avoid drawing conclusions from 	statements made by a recruit,</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b.	Try to understand what the recruit is 	saying or feeling,</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c.	Ask questions only when the information 	is needed,</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d.	Keep the conversation flowing by not 	interrupting,</a:t>
            </a:r>
          </a:p>
          <a:p>
            <a:pPr>
              <a:spcBef>
                <a:spcPct val="0"/>
              </a:spcBef>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217D86F-AC17-4380-B3F4-D56A4722DDAB}" type="slidenum">
              <a:rPr lang="en-US"/>
              <a:pPr/>
              <a:t>78</a:t>
            </a:fld>
            <a:endParaRPr lang="en-US"/>
          </a:p>
        </p:txBody>
      </p:sp>
      <p:sp>
        <p:nvSpPr>
          <p:cNvPr id="78850" name="Rectangle 2"/>
          <p:cNvSpPr>
            <a:spLocks noGrp="1" noRot="1" noChangeArrowheads="1"/>
          </p:cNvSpPr>
          <p:nvPr>
            <p:ph type="title"/>
          </p:nvPr>
        </p:nvSpPr>
        <p:spPr>
          <a:xfrm>
            <a:off x="457200" y="0"/>
            <a:ext cx="8229600" cy="838200"/>
          </a:xfrm>
        </p:spPr>
        <p:txBody>
          <a:bodyPr/>
          <a:lstStyle/>
          <a:p>
            <a:r>
              <a:rPr lang="en-US">
                <a:solidFill>
                  <a:schemeClr val="hlink"/>
                </a:solidFill>
                <a:latin typeface="Arial" charset="0"/>
              </a:rPr>
              <a:t>Counseling Techniques</a:t>
            </a:r>
          </a:p>
        </p:txBody>
      </p:sp>
      <p:sp>
        <p:nvSpPr>
          <p:cNvPr id="78851" name="Rectangle 3"/>
          <p:cNvSpPr>
            <a:spLocks noGrp="1" noChangeArrowheads="1"/>
          </p:cNvSpPr>
          <p:nvPr>
            <p:ph type="body" idx="1"/>
          </p:nvPr>
        </p:nvSpPr>
        <p:spPr>
          <a:xfrm>
            <a:off x="457200" y="914400"/>
            <a:ext cx="8229600" cy="5943600"/>
          </a:xfrm>
        </p:spPr>
        <p:txBody>
          <a:bodyPr/>
          <a:lstStyle/>
          <a:p>
            <a:pPr>
              <a:lnSpc>
                <a:spcPct val="80000"/>
              </a:lnSpc>
            </a:pPr>
            <a:r>
              <a:rPr lang="en-US" sz="2800" b="1">
                <a:effectLst/>
                <a:latin typeface="Arial" charset="0"/>
              </a:rPr>
              <a:t>Ways to improve:</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e.	Not feeling you have to save the recruit 	from hurting,</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f.	Refraining from being judgmental,</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g.  Encouraging the recruit to take the 	initiative and say what they want to say,</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h.	Refraining from interrogating the recruit,</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i.	Keeping the FTO’s personal experiences 	out of the conversation unless there is a 	belief it will help</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88856E8-1034-4DF0-BAB5-9965BB0C4FEC}" type="slidenum">
              <a:rPr lang="en-US"/>
              <a:pPr/>
              <a:t>79</a:t>
            </a:fld>
            <a:endParaRPr lang="en-US"/>
          </a:p>
        </p:txBody>
      </p:sp>
      <p:sp>
        <p:nvSpPr>
          <p:cNvPr id="80898" name="Rectangle 2"/>
          <p:cNvSpPr>
            <a:spLocks noGrp="1" noRot="1" noChangeArrowheads="1"/>
          </p:cNvSpPr>
          <p:nvPr>
            <p:ph type="title"/>
          </p:nvPr>
        </p:nvSpPr>
        <p:spPr>
          <a:xfrm>
            <a:off x="457200" y="274638"/>
            <a:ext cx="8229600" cy="825500"/>
          </a:xfrm>
        </p:spPr>
        <p:txBody>
          <a:bodyPr/>
          <a:lstStyle/>
          <a:p>
            <a:r>
              <a:rPr lang="en-US">
                <a:solidFill>
                  <a:schemeClr val="hlink"/>
                </a:solidFill>
                <a:latin typeface="Arial" charset="0"/>
              </a:rPr>
              <a:t>Counseling Techniques</a:t>
            </a:r>
          </a:p>
        </p:txBody>
      </p:sp>
      <p:sp>
        <p:nvSpPr>
          <p:cNvPr id="80899" name="Rectangle 3"/>
          <p:cNvSpPr>
            <a:spLocks noGrp="1" noChangeArrowheads="1"/>
          </p:cNvSpPr>
          <p:nvPr>
            <p:ph type="body" idx="1"/>
          </p:nvPr>
        </p:nvSpPr>
        <p:spPr>
          <a:xfrm>
            <a:off x="457200" y="1524000"/>
            <a:ext cx="8229600" cy="5029200"/>
          </a:xfrm>
        </p:spPr>
        <p:txBody>
          <a:bodyPr/>
          <a:lstStyle/>
          <a:p>
            <a:pPr>
              <a:lnSpc>
                <a:spcPct val="90000"/>
              </a:lnSpc>
            </a:pPr>
            <a:r>
              <a:rPr lang="en-US" sz="2800" b="1">
                <a:effectLst/>
                <a:latin typeface="Arial" charset="0"/>
              </a:rPr>
              <a:t>Ways to improve:</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j.	Remembering the recruit has the 	problem,</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k.	Getting a commitment for another 	session, if necessary,</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l.	Not taking sides,</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m.	Keeping alert,</a:t>
            </a:r>
          </a:p>
          <a:p>
            <a:pPr>
              <a:lnSpc>
                <a:spcPct val="90000"/>
              </a:lnSpc>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629439C-EB5F-4770-B107-F5101C656B65}" type="slidenum">
              <a:rPr lang="en-US"/>
              <a:pPr/>
              <a:t>8</a:t>
            </a:fld>
            <a:endParaRPr lang="en-US"/>
          </a:p>
        </p:txBody>
      </p:sp>
      <p:sp>
        <p:nvSpPr>
          <p:cNvPr id="12290" name="Rectangle 2"/>
          <p:cNvSpPr>
            <a:spLocks noGrp="1" noRot="1" noChangeArrowheads="1"/>
          </p:cNvSpPr>
          <p:nvPr>
            <p:ph type="title"/>
          </p:nvPr>
        </p:nvSpPr>
        <p:spPr/>
        <p:txBody>
          <a:bodyPr/>
          <a:lstStyle/>
          <a:p>
            <a:r>
              <a:rPr lang="en-US">
                <a:solidFill>
                  <a:schemeClr val="hlink"/>
                </a:solidFill>
                <a:latin typeface="Arial" charset="0"/>
              </a:rPr>
              <a:t>Training Methodology &amp;</a:t>
            </a:r>
            <a:br>
              <a:rPr lang="en-US">
                <a:solidFill>
                  <a:schemeClr val="hlink"/>
                </a:solidFill>
                <a:latin typeface="Arial" charset="0"/>
              </a:rPr>
            </a:br>
            <a:r>
              <a:rPr lang="en-US">
                <a:solidFill>
                  <a:schemeClr val="hlink"/>
                </a:solidFill>
                <a:latin typeface="Arial" charset="0"/>
              </a:rPr>
              <a:t>Teaching Techniques</a:t>
            </a:r>
          </a:p>
        </p:txBody>
      </p:sp>
      <p:sp>
        <p:nvSpPr>
          <p:cNvPr id="12291" name="Rectangle 3"/>
          <p:cNvSpPr>
            <a:spLocks noGrp="1" noChangeArrowheads="1"/>
          </p:cNvSpPr>
          <p:nvPr>
            <p:ph type="body" idx="1"/>
          </p:nvPr>
        </p:nvSpPr>
        <p:spPr/>
        <p:txBody>
          <a:bodyPr/>
          <a:lstStyle/>
          <a:p>
            <a:pPr marL="381000" indent="-381000">
              <a:spcBef>
                <a:spcPct val="0"/>
              </a:spcBef>
              <a:buFont typeface="Wingdings" pitchFamily="2" charset="2"/>
              <a:buNone/>
            </a:pPr>
            <a:endParaRPr lang="en-US" sz="2800" b="1">
              <a:latin typeface="Times New Roman" pitchFamily="18" charset="0"/>
            </a:endParaRPr>
          </a:p>
          <a:p>
            <a:pPr marL="381000" indent="-381000">
              <a:spcBef>
                <a:spcPct val="0"/>
              </a:spcBef>
              <a:buFont typeface="Wingdings" pitchFamily="2" charset="2"/>
              <a:buNone/>
            </a:pPr>
            <a:r>
              <a:rPr lang="en-US" sz="2800" b="1">
                <a:effectLst/>
                <a:latin typeface="Arial" charset="0"/>
              </a:rPr>
              <a:t>1.1 	</a:t>
            </a:r>
            <a:r>
              <a:rPr lang="en-US" sz="2800" b="1" u="sng">
                <a:effectLst/>
                <a:latin typeface="Arial" charset="0"/>
              </a:rPr>
              <a:t>Learning Objective</a:t>
            </a:r>
            <a:r>
              <a:rPr lang="en-US" sz="2800" b="1">
                <a:effectLst/>
                <a:latin typeface="Arial" charset="0"/>
              </a:rPr>
              <a:t>:  The student could 	be asked to define learner and classify 	characteristics of youth and adult 	learners.</a:t>
            </a:r>
            <a:r>
              <a:rPr lang="en-US" b="1">
                <a:effectLst/>
              </a:rPr>
              <a:t> </a:t>
            </a:r>
            <a:endParaRPr lang="en-US" b="1">
              <a:effectLst/>
              <a:latin typeface="Times New Roman" pitchFamily="18" charset="0"/>
            </a:endParaRPr>
          </a:p>
          <a:p>
            <a:pPr marL="381000" indent="-381000">
              <a:buFont typeface="Wingdings" pitchFamily="2" charset="2"/>
              <a:buNone/>
            </a:pPr>
            <a:r>
              <a:rPr lang="en-US" sz="2800" b="1">
                <a:latin typeface="Times New Roman" pitchFamily="18" charset="0"/>
              </a:rPr>
              <a:t>	</a:t>
            </a:r>
          </a:p>
          <a:p>
            <a:pPr marL="381000" indent="-381000">
              <a:buFont typeface="Wingdings" pitchFamily="2" charset="2"/>
              <a:buNone/>
            </a:pPr>
            <a:r>
              <a:rPr lang="en-US" sz="2800" b="1">
                <a:latin typeface="Times New Roman" pitchFamily="18" charset="0"/>
              </a:rPr>
              <a:t>	</a:t>
            </a:r>
          </a:p>
        </p:txBody>
      </p:sp>
    </p:spTree>
  </p:cSld>
  <p:clrMapOvr>
    <a:masterClrMapping/>
  </p:clrMapOvr>
  <p:transition spd="slow"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41BFB91-44C6-4D97-81EC-F750B41FCA2F}" type="slidenum">
              <a:rPr lang="en-US"/>
              <a:pPr/>
              <a:t>80</a:t>
            </a:fld>
            <a:endParaRPr lang="en-US"/>
          </a:p>
        </p:txBody>
      </p:sp>
      <p:sp>
        <p:nvSpPr>
          <p:cNvPr id="81922" name="Rectangle 2"/>
          <p:cNvSpPr>
            <a:spLocks noGrp="1" noRot="1" noChangeArrowheads="1"/>
          </p:cNvSpPr>
          <p:nvPr>
            <p:ph type="title"/>
          </p:nvPr>
        </p:nvSpPr>
        <p:spPr/>
        <p:txBody>
          <a:bodyPr/>
          <a:lstStyle/>
          <a:p>
            <a:r>
              <a:rPr lang="en-US">
                <a:solidFill>
                  <a:schemeClr val="hlink"/>
                </a:solidFill>
                <a:latin typeface="Arial" charset="0"/>
              </a:rPr>
              <a:t>Counseling Techniques</a:t>
            </a:r>
          </a:p>
        </p:txBody>
      </p:sp>
      <p:sp>
        <p:nvSpPr>
          <p:cNvPr id="81923" name="Rectangle 3"/>
          <p:cNvSpPr>
            <a:spLocks noGrp="1" noChangeArrowheads="1"/>
          </p:cNvSpPr>
          <p:nvPr>
            <p:ph type="body" idx="1"/>
          </p:nvPr>
        </p:nvSpPr>
        <p:spPr>
          <a:xfrm>
            <a:off x="457200" y="1676400"/>
            <a:ext cx="8229600" cy="4724400"/>
          </a:xfrm>
        </p:spPr>
        <p:txBody>
          <a:bodyPr/>
          <a:lstStyle/>
          <a:p>
            <a:pPr>
              <a:lnSpc>
                <a:spcPct val="80000"/>
              </a:lnSpc>
            </a:pPr>
            <a:r>
              <a:rPr lang="en-US" sz="2800" b="1">
                <a:effectLst/>
                <a:latin typeface="Arial" charset="0"/>
              </a:rPr>
              <a:t>Ways to improve:</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n.	Not confirming the recruit’s prejudice,</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o.	Helping the recruit help himself and</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p.	Trying to find out what the recruit has 	done to resolve the problem, at 	the 	beginning of the counseling session, to 	gain knowledge of a 	possible starting 	point</a:t>
            </a:r>
          </a:p>
        </p:txBody>
      </p:sp>
    </p:spTree>
  </p:cSld>
  <p:clrMapOvr>
    <a:masterClrMapping/>
  </p:clrMapOvr>
  <p:transition spd="slow" advClick="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94B263C4-FFCD-498D-8BCB-F64CE4FCE65D}" type="slidenum">
              <a:rPr lang="en-US"/>
              <a:pPr/>
              <a:t>81</a:t>
            </a:fld>
            <a:endParaRPr lang="en-US"/>
          </a:p>
        </p:txBody>
      </p:sp>
      <p:sp>
        <p:nvSpPr>
          <p:cNvPr id="84994"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84995" name="Rectangle 3"/>
          <p:cNvSpPr>
            <a:spLocks noGrp="1" noChangeArrowheads="1"/>
          </p:cNvSpPr>
          <p:nvPr>
            <p:ph type="body" idx="1"/>
          </p:nvPr>
        </p:nvSpPr>
        <p:spPr>
          <a:xfrm>
            <a:off x="457200" y="1981200"/>
            <a:ext cx="8229600" cy="4572000"/>
          </a:xfrm>
        </p:spPr>
        <p:txBody>
          <a:bodyPr/>
          <a:lstStyle/>
          <a:p>
            <a:pPr>
              <a:buFont typeface="Wingdings" pitchFamily="2" charset="2"/>
              <a:buNone/>
            </a:pPr>
            <a:r>
              <a:rPr lang="en-US" sz="2800" b="1">
                <a:effectLst/>
                <a:latin typeface="Arial" charset="0"/>
              </a:rPr>
              <a:t>3.0	</a:t>
            </a:r>
            <a:r>
              <a:rPr lang="en-US" sz="2800" b="1" u="sng">
                <a:effectLst/>
                <a:latin typeface="Arial" charset="0"/>
              </a:rPr>
              <a:t>Functional Area</a:t>
            </a:r>
            <a:r>
              <a:rPr lang="en-US" sz="2800" b="1">
                <a:effectLst/>
                <a:latin typeface="Arial" charset="0"/>
              </a:rPr>
              <a:t>:  This section will 	introduce the student to the evaluation 	process which includes grading errors, 	standardized evaluation guidelines and 	practical application communication 	skills.  The student will be able to 	demonstrate, on a written examination, an 	understanding of the evaluation process.</a:t>
            </a:r>
          </a:p>
        </p:txBody>
      </p:sp>
    </p:spTree>
  </p:cSld>
  <p:clrMapOvr>
    <a:masterClrMapping/>
  </p:clrMapOvr>
  <p:transition spd="slow"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8BDB803-3E21-4D66-950E-4FDF87BB327D}" type="slidenum">
              <a:rPr lang="en-US"/>
              <a:pPr/>
              <a:t>82</a:t>
            </a:fld>
            <a:endParaRPr lang="en-US"/>
          </a:p>
        </p:txBody>
      </p:sp>
      <p:sp>
        <p:nvSpPr>
          <p:cNvPr id="126978"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126979" name="Rectangle 3"/>
          <p:cNvSpPr>
            <a:spLocks noGrp="1" noChangeArrowheads="1"/>
          </p:cNvSpPr>
          <p:nvPr>
            <p:ph type="body" idx="1"/>
          </p:nvPr>
        </p:nvSpPr>
        <p:spPr>
          <a:xfrm>
            <a:off x="457200" y="1981200"/>
            <a:ext cx="8229600" cy="4572000"/>
          </a:xfrm>
        </p:spPr>
        <p:txBody>
          <a:bodyPr/>
          <a:lstStyle/>
          <a:p>
            <a:pPr>
              <a:buFont typeface="Wingdings" pitchFamily="2" charset="2"/>
              <a:buNone/>
            </a:pPr>
            <a:r>
              <a:rPr lang="en-US" sz="2800" b="1">
                <a:effectLst/>
                <a:latin typeface="Arial" charset="0"/>
              </a:rPr>
              <a:t>3.1	</a:t>
            </a:r>
            <a:r>
              <a:rPr lang="en-US" sz="2800" b="1" u="sng">
                <a:effectLst/>
                <a:latin typeface="Arial" charset="0"/>
              </a:rPr>
              <a:t>Learning Objective</a:t>
            </a:r>
            <a:r>
              <a:rPr lang="en-US" sz="2800" b="1">
                <a:effectLst/>
                <a:latin typeface="Arial" charset="0"/>
              </a:rPr>
              <a:t>:  Describe the 	importance of a standardize evaluation 	process.</a:t>
            </a:r>
          </a:p>
        </p:txBody>
      </p:sp>
    </p:spTree>
  </p:cSld>
  <p:clrMapOvr>
    <a:masterClrMapping/>
  </p:clrMapOvr>
  <p:transition spd="slow"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5040D069-4DE3-42E2-A0FF-2F13BA5B17AB}" type="slidenum">
              <a:rPr lang="en-US"/>
              <a:pPr/>
              <a:t>83</a:t>
            </a:fld>
            <a:endParaRPr lang="en-US"/>
          </a:p>
        </p:txBody>
      </p:sp>
      <p:sp>
        <p:nvSpPr>
          <p:cNvPr id="86018"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Standardized Evaluation Process</a:t>
            </a:r>
          </a:p>
        </p:txBody>
      </p:sp>
      <p:sp>
        <p:nvSpPr>
          <p:cNvPr id="86019" name="Rectangle 3"/>
          <p:cNvSpPr>
            <a:spLocks noGrp="1" noChangeArrowheads="1"/>
          </p:cNvSpPr>
          <p:nvPr>
            <p:ph type="body" idx="1"/>
          </p:nvPr>
        </p:nvSpPr>
        <p:spPr>
          <a:xfrm>
            <a:off x="381000" y="1295400"/>
            <a:ext cx="8229600" cy="3886200"/>
          </a:xfrm>
        </p:spPr>
        <p:txBody>
          <a:bodyPr/>
          <a:lstStyle/>
          <a:p>
            <a:pPr>
              <a:spcBef>
                <a:spcPct val="0"/>
              </a:spcBef>
            </a:pPr>
            <a:r>
              <a:rPr lang="en-US" sz="2800" b="1">
                <a:effectLst/>
                <a:latin typeface="Arial" charset="0"/>
              </a:rPr>
              <a:t>Importance of an evaluation process</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a.  Helps measure and track a new 	employee’s progress and provide 	 	important documentation for litigation 	protection, remedial training design and  	for termination of probationary status </a:t>
            </a:r>
          </a:p>
          <a:p>
            <a:pPr>
              <a:spcBef>
                <a:spcPct val="0"/>
              </a:spcBef>
            </a:pPr>
            <a:endParaRPr lang="en-US" sz="2800" b="1">
              <a:effectLst/>
              <a:latin typeface="Arial" charset="0"/>
            </a:endParaRPr>
          </a:p>
          <a:p>
            <a:pPr>
              <a:spcBef>
                <a:spcPct val="0"/>
              </a:spcBef>
              <a:buFont typeface="Wingdings" pitchFamily="2" charset="2"/>
              <a:buNone/>
            </a:pPr>
            <a:r>
              <a:rPr lang="en-US" sz="2800" b="1">
                <a:effectLst/>
                <a:latin typeface="Arial" charset="0"/>
              </a:rPr>
              <a:t>	b.  Ensures that an FTO continually gives 	feedback to a new employee, and 	provides it in written form that helps 	lessen communication errors between</a:t>
            </a:r>
          </a:p>
          <a:p>
            <a:pPr>
              <a:spcBef>
                <a:spcPct val="0"/>
              </a:spcBef>
              <a:buFont typeface="Wingdings" pitchFamily="2" charset="2"/>
              <a:buNone/>
            </a:pPr>
            <a:r>
              <a:rPr lang="en-US" sz="2800" b="1">
                <a:effectLst/>
                <a:latin typeface="Arial" charset="0"/>
              </a:rPr>
              <a:t>		the trainer and recruit</a:t>
            </a:r>
            <a:endParaRPr lang="en-US"/>
          </a:p>
        </p:txBody>
      </p:sp>
    </p:spTree>
  </p:cSld>
  <p:clrMapOvr>
    <a:masterClrMapping/>
  </p:clrMapOvr>
  <p:transition spd="slow" advClick="0"/>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A0ED42C3-7532-4B0A-AC9A-370548FDF0FC}" type="slidenum">
              <a:rPr lang="en-US"/>
              <a:pPr/>
              <a:t>84</a:t>
            </a:fld>
            <a:endParaRPr lang="en-US"/>
          </a:p>
        </p:txBody>
      </p:sp>
      <p:sp>
        <p:nvSpPr>
          <p:cNvPr id="87042" name="Rectangle 2"/>
          <p:cNvSpPr>
            <a:spLocks noGrp="1" noRot="1" noChangeArrowheads="1"/>
          </p:cNvSpPr>
          <p:nvPr>
            <p:ph type="title"/>
          </p:nvPr>
        </p:nvSpPr>
        <p:spPr>
          <a:xfrm>
            <a:off x="457200" y="304800"/>
            <a:ext cx="8229600" cy="1143000"/>
          </a:xfrm>
        </p:spPr>
        <p:txBody>
          <a:bodyPr/>
          <a:lstStyle/>
          <a:p>
            <a:r>
              <a:rPr lang="en-US">
                <a:solidFill>
                  <a:schemeClr val="hlink"/>
                </a:solidFill>
                <a:latin typeface="Arial" charset="0"/>
              </a:rPr>
              <a:t>Standardized Evaluation Process</a:t>
            </a:r>
          </a:p>
        </p:txBody>
      </p:sp>
      <p:sp>
        <p:nvSpPr>
          <p:cNvPr id="87043" name="Rectangle 3"/>
          <p:cNvSpPr>
            <a:spLocks noGrp="1" noChangeArrowheads="1"/>
          </p:cNvSpPr>
          <p:nvPr>
            <p:ph type="body" idx="1"/>
          </p:nvPr>
        </p:nvSpPr>
        <p:spPr>
          <a:xfrm>
            <a:off x="228600" y="1600200"/>
            <a:ext cx="8686800" cy="5562600"/>
          </a:xfrm>
        </p:spPr>
        <p:txBody>
          <a:bodyPr/>
          <a:lstStyle/>
          <a:p>
            <a:pPr>
              <a:spcBef>
                <a:spcPct val="0"/>
              </a:spcBef>
            </a:pPr>
            <a:r>
              <a:rPr lang="en-US" sz="2800" b="1">
                <a:effectLst/>
                <a:latin typeface="Arial" charset="0"/>
              </a:rPr>
              <a:t>Importance of an evaluation process (con’t)</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c.	Objectivity is sought, but some subjectivity 	is inherent in most grading systems.  Clearly 	defined evaluation guidelines must describe 	each rating category and provide examples 	of situations that most closely match the 	grade to be given       </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d.  	Training a recruit on each agency’s 	evaluation system is paramount to making 	the grading and feedback system functional</a:t>
            </a:r>
          </a:p>
          <a:p>
            <a:pPr>
              <a:spcBef>
                <a:spcPct val="0"/>
              </a:spcBef>
              <a:buFont typeface="Wingdings" pitchFamily="2" charset="2"/>
              <a:buNone/>
            </a:pPr>
            <a:endParaRPr lang="en-US" sz="2800"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596ED51-0C2E-4D8F-B140-B0925325EACC}" type="slidenum">
              <a:rPr lang="en-US"/>
              <a:pPr/>
              <a:t>85</a:t>
            </a:fld>
            <a:endParaRPr lang="en-US"/>
          </a:p>
        </p:txBody>
      </p:sp>
      <p:sp>
        <p:nvSpPr>
          <p:cNvPr id="106498" name="Rectangle 2"/>
          <p:cNvSpPr>
            <a:spLocks noGrp="1" noRot="1" noChangeArrowheads="1"/>
          </p:cNvSpPr>
          <p:nvPr>
            <p:ph type="title"/>
          </p:nvPr>
        </p:nvSpPr>
        <p:spPr>
          <a:xfrm>
            <a:off x="457200" y="228600"/>
            <a:ext cx="8229600" cy="1143000"/>
          </a:xfrm>
        </p:spPr>
        <p:txBody>
          <a:bodyPr/>
          <a:lstStyle/>
          <a:p>
            <a:r>
              <a:rPr lang="en-US">
                <a:solidFill>
                  <a:schemeClr val="hlink"/>
                </a:solidFill>
                <a:latin typeface="Arial" charset="0"/>
              </a:rPr>
              <a:t>Standardized Evaluation Process</a:t>
            </a:r>
          </a:p>
        </p:txBody>
      </p:sp>
      <p:sp>
        <p:nvSpPr>
          <p:cNvPr id="106499" name="Rectangle 3"/>
          <p:cNvSpPr>
            <a:spLocks noGrp="1" noChangeArrowheads="1"/>
          </p:cNvSpPr>
          <p:nvPr>
            <p:ph type="body" idx="1"/>
          </p:nvPr>
        </p:nvSpPr>
        <p:spPr>
          <a:xfrm>
            <a:off x="533400" y="1676400"/>
            <a:ext cx="8229600" cy="4648200"/>
          </a:xfrm>
        </p:spPr>
        <p:txBody>
          <a:bodyPr/>
          <a:lstStyle/>
          <a:p>
            <a:pPr>
              <a:spcBef>
                <a:spcPct val="0"/>
              </a:spcBef>
            </a:pPr>
            <a:r>
              <a:rPr lang="en-US" sz="2800" b="1">
                <a:effectLst/>
                <a:latin typeface="Arial" charset="0"/>
              </a:rPr>
              <a:t>Importance of an evaluation process (con’t)</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e. 	FTO’s and supervisors must recognize 	common grading errors because both the 	agency and the 	new employee will be 	shortchanged if grades do 	not accurately 	represent the recruit’s training progress.  	All criteria used to measure performance 	must be both “reliable” and “valid”</a:t>
            </a:r>
          </a:p>
        </p:txBody>
      </p:sp>
    </p:spTree>
  </p:cSld>
  <p:clrMapOvr>
    <a:masterClrMapping/>
  </p:clrMapOvr>
  <p:transition spd="slow"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1DFCE17-ACDD-4B98-A4C4-58D616A4D5C8}" type="slidenum">
              <a:rPr lang="en-US"/>
              <a:pPr/>
              <a:t>86</a:t>
            </a:fld>
            <a:endParaRPr lang="en-US"/>
          </a:p>
        </p:txBody>
      </p:sp>
      <p:sp>
        <p:nvSpPr>
          <p:cNvPr id="129026"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129027" name="Rectangle 3"/>
          <p:cNvSpPr>
            <a:spLocks noGrp="1" noChangeArrowheads="1"/>
          </p:cNvSpPr>
          <p:nvPr>
            <p:ph type="body" idx="1"/>
          </p:nvPr>
        </p:nvSpPr>
        <p:spPr>
          <a:xfrm>
            <a:off x="457200" y="1981200"/>
            <a:ext cx="8229600" cy="4572000"/>
          </a:xfrm>
        </p:spPr>
        <p:txBody>
          <a:bodyPr/>
          <a:lstStyle/>
          <a:p>
            <a:pPr>
              <a:buFont typeface="Wingdings" pitchFamily="2" charset="2"/>
              <a:buNone/>
            </a:pPr>
            <a:r>
              <a:rPr lang="en-US" sz="2800" b="1">
                <a:effectLst/>
                <a:latin typeface="Arial" charset="0"/>
              </a:rPr>
              <a:t>3.2	</a:t>
            </a:r>
            <a:r>
              <a:rPr lang="en-US" sz="2800" b="1" u="sng">
                <a:effectLst/>
                <a:latin typeface="Arial" charset="0"/>
              </a:rPr>
              <a:t>Learning Objectives</a:t>
            </a:r>
            <a:r>
              <a:rPr lang="en-US" sz="2800" b="1">
                <a:effectLst/>
                <a:latin typeface="Arial" charset="0"/>
              </a:rPr>
              <a:t>:  Given examples of 	reliability and validity as it relates to 	grading errors, the student could be 	asked to distinguish and explain which 	applies in each case.</a:t>
            </a:r>
          </a:p>
        </p:txBody>
      </p:sp>
    </p:spTree>
  </p:cSld>
  <p:clrMapOvr>
    <a:masterClrMapping/>
  </p:clrMapOvr>
  <p:transition spd="slow"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AF9A510-D3FA-4D9F-9DE2-0B43182ABFF1}" type="slidenum">
              <a:rPr lang="en-US"/>
              <a:pPr/>
              <a:t>87</a:t>
            </a:fld>
            <a:endParaRPr lang="en-US"/>
          </a:p>
        </p:txBody>
      </p:sp>
      <p:sp>
        <p:nvSpPr>
          <p:cNvPr id="128002" name="Rectangle 2"/>
          <p:cNvSpPr>
            <a:spLocks noGrp="1" noRot="1" noChangeArrowheads="1"/>
          </p:cNvSpPr>
          <p:nvPr>
            <p:ph type="title"/>
          </p:nvPr>
        </p:nvSpPr>
        <p:spPr>
          <a:xfrm>
            <a:off x="457200" y="0"/>
            <a:ext cx="8229600" cy="1066800"/>
          </a:xfrm>
        </p:spPr>
        <p:txBody>
          <a:bodyPr/>
          <a:lstStyle/>
          <a:p>
            <a:r>
              <a:rPr lang="en-US">
                <a:solidFill>
                  <a:schemeClr val="hlink"/>
                </a:solidFill>
                <a:latin typeface="Arial" charset="0"/>
              </a:rPr>
              <a:t>Evaluation Process</a:t>
            </a:r>
          </a:p>
        </p:txBody>
      </p:sp>
      <p:sp>
        <p:nvSpPr>
          <p:cNvPr id="128003" name="Rectangle 3"/>
          <p:cNvSpPr>
            <a:spLocks noGrp="1" noChangeArrowheads="1"/>
          </p:cNvSpPr>
          <p:nvPr>
            <p:ph type="body" idx="1"/>
          </p:nvPr>
        </p:nvSpPr>
        <p:spPr>
          <a:xfrm>
            <a:off x="457200" y="914400"/>
            <a:ext cx="8229600" cy="5943600"/>
          </a:xfrm>
        </p:spPr>
        <p:txBody>
          <a:bodyPr/>
          <a:lstStyle/>
          <a:p>
            <a:pPr>
              <a:lnSpc>
                <a:spcPct val="80000"/>
              </a:lnSpc>
            </a:pPr>
            <a:r>
              <a:rPr lang="en-US" sz="2800" b="1">
                <a:effectLst/>
                <a:latin typeface="Arial" charset="0"/>
              </a:rPr>
              <a:t>Reliability</a:t>
            </a:r>
          </a:p>
          <a:p>
            <a:pPr>
              <a:lnSpc>
                <a:spcPct val="80000"/>
              </a:lnSpc>
              <a:buFont typeface="Wingdings" pitchFamily="2" charset="2"/>
              <a:buNone/>
            </a:pPr>
            <a:endParaRPr lang="en-US" sz="2400" b="1">
              <a:effectLst/>
              <a:latin typeface="Arial" charset="0"/>
            </a:endParaRPr>
          </a:p>
          <a:p>
            <a:pPr>
              <a:lnSpc>
                <a:spcPct val="80000"/>
              </a:lnSpc>
              <a:buFont typeface="Wingdings" pitchFamily="2" charset="2"/>
              <a:buNone/>
            </a:pPr>
            <a:r>
              <a:rPr lang="en-US" sz="2400" b="1">
                <a:effectLst/>
                <a:latin typeface="Arial" charset="0"/>
              </a:rPr>
              <a:t>	</a:t>
            </a:r>
            <a:r>
              <a:rPr lang="en-US" sz="2800" b="1">
                <a:effectLst/>
                <a:latin typeface="Arial" charset="0"/>
              </a:rPr>
              <a:t>a.	The evaluation guidelines used to 	describe work behavior are accurately 	described so that an FTO can use them to 	consistently describe a recruit’s behavior</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b.	An FTO grading a recruit who exhibits 	similar behavior will evaluate the recruit 	in a comparable, consistent manner.</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c.	Different FTOs must be able to apply the 	evaluation guidelines to an array of 	recruits and administer similar grades for 	similar performances.</a:t>
            </a:r>
          </a:p>
          <a:p>
            <a:pPr lvl="1">
              <a:lnSpc>
                <a:spcPct val="80000"/>
              </a:lnSpc>
            </a:pPr>
            <a:endParaRPr lang="en-US" b="1">
              <a:effectLst/>
              <a:latin typeface="Arial" charset="0"/>
            </a:endParaRPr>
          </a:p>
        </p:txBody>
      </p:sp>
    </p:spTree>
  </p:cSld>
  <p:clrMapOvr>
    <a:masterClrMapping/>
  </p:clrMapOvr>
  <p:transition spd="slow" advClick="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ED76F84-DCEF-448E-8930-25C57C21AF3D}" type="slidenum">
              <a:rPr lang="en-US"/>
              <a:pPr/>
              <a:t>88</a:t>
            </a:fld>
            <a:endParaRPr lang="en-US"/>
          </a:p>
        </p:txBody>
      </p:sp>
      <p:sp>
        <p:nvSpPr>
          <p:cNvPr id="89090" name="Rectangle 2"/>
          <p:cNvSpPr>
            <a:spLocks noGrp="1" noRot="1" noChangeArrowheads="1"/>
          </p:cNvSpPr>
          <p:nvPr>
            <p:ph type="title"/>
          </p:nvPr>
        </p:nvSpPr>
        <p:spPr/>
        <p:txBody>
          <a:bodyPr/>
          <a:lstStyle/>
          <a:p>
            <a:r>
              <a:rPr lang="en-US">
                <a:solidFill>
                  <a:schemeClr val="hlink"/>
                </a:solidFill>
                <a:latin typeface="Arial" charset="0"/>
              </a:rPr>
              <a:t>Evaluation Process</a:t>
            </a:r>
          </a:p>
        </p:txBody>
      </p:sp>
      <p:sp>
        <p:nvSpPr>
          <p:cNvPr id="89091" name="Rectangle 3"/>
          <p:cNvSpPr>
            <a:spLocks noGrp="1" noChangeArrowheads="1"/>
          </p:cNvSpPr>
          <p:nvPr>
            <p:ph type="body" idx="1"/>
          </p:nvPr>
        </p:nvSpPr>
        <p:spPr>
          <a:xfrm>
            <a:off x="457200" y="1752600"/>
            <a:ext cx="8229600" cy="4724400"/>
          </a:xfrm>
        </p:spPr>
        <p:txBody>
          <a:bodyPr/>
          <a:lstStyle/>
          <a:p>
            <a:pPr>
              <a:lnSpc>
                <a:spcPct val="90000"/>
              </a:lnSpc>
            </a:pPr>
            <a:r>
              <a:rPr lang="en-US" sz="2800" b="1">
                <a:effectLst/>
                <a:latin typeface="Arial" charset="0"/>
              </a:rPr>
              <a:t>Validity</a:t>
            </a:r>
          </a:p>
          <a:p>
            <a:pPr>
              <a:lnSpc>
                <a:spcPct val="90000"/>
              </a:lnSpc>
              <a:buFont typeface="Wingdings" pitchFamily="2" charset="2"/>
              <a:buNone/>
            </a:pPr>
            <a:endParaRPr lang="en-US" sz="2800" b="1">
              <a:effectLst/>
              <a:latin typeface="Arial" charset="0"/>
            </a:endParaRPr>
          </a:p>
          <a:p>
            <a:pPr>
              <a:lnSpc>
                <a:spcPct val="90000"/>
              </a:lnSpc>
              <a:buFont typeface="Wingdings" pitchFamily="2" charset="2"/>
              <a:buNone/>
            </a:pPr>
            <a:r>
              <a:rPr lang="en-US" sz="2800" b="1">
                <a:effectLst/>
                <a:latin typeface="Arial" charset="0"/>
              </a:rPr>
              <a:t>	a.	Means that the evaluation guidelines and 	evaluation documents measure what they 	are supposed to measure regarding an 	employee’s work performance in a 	specific category</a:t>
            </a:r>
          </a:p>
          <a:p>
            <a:pPr>
              <a:lnSpc>
                <a:spcPct val="90000"/>
              </a:lnSpc>
              <a:buFont typeface="Wingdings" pitchFamily="2" charset="2"/>
              <a:buNone/>
            </a:pPr>
            <a:r>
              <a:rPr lang="en-US" sz="2800" b="1">
                <a:effectLst/>
                <a:latin typeface="Arial" charset="0"/>
              </a:rPr>
              <a:t> </a:t>
            </a:r>
          </a:p>
          <a:p>
            <a:pPr>
              <a:lnSpc>
                <a:spcPct val="90000"/>
              </a:lnSpc>
              <a:buFont typeface="Wingdings" pitchFamily="2" charset="2"/>
              <a:buNone/>
            </a:pPr>
            <a:r>
              <a:rPr lang="en-US" sz="2800" b="1">
                <a:effectLst/>
                <a:latin typeface="Arial" charset="0"/>
              </a:rPr>
              <a:t>	b.	Well-written guidelines will give specific 	descriptions of performances that are 	directly linked to the behavior being rated</a:t>
            </a:r>
          </a:p>
        </p:txBody>
      </p:sp>
    </p:spTree>
  </p:cSld>
  <p:clrMapOvr>
    <a:masterClrMapping/>
  </p:clrMapOvr>
  <p:transition spd="slow" advClick="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6DDBAC41-1EB6-4C4E-8124-31C451E01DAE}" type="slidenum">
              <a:rPr lang="en-US"/>
              <a:pPr/>
              <a:t>89</a:t>
            </a:fld>
            <a:endParaRPr lang="en-US"/>
          </a:p>
        </p:txBody>
      </p:sp>
      <p:sp>
        <p:nvSpPr>
          <p:cNvPr id="90114" name="Rectangle 2"/>
          <p:cNvSpPr>
            <a:spLocks noGrp="1" noRot="1" noChangeArrowheads="1"/>
          </p:cNvSpPr>
          <p:nvPr>
            <p:ph type="title"/>
          </p:nvPr>
        </p:nvSpPr>
        <p:spPr>
          <a:xfrm>
            <a:off x="457200" y="285750"/>
            <a:ext cx="8229600" cy="942975"/>
          </a:xfrm>
        </p:spPr>
        <p:txBody>
          <a:bodyPr/>
          <a:lstStyle/>
          <a:p>
            <a:r>
              <a:rPr lang="en-US">
                <a:solidFill>
                  <a:schemeClr val="hlink"/>
                </a:solidFill>
                <a:latin typeface="Arial" charset="0"/>
              </a:rPr>
              <a:t>Evaluation Process</a:t>
            </a:r>
          </a:p>
        </p:txBody>
      </p:sp>
      <p:sp>
        <p:nvSpPr>
          <p:cNvPr id="90115" name="Rectangle 3"/>
          <p:cNvSpPr>
            <a:spLocks noGrp="1" noChangeArrowheads="1"/>
          </p:cNvSpPr>
          <p:nvPr>
            <p:ph type="body" idx="1"/>
          </p:nvPr>
        </p:nvSpPr>
        <p:spPr>
          <a:xfrm>
            <a:off x="381000" y="1828800"/>
            <a:ext cx="8229600" cy="4572000"/>
          </a:xfrm>
        </p:spPr>
        <p:txBody>
          <a:bodyPr/>
          <a:lstStyle/>
          <a:p>
            <a:pPr>
              <a:spcBef>
                <a:spcPct val="0"/>
              </a:spcBef>
              <a:buFont typeface="Wingdings" pitchFamily="2" charset="2"/>
              <a:buNone/>
            </a:pPr>
            <a:r>
              <a:rPr lang="en-US" sz="2800" b="1">
                <a:effectLst/>
                <a:latin typeface="Arial" charset="0"/>
              </a:rPr>
              <a:t>3.3	</a:t>
            </a:r>
            <a:r>
              <a:rPr lang="en-US" sz="2800" b="1" u="sng">
                <a:effectLst/>
                <a:latin typeface="Arial" charset="0"/>
              </a:rPr>
              <a:t>Learning Objective</a:t>
            </a:r>
            <a:r>
              <a:rPr lang="en-US" sz="2800" b="1">
                <a:effectLst/>
                <a:latin typeface="Arial" charset="0"/>
              </a:rPr>
              <a:t>:  In a given situation, 	the student could be asked to evaluate 	the given information and name the type 	of rating error illustrated.</a:t>
            </a:r>
            <a:r>
              <a:rPr lang="en-US" sz="2800">
                <a:latin typeface="Arial" charset="0"/>
              </a:rPr>
              <a:t> </a:t>
            </a:r>
            <a:endParaRPr lang="en-US" sz="2800" b="1">
              <a:effectLst/>
              <a:latin typeface="Arial" charset="0"/>
            </a:endParaRPr>
          </a:p>
          <a:p>
            <a:pPr marL="762000" lvl="1" indent="-304800">
              <a:buFont typeface="Wingdings" pitchFamily="2" charset="2"/>
              <a:buNone/>
            </a:pPr>
            <a:endParaRPr lang="en-US">
              <a:effectLst/>
              <a:latin typeface="Arial" charset="0"/>
            </a:endParaRPr>
          </a:p>
          <a:p>
            <a:pPr marL="762000" lvl="1" indent="-304800">
              <a:buFont typeface="Wingdings" pitchFamily="2" charset="2"/>
              <a:buNone/>
            </a:pPr>
            <a:endParaRPr lang="en-US">
              <a:effectLst/>
              <a:latin typeface="Arial" charset="0"/>
            </a:endParaRPr>
          </a:p>
        </p:txBody>
      </p:sp>
    </p:spTree>
  </p:cSld>
  <p:clrMapOvr>
    <a:masterClrMapping/>
  </p:clrMapOvr>
  <p:transition spd="slow"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1"/>
          </p:nvPr>
        </p:nvSpPr>
        <p:spPr/>
        <p:txBody>
          <a:bodyPr/>
          <a:lstStyle/>
          <a:p>
            <a:fld id="{12987AE4-C1FB-4CBC-B0A7-591C1FF6303E}" type="slidenum">
              <a:rPr lang="en-US"/>
              <a:pPr/>
              <a:t>9</a:t>
            </a:fld>
            <a:endParaRPr lang="en-US"/>
          </a:p>
        </p:txBody>
      </p:sp>
      <p:sp>
        <p:nvSpPr>
          <p:cNvPr id="17410" name="Rectangle 2"/>
          <p:cNvSpPr>
            <a:spLocks noGrp="1" noRot="1" noChangeArrowheads="1"/>
          </p:cNvSpPr>
          <p:nvPr>
            <p:ph type="title" idx="4294967295"/>
          </p:nvPr>
        </p:nvSpPr>
        <p:spPr>
          <a:xfrm>
            <a:off x="609600" y="0"/>
            <a:ext cx="8229600" cy="1066800"/>
          </a:xfrm>
        </p:spPr>
        <p:txBody>
          <a:bodyPr/>
          <a:lstStyle/>
          <a:p>
            <a:r>
              <a:rPr lang="en-US" sz="4000">
                <a:solidFill>
                  <a:schemeClr val="hlink"/>
                </a:solidFill>
                <a:latin typeface="Arial" charset="0"/>
              </a:rPr>
              <a:t>Training Methodology &amp;</a:t>
            </a:r>
            <a:br>
              <a:rPr lang="en-US" sz="4000">
                <a:solidFill>
                  <a:schemeClr val="hlink"/>
                </a:solidFill>
                <a:latin typeface="Arial" charset="0"/>
              </a:rPr>
            </a:br>
            <a:r>
              <a:rPr lang="en-US" sz="4000">
                <a:solidFill>
                  <a:schemeClr val="hlink"/>
                </a:solidFill>
                <a:latin typeface="Arial" charset="0"/>
              </a:rPr>
              <a:t>Teaching Techniques</a:t>
            </a:r>
          </a:p>
        </p:txBody>
      </p:sp>
      <p:sp>
        <p:nvSpPr>
          <p:cNvPr id="17411" name="Rectangle 3"/>
          <p:cNvSpPr>
            <a:spLocks noGrp="1" noChangeArrowheads="1"/>
          </p:cNvSpPr>
          <p:nvPr>
            <p:ph type="body" idx="4294967295"/>
          </p:nvPr>
        </p:nvSpPr>
        <p:spPr>
          <a:xfrm>
            <a:off x="381000" y="1219200"/>
            <a:ext cx="8229600" cy="5638800"/>
          </a:xfrm>
        </p:spPr>
        <p:txBody>
          <a:bodyPr/>
          <a:lstStyle/>
          <a:p>
            <a:pPr marL="609600" indent="-609600">
              <a:lnSpc>
                <a:spcPct val="80000"/>
              </a:lnSpc>
              <a:spcBef>
                <a:spcPct val="0"/>
              </a:spcBef>
              <a:buFont typeface="Wingdings" pitchFamily="2" charset="2"/>
              <a:buNone/>
            </a:pPr>
            <a:endParaRPr lang="en-US" sz="1200" b="1">
              <a:latin typeface="Arial" charset="0"/>
            </a:endParaRPr>
          </a:p>
          <a:p>
            <a:pPr marL="609600" indent="-609600">
              <a:lnSpc>
                <a:spcPct val="80000"/>
              </a:lnSpc>
              <a:spcBef>
                <a:spcPct val="0"/>
              </a:spcBef>
            </a:pPr>
            <a:r>
              <a:rPr lang="en-US" sz="2800" b="1">
                <a:effectLst/>
                <a:latin typeface="Arial" charset="0"/>
              </a:rPr>
              <a:t>Definition of Learner:</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 Someone who increases skills, knowledge and sensitiveness.</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pPr>
            <a:r>
              <a:rPr lang="en-US" sz="2800" b="1">
                <a:effectLst/>
                <a:latin typeface="Arial" charset="0"/>
              </a:rPr>
              <a:t>Brought about through:</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a.  Purposeful education or training effort 	  on the part of the learner,</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spcBef>
                <a:spcPct val="0"/>
              </a:spcBef>
              <a:buFont typeface="Wingdings" pitchFamily="2" charset="2"/>
              <a:buNone/>
            </a:pPr>
            <a:r>
              <a:rPr lang="en-US" sz="2800" b="1">
                <a:effectLst/>
                <a:latin typeface="Arial" charset="0"/>
              </a:rPr>
              <a:t>	b.  Purposeful educational effort on the part 	  of the educator or trainer and,</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buFont typeface="Wingdings" pitchFamily="2" charset="2"/>
              <a:buNone/>
            </a:pPr>
            <a:r>
              <a:rPr lang="en-US" sz="2800" b="1">
                <a:effectLst/>
                <a:latin typeface="Arial" charset="0"/>
              </a:rPr>
              <a:t>	c.  A by-product of a random activity</a:t>
            </a:r>
            <a:r>
              <a:rPr lang="en-US" sz="2800" b="1">
                <a:latin typeface="Arial" charset="0"/>
              </a:rPr>
              <a:t>.</a:t>
            </a:r>
          </a:p>
          <a:p>
            <a:pPr marL="609600" indent="-609600">
              <a:lnSpc>
                <a:spcPct val="80000"/>
              </a:lnSpc>
              <a:spcBef>
                <a:spcPct val="0"/>
              </a:spcBef>
              <a:buFont typeface="Wingdings" pitchFamily="2" charset="2"/>
              <a:buNone/>
            </a:pPr>
            <a:endParaRPr lang="en-US" sz="2800" b="1">
              <a:effectLst/>
              <a:latin typeface="Arial" charset="0"/>
            </a:endParaRPr>
          </a:p>
          <a:p>
            <a:pPr marL="609600" indent="-609600">
              <a:lnSpc>
                <a:spcPct val="80000"/>
              </a:lnSpc>
              <a:buFont typeface="Wingdings" pitchFamily="2" charset="2"/>
              <a:buNone/>
            </a:pPr>
            <a:endParaRPr lang="en-US" sz="1800" b="1">
              <a:latin typeface="Arial" charset="0"/>
            </a:endParaRPr>
          </a:p>
          <a:p>
            <a:pPr marL="609600" indent="-609600">
              <a:lnSpc>
                <a:spcPct val="80000"/>
              </a:lnSpc>
              <a:buFont typeface="Wingdings" pitchFamily="2" charset="2"/>
              <a:buNone/>
            </a:pPr>
            <a:endParaRPr lang="en-US" sz="1800">
              <a:latin typeface="Arial" charset="0"/>
            </a:endParaRPr>
          </a:p>
          <a:p>
            <a:pPr marL="609600" indent="-609600">
              <a:lnSpc>
                <a:spcPct val="80000"/>
              </a:lnSpc>
              <a:buFont typeface="Wingdings" pitchFamily="2" charset="2"/>
              <a:buNone/>
            </a:pPr>
            <a:endParaRPr lang="en-US" sz="1200">
              <a:latin typeface="Arial" charset="0"/>
            </a:endParaRPr>
          </a:p>
        </p:txBody>
      </p:sp>
    </p:spTree>
  </p:cSld>
  <p:clrMapOvr>
    <a:masterClrMapping/>
  </p:clrMapOvr>
  <p:transition spd="slow" advClick="0"/>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745E2B1-F3D2-4E61-B95E-52CE4212E3CE}" type="slidenum">
              <a:rPr lang="en-US"/>
              <a:pPr/>
              <a:t>90</a:t>
            </a:fld>
            <a:endParaRPr lang="en-US"/>
          </a:p>
        </p:txBody>
      </p:sp>
      <p:sp>
        <p:nvSpPr>
          <p:cNvPr id="130050" name="Rectangle 2"/>
          <p:cNvSpPr>
            <a:spLocks noGrp="1" noRot="1" noChangeArrowheads="1"/>
          </p:cNvSpPr>
          <p:nvPr>
            <p:ph type="title"/>
          </p:nvPr>
        </p:nvSpPr>
        <p:spPr>
          <a:xfrm>
            <a:off x="457200" y="0"/>
            <a:ext cx="8229600" cy="1143000"/>
          </a:xfrm>
        </p:spPr>
        <p:txBody>
          <a:bodyPr/>
          <a:lstStyle/>
          <a:p>
            <a:r>
              <a:rPr lang="en-US">
                <a:solidFill>
                  <a:schemeClr val="hlink"/>
                </a:solidFill>
                <a:latin typeface="Arial" charset="0"/>
              </a:rPr>
              <a:t>Rating Errors</a:t>
            </a:r>
          </a:p>
        </p:txBody>
      </p:sp>
      <p:sp>
        <p:nvSpPr>
          <p:cNvPr id="130051" name="Rectangle 3"/>
          <p:cNvSpPr>
            <a:spLocks noGrp="1" noChangeArrowheads="1"/>
          </p:cNvSpPr>
          <p:nvPr>
            <p:ph type="body" idx="1"/>
          </p:nvPr>
        </p:nvSpPr>
        <p:spPr>
          <a:xfrm>
            <a:off x="457200" y="1143000"/>
            <a:ext cx="8229600" cy="5257800"/>
          </a:xfrm>
        </p:spPr>
        <p:txBody>
          <a:bodyPr/>
          <a:lstStyle/>
          <a:p>
            <a:pPr>
              <a:lnSpc>
                <a:spcPct val="80000"/>
              </a:lnSpc>
              <a:spcBef>
                <a:spcPct val="0"/>
              </a:spcBef>
            </a:pPr>
            <a:r>
              <a:rPr lang="en-US" sz="2800" b="1" dirty="0">
                <a:effectLst/>
                <a:latin typeface="Arial" charset="0"/>
              </a:rPr>
              <a:t>Most common rating errors:</a:t>
            </a:r>
          </a:p>
          <a:p>
            <a:pPr>
              <a:lnSpc>
                <a:spcPct val="80000"/>
              </a:lnSpc>
              <a:spcBef>
                <a:spcPct val="0"/>
              </a:spcBef>
              <a:buFont typeface="Wingdings" pitchFamily="2" charset="2"/>
              <a:buNone/>
            </a:pPr>
            <a:endParaRPr lang="en-US" sz="2800" b="1" dirty="0">
              <a:effectLst/>
              <a:latin typeface="Arial" charset="0"/>
            </a:endParaRPr>
          </a:p>
          <a:p>
            <a:pPr>
              <a:lnSpc>
                <a:spcPct val="80000"/>
              </a:lnSpc>
              <a:spcBef>
                <a:spcPct val="0"/>
              </a:spcBef>
              <a:buFont typeface="Wingdings" pitchFamily="2" charset="2"/>
              <a:buNone/>
            </a:pPr>
            <a:r>
              <a:rPr lang="en-US" sz="2800" b="1" dirty="0">
                <a:effectLst/>
                <a:latin typeface="Arial" charset="0"/>
              </a:rPr>
              <a:t>	a.  Halo Effect:</a:t>
            </a:r>
          </a:p>
          <a:p>
            <a:pPr>
              <a:lnSpc>
                <a:spcPct val="80000"/>
              </a:lnSpc>
              <a:spcBef>
                <a:spcPct val="0"/>
              </a:spcBef>
              <a:buFont typeface="Wingdings" pitchFamily="2" charset="2"/>
              <a:buNone/>
            </a:pPr>
            <a:endParaRPr lang="en-US" sz="2800" b="1" dirty="0">
              <a:effectLst/>
              <a:latin typeface="Arial" charset="0"/>
            </a:endParaRPr>
          </a:p>
          <a:p>
            <a:pPr>
              <a:lnSpc>
                <a:spcPct val="80000"/>
              </a:lnSpc>
              <a:spcBef>
                <a:spcPct val="0"/>
              </a:spcBef>
              <a:buFont typeface="Wingdings" pitchFamily="2" charset="2"/>
              <a:buNone/>
            </a:pPr>
            <a:r>
              <a:rPr lang="en-US" sz="2800" b="1" dirty="0">
                <a:effectLst/>
                <a:latin typeface="Arial" charset="0"/>
              </a:rPr>
              <a:t>	</a:t>
            </a:r>
            <a:r>
              <a:rPr lang="en-US" sz="2800" b="1" dirty="0" smtClean="0">
                <a:effectLst/>
                <a:latin typeface="Arial" charset="0"/>
              </a:rPr>
              <a:t>1</a:t>
            </a:r>
            <a:r>
              <a:rPr lang="en-US" sz="2800" b="1" dirty="0">
                <a:effectLst/>
                <a:latin typeface="Arial" charset="0"/>
              </a:rPr>
              <a:t>.  The FTO gives the recruit scores on 	     all dimensions based on behavior 	     </a:t>
            </a:r>
            <a:r>
              <a:rPr lang="en-US" sz="2800" b="1" dirty="0" smtClean="0">
                <a:effectLst/>
                <a:latin typeface="Arial" charset="0"/>
              </a:rPr>
              <a:t>exhibited </a:t>
            </a:r>
            <a:r>
              <a:rPr lang="en-US" sz="2800" b="1" dirty="0">
                <a:effectLst/>
                <a:latin typeface="Arial" charset="0"/>
              </a:rPr>
              <a:t>within a single </a:t>
            </a:r>
            <a:r>
              <a:rPr lang="en-US" sz="2800" b="1" dirty="0" smtClean="0">
                <a:effectLst/>
                <a:latin typeface="Arial" charset="0"/>
              </a:rPr>
              <a:t>  dimension </a:t>
            </a:r>
            <a:r>
              <a:rPr lang="en-US" sz="2800" b="1" dirty="0">
                <a:effectLst/>
                <a:latin typeface="Arial" charset="0"/>
              </a:rPr>
              <a:t>	    </a:t>
            </a:r>
            <a:r>
              <a:rPr lang="en-US" sz="2800" b="1" dirty="0" smtClean="0">
                <a:effectLst/>
                <a:latin typeface="Arial" charset="0"/>
              </a:rPr>
              <a:t>because </a:t>
            </a:r>
            <a:r>
              <a:rPr lang="en-US" sz="2800" b="1" dirty="0">
                <a:effectLst/>
                <a:latin typeface="Arial" charset="0"/>
              </a:rPr>
              <a:t>he believes that this 		     dimension is more important than all 	     the others</a:t>
            </a:r>
          </a:p>
          <a:p>
            <a:pPr>
              <a:lnSpc>
                <a:spcPct val="80000"/>
              </a:lnSpc>
              <a:spcBef>
                <a:spcPct val="0"/>
              </a:spcBef>
              <a:buFont typeface="Wingdings" pitchFamily="2" charset="2"/>
              <a:buNone/>
            </a:pPr>
            <a:endParaRPr lang="en-US" sz="2800" b="1" dirty="0">
              <a:effectLst/>
              <a:latin typeface="Arial" charset="0"/>
            </a:endParaRPr>
          </a:p>
          <a:p>
            <a:pPr>
              <a:lnSpc>
                <a:spcPct val="80000"/>
              </a:lnSpc>
              <a:spcBef>
                <a:spcPct val="0"/>
              </a:spcBef>
              <a:buFont typeface="Wingdings" pitchFamily="2" charset="2"/>
              <a:buNone/>
            </a:pPr>
            <a:r>
              <a:rPr lang="en-US" sz="2800" b="1" dirty="0">
                <a:effectLst/>
                <a:latin typeface="Arial" charset="0"/>
              </a:rPr>
              <a:t>	</a:t>
            </a:r>
            <a:r>
              <a:rPr lang="en-US" sz="2800" b="1" dirty="0" smtClean="0">
                <a:effectLst/>
                <a:latin typeface="Arial" charset="0"/>
              </a:rPr>
              <a:t>2</a:t>
            </a:r>
            <a:r>
              <a:rPr lang="en-US" sz="2800" b="1" dirty="0">
                <a:effectLst/>
                <a:latin typeface="Arial" charset="0"/>
              </a:rPr>
              <a:t>.  This error affects the other grades 	     </a:t>
            </a:r>
            <a:r>
              <a:rPr lang="en-US" sz="2800" b="1" dirty="0" smtClean="0">
                <a:effectLst/>
                <a:latin typeface="Arial" charset="0"/>
              </a:rPr>
              <a:t>  either positively </a:t>
            </a:r>
            <a:r>
              <a:rPr lang="en-US" sz="2800" b="1" dirty="0">
                <a:effectLst/>
                <a:latin typeface="Arial" charset="0"/>
              </a:rPr>
              <a:t>or negatively </a:t>
            </a:r>
            <a:r>
              <a:rPr lang="en-US" sz="2800" b="1" dirty="0" smtClean="0">
                <a:effectLst/>
                <a:latin typeface="Arial" charset="0"/>
              </a:rPr>
              <a:t>and the       </a:t>
            </a:r>
            <a:r>
              <a:rPr lang="en-US" sz="2800" b="1" dirty="0">
                <a:effectLst/>
                <a:latin typeface="Arial" charset="0"/>
              </a:rPr>
              <a:t>evaluation guidelines are not 	     	      properly followed</a:t>
            </a:r>
          </a:p>
          <a:p>
            <a:pPr>
              <a:lnSpc>
                <a:spcPct val="80000"/>
              </a:lnSpc>
              <a:buFont typeface="Wingdings" pitchFamily="2" charset="2"/>
              <a:buNone/>
            </a:pPr>
            <a:endParaRPr lang="en-US" sz="2800" b="1" dirty="0">
              <a:effectLst/>
              <a:latin typeface="Arial" charset="0"/>
            </a:endParaRPr>
          </a:p>
          <a:p>
            <a:pPr marL="762000" lvl="1" indent="-304800">
              <a:lnSpc>
                <a:spcPct val="80000"/>
              </a:lnSpc>
              <a:buFont typeface="Wingdings" pitchFamily="2" charset="2"/>
              <a:buNone/>
            </a:pPr>
            <a:endParaRPr lang="en-US" dirty="0">
              <a:effectLst/>
              <a:latin typeface="Arial" charset="0"/>
            </a:endParaRPr>
          </a:p>
          <a:p>
            <a:pPr marL="762000" lvl="1" indent="-304800">
              <a:lnSpc>
                <a:spcPct val="80000"/>
              </a:lnSpc>
            </a:pPr>
            <a:endParaRPr lang="en-US" sz="2400" dirty="0">
              <a:effectLst/>
              <a:latin typeface="Arial" charset="0"/>
            </a:endParaRPr>
          </a:p>
        </p:txBody>
      </p:sp>
    </p:spTree>
  </p:cSld>
  <p:clrMapOvr>
    <a:masterClrMapping/>
  </p:clrMapOvr>
  <p:transition spd="slow" advClick="0"/>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EA27432-D27C-462A-90B6-0D80032A4CB4}" type="slidenum">
              <a:rPr lang="en-US"/>
              <a:pPr/>
              <a:t>91</a:t>
            </a:fld>
            <a:endParaRPr lang="en-US"/>
          </a:p>
        </p:txBody>
      </p:sp>
      <p:sp>
        <p:nvSpPr>
          <p:cNvPr id="91138" name="Rectangle 2"/>
          <p:cNvSpPr>
            <a:spLocks noGrp="1" noRot="1" noChangeArrowheads="1"/>
          </p:cNvSpPr>
          <p:nvPr>
            <p:ph type="title"/>
          </p:nvPr>
        </p:nvSpPr>
        <p:spPr/>
        <p:txBody>
          <a:bodyPr/>
          <a:lstStyle/>
          <a:p>
            <a:r>
              <a:rPr lang="en-US">
                <a:solidFill>
                  <a:schemeClr val="hlink"/>
                </a:solidFill>
                <a:latin typeface="Arial" charset="0"/>
              </a:rPr>
              <a:t>Rating Errors</a:t>
            </a:r>
          </a:p>
        </p:txBody>
      </p:sp>
      <p:sp>
        <p:nvSpPr>
          <p:cNvPr id="91139" name="Rectangle 3"/>
          <p:cNvSpPr>
            <a:spLocks noGrp="1" noChangeArrowheads="1"/>
          </p:cNvSpPr>
          <p:nvPr>
            <p:ph type="body" idx="1"/>
          </p:nvPr>
        </p:nvSpPr>
        <p:spPr>
          <a:xfrm>
            <a:off x="457200" y="1600200"/>
            <a:ext cx="8229600" cy="3687763"/>
          </a:xfrm>
        </p:spPr>
        <p:txBody>
          <a:bodyPr/>
          <a:lstStyle/>
          <a:p>
            <a:pPr>
              <a:lnSpc>
                <a:spcPct val="90000"/>
              </a:lnSpc>
              <a:spcBef>
                <a:spcPct val="0"/>
              </a:spcBef>
            </a:pPr>
            <a:r>
              <a:rPr lang="en-US" sz="2800" b="1" dirty="0">
                <a:effectLst/>
                <a:latin typeface="Arial" charset="0"/>
              </a:rPr>
              <a:t>Most common rating errors (</a:t>
            </a:r>
            <a:r>
              <a:rPr lang="en-US" sz="2800" b="1" dirty="0" err="1">
                <a:effectLst/>
                <a:latin typeface="Arial" charset="0"/>
              </a:rPr>
              <a:t>con’t</a:t>
            </a:r>
            <a:r>
              <a:rPr lang="en-US" sz="2800" b="1" dirty="0">
                <a:effectLst/>
                <a:latin typeface="Arial" charset="0"/>
              </a:rPr>
              <a:t>)</a:t>
            </a:r>
          </a:p>
          <a:p>
            <a:pPr>
              <a:lnSpc>
                <a:spcPct val="90000"/>
              </a:lnSpc>
              <a:spcBef>
                <a:spcPct val="0"/>
              </a:spcBef>
              <a:buFont typeface="Wingdings" pitchFamily="2" charset="2"/>
              <a:buNone/>
            </a:pPr>
            <a:endParaRPr lang="en-US" sz="2800" b="1" dirty="0">
              <a:effectLst/>
              <a:latin typeface="Arial" charset="0"/>
            </a:endParaRPr>
          </a:p>
          <a:p>
            <a:pPr>
              <a:lnSpc>
                <a:spcPct val="90000"/>
              </a:lnSpc>
              <a:buFont typeface="Wingdings" pitchFamily="2" charset="2"/>
              <a:buNone/>
            </a:pPr>
            <a:r>
              <a:rPr lang="en-US" sz="2800" b="1" dirty="0">
                <a:effectLst/>
                <a:latin typeface="Arial" charset="0"/>
              </a:rPr>
              <a:t>	b.	“</a:t>
            </a:r>
            <a:r>
              <a:rPr lang="en-US" sz="2800" b="1" dirty="0" err="1">
                <a:effectLst/>
                <a:latin typeface="Arial" charset="0"/>
              </a:rPr>
              <a:t>Recency</a:t>
            </a:r>
            <a:r>
              <a:rPr lang="en-US" sz="2800" b="1" dirty="0">
                <a:effectLst/>
                <a:latin typeface="Arial" charset="0"/>
              </a:rPr>
              <a:t>” problem</a:t>
            </a:r>
          </a:p>
          <a:p>
            <a:pPr>
              <a:lnSpc>
                <a:spcPct val="90000"/>
              </a:lnSpc>
              <a:buFont typeface="Wingdings" pitchFamily="2" charset="2"/>
              <a:buNone/>
            </a:pPr>
            <a:endParaRPr lang="en-US" sz="2800" b="1" dirty="0">
              <a:effectLst/>
              <a:latin typeface="Arial" charset="0"/>
            </a:endParaRPr>
          </a:p>
          <a:p>
            <a:pPr>
              <a:lnSpc>
                <a:spcPct val="90000"/>
              </a:lnSpc>
              <a:buFont typeface="Wingdings" pitchFamily="2" charset="2"/>
              <a:buNone/>
            </a:pPr>
            <a:r>
              <a:rPr lang="en-US" sz="2800" b="1" dirty="0">
                <a:effectLst/>
                <a:latin typeface="Arial" charset="0"/>
              </a:rPr>
              <a:t>		1.  The FTO scores the recruit on a 	      	     recent positive or negative event 	      	</a:t>
            </a:r>
            <a:r>
              <a:rPr lang="en-US" sz="2800" b="1" dirty="0" smtClean="0">
                <a:effectLst/>
                <a:latin typeface="Arial" charset="0"/>
              </a:rPr>
              <a:t>     </a:t>
            </a:r>
            <a:r>
              <a:rPr lang="en-US" sz="2800" b="1" dirty="0">
                <a:effectLst/>
                <a:latin typeface="Arial" charset="0"/>
              </a:rPr>
              <a:t>that overshadows all other events 	    	     during the grading period</a:t>
            </a:r>
          </a:p>
        </p:txBody>
      </p:sp>
    </p:spTree>
  </p:cSld>
  <p:clrMapOvr>
    <a:masterClrMapping/>
  </p:clrMapOvr>
  <p:transition spd="slow" advClick="0"/>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8A2C4182-9EF2-4B88-8FA0-5A5A41E7CEC8}" type="slidenum">
              <a:rPr lang="en-US"/>
              <a:pPr/>
              <a:t>92</a:t>
            </a:fld>
            <a:endParaRPr lang="en-US"/>
          </a:p>
        </p:txBody>
      </p:sp>
      <p:sp>
        <p:nvSpPr>
          <p:cNvPr id="92162" name="Rectangle 2"/>
          <p:cNvSpPr>
            <a:spLocks noGrp="1" noRot="1" noChangeArrowheads="1"/>
          </p:cNvSpPr>
          <p:nvPr>
            <p:ph type="title"/>
          </p:nvPr>
        </p:nvSpPr>
        <p:spPr>
          <a:xfrm>
            <a:off x="457200" y="304800"/>
            <a:ext cx="8229600" cy="990600"/>
          </a:xfrm>
        </p:spPr>
        <p:txBody>
          <a:bodyPr/>
          <a:lstStyle/>
          <a:p>
            <a:r>
              <a:rPr lang="en-US">
                <a:solidFill>
                  <a:schemeClr val="hlink"/>
                </a:solidFill>
                <a:latin typeface="Arial" charset="0"/>
              </a:rPr>
              <a:t>Rating Errors</a:t>
            </a:r>
          </a:p>
        </p:txBody>
      </p:sp>
      <p:sp>
        <p:nvSpPr>
          <p:cNvPr id="92163" name="Rectangle 3"/>
          <p:cNvSpPr>
            <a:spLocks noGrp="1" noChangeArrowheads="1"/>
          </p:cNvSpPr>
          <p:nvPr>
            <p:ph type="body" idx="1"/>
          </p:nvPr>
        </p:nvSpPr>
        <p:spPr>
          <a:xfrm>
            <a:off x="457200" y="1295400"/>
            <a:ext cx="8382000" cy="5257800"/>
          </a:xfrm>
        </p:spPr>
        <p:txBody>
          <a:bodyPr/>
          <a:lstStyle/>
          <a:p>
            <a:pPr>
              <a:lnSpc>
                <a:spcPct val="80000"/>
              </a:lnSpc>
              <a:spcBef>
                <a:spcPct val="0"/>
              </a:spcBef>
            </a:pPr>
            <a:r>
              <a:rPr lang="en-US" sz="2800" b="1" dirty="0">
                <a:effectLst/>
                <a:latin typeface="Arial" charset="0"/>
              </a:rPr>
              <a:t>Most common rating errors (</a:t>
            </a:r>
            <a:r>
              <a:rPr lang="en-US" sz="2800" b="1" dirty="0" err="1">
                <a:effectLst/>
                <a:latin typeface="Arial" charset="0"/>
              </a:rPr>
              <a:t>con’t</a:t>
            </a:r>
            <a:r>
              <a:rPr lang="en-US" sz="2800" b="1" dirty="0">
                <a:effectLst/>
                <a:latin typeface="Arial" charset="0"/>
              </a:rPr>
              <a:t>)</a:t>
            </a:r>
          </a:p>
          <a:p>
            <a:pPr>
              <a:lnSpc>
                <a:spcPct val="80000"/>
              </a:lnSpc>
              <a:spcBef>
                <a:spcPct val="0"/>
              </a:spcBef>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c.  Rater Bias</a:t>
            </a:r>
          </a:p>
          <a:p>
            <a:pPr>
              <a:lnSpc>
                <a:spcPct val="80000"/>
              </a:lnSpc>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1.  Most difficult error to overcome 	   	     because it describes a personal bias an 	     FTO may possess which affects </a:t>
            </a:r>
            <a:r>
              <a:rPr lang="en-US" sz="2800" b="1" dirty="0" smtClean="0">
                <a:effectLst/>
                <a:latin typeface="Arial" charset="0"/>
              </a:rPr>
              <a:t>how           the recruit </a:t>
            </a:r>
            <a:r>
              <a:rPr lang="en-US" sz="2800" b="1" dirty="0">
                <a:effectLst/>
                <a:latin typeface="Arial" charset="0"/>
              </a:rPr>
              <a:t>is graded</a:t>
            </a:r>
          </a:p>
          <a:p>
            <a:pPr>
              <a:lnSpc>
                <a:spcPct val="80000"/>
              </a:lnSpc>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2.  Biases that carry over to affecting the 	     recruit’s grades mean the evaluation 	     guidelines are not 	followed and the 	     recruit’s progress is not being 	   	     accurately reflected</a:t>
            </a:r>
            <a:r>
              <a:rPr lang="en-US" sz="2000" b="1" dirty="0">
                <a:effectLst/>
                <a:latin typeface="Arial" charset="0"/>
              </a:rPr>
              <a:t> </a:t>
            </a:r>
          </a:p>
          <a:p>
            <a:pPr>
              <a:lnSpc>
                <a:spcPct val="80000"/>
              </a:lnSpc>
              <a:buFont typeface="Wingdings" pitchFamily="2" charset="2"/>
              <a:buNone/>
            </a:pPr>
            <a:endParaRPr lang="en-US" sz="2000" b="1" dirty="0">
              <a:effectLst/>
              <a:latin typeface="Arial" charset="0"/>
            </a:endParaRPr>
          </a:p>
          <a:p>
            <a:pPr>
              <a:lnSpc>
                <a:spcPct val="80000"/>
              </a:lnSpc>
              <a:buFont typeface="Wingdings" pitchFamily="2" charset="2"/>
              <a:buNone/>
            </a:pPr>
            <a:r>
              <a:rPr lang="en-US" sz="800" b="1" dirty="0">
                <a:effectLst/>
                <a:latin typeface="Arial" charset="0"/>
              </a:rPr>
              <a:t>	</a:t>
            </a:r>
          </a:p>
        </p:txBody>
      </p:sp>
    </p:spTree>
  </p:cSld>
  <p:clrMapOvr>
    <a:masterClrMapping/>
  </p:clrMapOvr>
  <p:transition spd="slow" advClick="0"/>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D49F3314-2D5C-4F84-B2FE-51270160924E}" type="slidenum">
              <a:rPr lang="en-US"/>
              <a:pPr/>
              <a:t>93</a:t>
            </a:fld>
            <a:endParaRPr lang="en-US"/>
          </a:p>
        </p:txBody>
      </p:sp>
      <p:sp>
        <p:nvSpPr>
          <p:cNvPr id="95234" name="Rectangle 2"/>
          <p:cNvSpPr>
            <a:spLocks noGrp="1" noRot="1" noChangeArrowheads="1"/>
          </p:cNvSpPr>
          <p:nvPr>
            <p:ph type="title"/>
          </p:nvPr>
        </p:nvSpPr>
        <p:spPr/>
        <p:txBody>
          <a:bodyPr/>
          <a:lstStyle/>
          <a:p>
            <a:r>
              <a:rPr lang="en-US">
                <a:solidFill>
                  <a:schemeClr val="hlink"/>
                </a:solidFill>
                <a:latin typeface="Arial" charset="0"/>
              </a:rPr>
              <a:t>Rating Errors</a:t>
            </a:r>
            <a:r>
              <a:rPr lang="en-US" b="0">
                <a:solidFill>
                  <a:schemeClr val="hlink"/>
                </a:solidFill>
                <a:latin typeface="Arial" charset="0"/>
              </a:rPr>
              <a:t> </a:t>
            </a:r>
          </a:p>
        </p:txBody>
      </p:sp>
      <p:sp>
        <p:nvSpPr>
          <p:cNvPr id="95235" name="Rectangle 3"/>
          <p:cNvSpPr>
            <a:spLocks noGrp="1" noChangeArrowheads="1"/>
          </p:cNvSpPr>
          <p:nvPr>
            <p:ph type="body" idx="1"/>
          </p:nvPr>
        </p:nvSpPr>
        <p:spPr>
          <a:xfrm>
            <a:off x="457200" y="1600200"/>
            <a:ext cx="8229600" cy="3268663"/>
          </a:xfrm>
        </p:spPr>
        <p:txBody>
          <a:bodyPr/>
          <a:lstStyle/>
          <a:p>
            <a:pPr>
              <a:lnSpc>
                <a:spcPct val="80000"/>
              </a:lnSpc>
              <a:buFont typeface="Wingdings" pitchFamily="2" charset="2"/>
              <a:buNone/>
            </a:pPr>
            <a:r>
              <a:rPr lang="en-US" sz="2800" b="1">
                <a:effectLst/>
                <a:latin typeface="Arial" charset="0"/>
              </a:rPr>
              <a:t>	Rater Bias (con’t)</a:t>
            </a:r>
          </a:p>
          <a:p>
            <a:pPr>
              <a:lnSpc>
                <a:spcPct val="80000"/>
              </a:lnSpc>
              <a:buFont typeface="Wingdings" pitchFamily="2" charset="2"/>
              <a:buNone/>
            </a:pPr>
            <a:endParaRPr lang="en-US" sz="2800" b="1">
              <a:effectLst/>
              <a:latin typeface="Arial" charset="0"/>
            </a:endParaRPr>
          </a:p>
          <a:p>
            <a:pPr>
              <a:lnSpc>
                <a:spcPct val="80000"/>
              </a:lnSpc>
              <a:buFont typeface="Wingdings" pitchFamily="2" charset="2"/>
              <a:buNone/>
            </a:pPr>
            <a:r>
              <a:rPr lang="en-US" sz="2800" b="1">
                <a:effectLst/>
                <a:latin typeface="Arial" charset="0"/>
              </a:rPr>
              <a:t>		3.  Bias can also result in the recruit 	   	     receiving grades that are higher than 	     those deserved performance because 	     the FTO has a positive bias for that 	     	     person which is not related to job </a:t>
            </a:r>
          </a:p>
        </p:txBody>
      </p:sp>
    </p:spTree>
  </p:cSld>
  <p:clrMapOvr>
    <a:masterClrMapping/>
  </p:clrMapOvr>
  <p:transition spd="slow" advClick="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36EE45BF-E9A7-4557-8A42-DAA4C2C636A5}" type="slidenum">
              <a:rPr lang="en-US"/>
              <a:pPr/>
              <a:t>94</a:t>
            </a:fld>
            <a:endParaRPr lang="en-US"/>
          </a:p>
        </p:txBody>
      </p:sp>
      <p:sp>
        <p:nvSpPr>
          <p:cNvPr id="93186" name="Rectangle 2"/>
          <p:cNvSpPr>
            <a:spLocks noGrp="1" noRot="1" noChangeArrowheads="1"/>
          </p:cNvSpPr>
          <p:nvPr>
            <p:ph type="title"/>
          </p:nvPr>
        </p:nvSpPr>
        <p:spPr>
          <a:xfrm>
            <a:off x="457200" y="0"/>
            <a:ext cx="8229600" cy="990600"/>
          </a:xfrm>
        </p:spPr>
        <p:txBody>
          <a:bodyPr/>
          <a:lstStyle/>
          <a:p>
            <a:r>
              <a:rPr lang="en-US">
                <a:solidFill>
                  <a:schemeClr val="hlink"/>
                </a:solidFill>
                <a:latin typeface="Arial" charset="0"/>
              </a:rPr>
              <a:t>Rating Errors</a:t>
            </a:r>
          </a:p>
        </p:txBody>
      </p:sp>
      <p:sp>
        <p:nvSpPr>
          <p:cNvPr id="93187" name="Rectangle 3"/>
          <p:cNvSpPr>
            <a:spLocks noGrp="1" noChangeArrowheads="1"/>
          </p:cNvSpPr>
          <p:nvPr>
            <p:ph type="body" idx="1"/>
          </p:nvPr>
        </p:nvSpPr>
        <p:spPr>
          <a:xfrm>
            <a:off x="304800" y="990600"/>
            <a:ext cx="8229600" cy="5334000"/>
          </a:xfrm>
        </p:spPr>
        <p:txBody>
          <a:bodyPr/>
          <a:lstStyle/>
          <a:p>
            <a:pPr>
              <a:lnSpc>
                <a:spcPct val="80000"/>
              </a:lnSpc>
              <a:buFont typeface="Wingdings" pitchFamily="2" charset="2"/>
              <a:buNone/>
            </a:pPr>
            <a:r>
              <a:rPr lang="en-US" sz="2400" b="1" dirty="0">
                <a:effectLst/>
                <a:latin typeface="Arial" charset="0"/>
              </a:rPr>
              <a:t>	</a:t>
            </a:r>
            <a:r>
              <a:rPr lang="en-US" sz="2800" b="1" dirty="0">
                <a:effectLst/>
                <a:latin typeface="Arial" charset="0"/>
              </a:rPr>
              <a:t>c.  Constant Error Problem:</a:t>
            </a:r>
          </a:p>
          <a:p>
            <a:pPr>
              <a:lnSpc>
                <a:spcPct val="80000"/>
              </a:lnSpc>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1. FTOs sometimes tend to give grades 	    that are consistently  harsher, more 	    lenient or always “right down the 	   	    middle” instead of applying the 	   	    guidelines to specific behavior</a:t>
            </a:r>
          </a:p>
          <a:p>
            <a:pPr>
              <a:lnSpc>
                <a:spcPct val="80000"/>
              </a:lnSpc>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2.  A recruit who is transferred from a 	     lenient FTO to a harsh FTO will 		  </a:t>
            </a:r>
            <a:r>
              <a:rPr lang="en-US" sz="2800" b="1" dirty="0" smtClean="0">
                <a:effectLst/>
                <a:latin typeface="Arial" charset="0"/>
              </a:rPr>
              <a:t> </a:t>
            </a:r>
            <a:r>
              <a:rPr lang="en-US" sz="2800" b="1" dirty="0">
                <a:effectLst/>
                <a:latin typeface="Arial" charset="0"/>
              </a:rPr>
              <a:t>experience an unpleasant shock when 	     receiving the harsh FTO’s evaluation.  	</a:t>
            </a:r>
            <a:r>
              <a:rPr lang="en-US" sz="2800" b="1" dirty="0" smtClean="0">
                <a:effectLst/>
                <a:latin typeface="Arial" charset="0"/>
              </a:rPr>
              <a:t>    This </a:t>
            </a:r>
            <a:r>
              <a:rPr lang="en-US" sz="2800" b="1" dirty="0">
                <a:effectLst/>
                <a:latin typeface="Arial" charset="0"/>
              </a:rPr>
              <a:t>can be avoided by carefully 	     	     following written guidelines that link 	     specific behavior to specific grades</a:t>
            </a:r>
            <a:r>
              <a:rPr lang="en-US" sz="2400" b="1" dirty="0">
                <a:effectLst/>
                <a:latin typeface="Arial" charset="0"/>
              </a:rPr>
              <a:t> </a:t>
            </a:r>
          </a:p>
        </p:txBody>
      </p:sp>
    </p:spTree>
  </p:cSld>
  <p:clrMapOvr>
    <a:masterClrMapping/>
  </p:clrMapOvr>
  <p:transition spd="slow" advClick="0"/>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94C2AB3-7C96-47ED-9B20-F0ACEBAB7C74}" type="slidenum">
              <a:rPr lang="en-US"/>
              <a:pPr/>
              <a:t>95</a:t>
            </a:fld>
            <a:endParaRPr lang="en-US"/>
          </a:p>
        </p:txBody>
      </p:sp>
      <p:sp>
        <p:nvSpPr>
          <p:cNvPr id="94210" name="Rectangle 2"/>
          <p:cNvSpPr>
            <a:spLocks noGrp="1" noRot="1" noChangeArrowheads="1"/>
          </p:cNvSpPr>
          <p:nvPr>
            <p:ph type="title"/>
          </p:nvPr>
        </p:nvSpPr>
        <p:spPr/>
        <p:txBody>
          <a:bodyPr/>
          <a:lstStyle/>
          <a:p>
            <a:r>
              <a:rPr lang="en-US">
                <a:solidFill>
                  <a:schemeClr val="hlink"/>
                </a:solidFill>
                <a:latin typeface="Arial" charset="0"/>
              </a:rPr>
              <a:t>Rating Errors</a:t>
            </a:r>
          </a:p>
        </p:txBody>
      </p:sp>
      <p:sp>
        <p:nvSpPr>
          <p:cNvPr id="94211" name="Rectangle 3"/>
          <p:cNvSpPr>
            <a:spLocks noGrp="1" noChangeArrowheads="1"/>
          </p:cNvSpPr>
          <p:nvPr>
            <p:ph type="body" idx="1"/>
          </p:nvPr>
        </p:nvSpPr>
        <p:spPr>
          <a:xfrm>
            <a:off x="457200" y="1981200"/>
            <a:ext cx="8229600" cy="4876800"/>
          </a:xfrm>
        </p:spPr>
        <p:txBody>
          <a:bodyPr/>
          <a:lstStyle/>
          <a:p>
            <a:pPr>
              <a:lnSpc>
                <a:spcPct val="80000"/>
              </a:lnSpc>
              <a:buFont typeface="Wingdings" pitchFamily="2" charset="2"/>
              <a:buNone/>
            </a:pPr>
            <a:r>
              <a:rPr lang="en-US" sz="2800" b="1" dirty="0">
                <a:effectLst/>
                <a:latin typeface="Arial" charset="0"/>
              </a:rPr>
              <a:t>	d.  Unclear Standards</a:t>
            </a:r>
          </a:p>
          <a:p>
            <a:pPr>
              <a:lnSpc>
                <a:spcPct val="80000"/>
              </a:lnSpc>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1.  If written guidelines are not specific 	     enough, or there are none, then </a:t>
            </a:r>
            <a:r>
              <a:rPr lang="en-US" sz="2800" b="1" dirty="0" smtClean="0">
                <a:effectLst/>
                <a:latin typeface="Arial" charset="0"/>
              </a:rPr>
              <a:t>the</a:t>
            </a:r>
          </a:p>
          <a:p>
            <a:pPr>
              <a:lnSpc>
                <a:spcPct val="80000"/>
              </a:lnSpc>
              <a:buFont typeface="Wingdings" pitchFamily="2" charset="2"/>
              <a:buNone/>
            </a:pPr>
            <a:r>
              <a:rPr lang="en-US" sz="2800" b="1" dirty="0">
                <a:effectLst/>
                <a:latin typeface="Arial" charset="0"/>
              </a:rPr>
              <a:t> </a:t>
            </a:r>
            <a:r>
              <a:rPr lang="en-US" sz="2800" b="1" dirty="0" smtClean="0">
                <a:effectLst/>
                <a:latin typeface="Arial" charset="0"/>
              </a:rPr>
              <a:t>             FTO  </a:t>
            </a:r>
            <a:r>
              <a:rPr lang="en-US" sz="2800" b="1" dirty="0">
                <a:effectLst/>
                <a:latin typeface="Arial" charset="0"/>
              </a:rPr>
              <a:t>will grade using his own personal 	  </a:t>
            </a:r>
            <a:r>
              <a:rPr lang="en-US" sz="2800" b="1" dirty="0" smtClean="0">
                <a:effectLst/>
                <a:latin typeface="Arial" charset="0"/>
              </a:rPr>
              <a:t>   standard.</a:t>
            </a:r>
            <a:endParaRPr lang="en-US" sz="2800" b="1" dirty="0">
              <a:effectLst/>
              <a:latin typeface="Arial" charset="0"/>
            </a:endParaRPr>
          </a:p>
          <a:p>
            <a:pPr>
              <a:lnSpc>
                <a:spcPct val="80000"/>
              </a:lnSpc>
              <a:buFont typeface="Wingdings" pitchFamily="2" charset="2"/>
              <a:buNone/>
            </a:pPr>
            <a:endParaRPr lang="en-US" sz="2800" b="1" dirty="0">
              <a:effectLst/>
              <a:latin typeface="Arial" charset="0"/>
            </a:endParaRPr>
          </a:p>
          <a:p>
            <a:pPr>
              <a:lnSpc>
                <a:spcPct val="80000"/>
              </a:lnSpc>
              <a:buFont typeface="Wingdings" pitchFamily="2" charset="2"/>
              <a:buNone/>
            </a:pPr>
            <a:r>
              <a:rPr lang="en-US" sz="2800" b="1" dirty="0">
                <a:effectLst/>
                <a:latin typeface="Arial" charset="0"/>
              </a:rPr>
              <a:t>		2.   If guidelines do not provide a 		      description of each grade category 	      then the FTO is left to “read between 	      the lines” and create personal		      categories</a:t>
            </a:r>
          </a:p>
        </p:txBody>
      </p:sp>
    </p:spTree>
  </p:cSld>
  <p:clrMapOvr>
    <a:masterClrMapping/>
  </p:clrMapOvr>
  <p:transition spd="slow" advClick="0"/>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B32FA81-FC85-4BA2-A3F9-E0FCFDCCB260}" type="slidenum">
              <a:rPr lang="en-US"/>
              <a:pPr/>
              <a:t>96</a:t>
            </a:fld>
            <a:endParaRPr lang="en-US"/>
          </a:p>
        </p:txBody>
      </p:sp>
      <p:sp>
        <p:nvSpPr>
          <p:cNvPr id="96258" name="Rectangle 2"/>
          <p:cNvSpPr>
            <a:spLocks noGrp="1" noRot="1" noChangeArrowheads="1"/>
          </p:cNvSpPr>
          <p:nvPr>
            <p:ph type="title"/>
          </p:nvPr>
        </p:nvSpPr>
        <p:spPr/>
        <p:txBody>
          <a:bodyPr/>
          <a:lstStyle/>
          <a:p>
            <a:r>
              <a:rPr lang="en-US">
                <a:solidFill>
                  <a:schemeClr val="hlink"/>
                </a:solidFill>
                <a:latin typeface="Arial" charset="0"/>
              </a:rPr>
              <a:t>Rating Errors</a:t>
            </a:r>
          </a:p>
        </p:txBody>
      </p:sp>
      <p:sp>
        <p:nvSpPr>
          <p:cNvPr id="96259" name="Rectangle 3"/>
          <p:cNvSpPr>
            <a:spLocks noGrp="1" noChangeArrowheads="1"/>
          </p:cNvSpPr>
          <p:nvPr>
            <p:ph type="body" idx="1"/>
          </p:nvPr>
        </p:nvSpPr>
        <p:spPr>
          <a:xfrm>
            <a:off x="457200" y="1981200"/>
            <a:ext cx="8229600" cy="4495800"/>
          </a:xfrm>
        </p:spPr>
        <p:txBody>
          <a:bodyPr/>
          <a:lstStyle/>
          <a:p>
            <a:pPr marL="514350" indent="-514350">
              <a:buFont typeface="Wingdings" pitchFamily="2" charset="2"/>
              <a:buNone/>
            </a:pPr>
            <a:r>
              <a:rPr lang="en-US" sz="2800" b="1">
                <a:effectLst/>
                <a:latin typeface="Arial" charset="0"/>
              </a:rPr>
              <a:t>	Unclear Standards (con’t)</a:t>
            </a:r>
          </a:p>
          <a:p>
            <a:pPr marL="514350" indent="-514350">
              <a:buFont typeface="Wingdings" pitchFamily="2" charset="2"/>
              <a:buNone/>
            </a:pPr>
            <a:endParaRPr lang="en-US" sz="2800" b="1">
              <a:effectLst/>
              <a:latin typeface="Arial" charset="0"/>
            </a:endParaRPr>
          </a:p>
          <a:p>
            <a:pPr marL="514350" indent="-514350">
              <a:buFont typeface="Wingdings" pitchFamily="2" charset="2"/>
              <a:buNone/>
            </a:pPr>
            <a:r>
              <a:rPr lang="en-US" sz="2800" b="1">
                <a:effectLst/>
                <a:latin typeface="Arial" charset="0"/>
              </a:rPr>
              <a:t>c.  When a evaluation form consists of six    grade choices for each dimension but the written guidelines only describes the lowest, middle and highest scores the ratings that fall in between are very subjective.  The FTO’s individual interpretation has to fill in the gaps</a:t>
            </a:r>
            <a:endParaRPr lang="en-US" sz="2800" b="1">
              <a:effectLst/>
            </a:endParaRPr>
          </a:p>
        </p:txBody>
      </p:sp>
    </p:spTree>
  </p:cSld>
  <p:clrMapOvr>
    <a:masterClrMapping/>
  </p:clrMapOvr>
  <p:transition spd="slow" advClick="0"/>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B6C61C8-B492-4DEF-8ABB-E16E488E4FE8}" type="slidenum">
              <a:rPr lang="en-US"/>
              <a:pPr/>
              <a:t>97</a:t>
            </a:fld>
            <a:endParaRPr lang="en-US"/>
          </a:p>
        </p:txBody>
      </p:sp>
      <p:sp>
        <p:nvSpPr>
          <p:cNvPr id="97282" name="Rectangle 2"/>
          <p:cNvSpPr>
            <a:spLocks noGrp="1" noRot="1" noChangeArrowheads="1"/>
          </p:cNvSpPr>
          <p:nvPr>
            <p:ph type="title"/>
          </p:nvPr>
        </p:nvSpPr>
        <p:spPr>
          <a:xfrm>
            <a:off x="457200" y="381000"/>
            <a:ext cx="8229600" cy="1600200"/>
          </a:xfrm>
        </p:spPr>
        <p:txBody>
          <a:bodyPr/>
          <a:lstStyle/>
          <a:p>
            <a:r>
              <a:rPr lang="en-US">
                <a:solidFill>
                  <a:schemeClr val="hlink"/>
                </a:solidFill>
                <a:latin typeface="Arial" charset="0"/>
              </a:rPr>
              <a:t>Evaluation Process</a:t>
            </a:r>
          </a:p>
        </p:txBody>
      </p:sp>
      <p:sp>
        <p:nvSpPr>
          <p:cNvPr id="97283" name="Rectangle 3"/>
          <p:cNvSpPr>
            <a:spLocks noGrp="1" noChangeArrowheads="1"/>
          </p:cNvSpPr>
          <p:nvPr>
            <p:ph type="body" idx="1"/>
          </p:nvPr>
        </p:nvSpPr>
        <p:spPr>
          <a:xfrm>
            <a:off x="457200" y="2438400"/>
            <a:ext cx="8229600" cy="4114800"/>
          </a:xfrm>
        </p:spPr>
        <p:txBody>
          <a:bodyPr/>
          <a:lstStyle/>
          <a:p>
            <a:pPr>
              <a:buFont typeface="Wingdings" pitchFamily="2" charset="2"/>
              <a:buNone/>
            </a:pPr>
            <a:r>
              <a:rPr lang="en-US" sz="2800" b="1">
                <a:effectLst/>
                <a:latin typeface="Arial" charset="0"/>
              </a:rPr>
              <a:t>3.4	</a:t>
            </a:r>
            <a:r>
              <a:rPr lang="en-US" sz="2800" b="1" u="sng">
                <a:effectLst/>
                <a:latin typeface="Arial" charset="0"/>
              </a:rPr>
              <a:t>Learning Objective</a:t>
            </a:r>
            <a:r>
              <a:rPr lang="en-US" sz="2800" b="1">
                <a:effectLst/>
                <a:latin typeface="Arial" charset="0"/>
              </a:rPr>
              <a:t>:  The student could 	be asked to describe and list the 	importance of standardized evaluation 	guidelines</a:t>
            </a:r>
            <a:r>
              <a:rPr lang="en-US" sz="2800" b="1">
                <a:effectLst/>
              </a:rPr>
              <a:t>.</a:t>
            </a:r>
            <a:r>
              <a:rPr lang="en-US" sz="2800"/>
              <a:t> </a:t>
            </a:r>
          </a:p>
        </p:txBody>
      </p:sp>
    </p:spTree>
  </p:cSld>
  <p:clrMapOvr>
    <a:masterClrMapping/>
  </p:clrMapOvr>
  <p:transition spd="slow" advClick="0"/>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B80E2F6F-8F9A-4CDD-BB2D-671CD3D410D3}" type="slidenum">
              <a:rPr lang="en-US"/>
              <a:pPr/>
              <a:t>98</a:t>
            </a:fld>
            <a:endParaRPr lang="en-US"/>
          </a:p>
        </p:txBody>
      </p:sp>
      <p:sp>
        <p:nvSpPr>
          <p:cNvPr id="98306"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Standardized Evaluation Guidelines (SEG)</a:t>
            </a:r>
          </a:p>
        </p:txBody>
      </p:sp>
      <p:sp>
        <p:nvSpPr>
          <p:cNvPr id="98307" name="Rectangle 3"/>
          <p:cNvSpPr>
            <a:spLocks noGrp="1" noChangeArrowheads="1"/>
          </p:cNvSpPr>
          <p:nvPr>
            <p:ph type="body" idx="1"/>
          </p:nvPr>
        </p:nvSpPr>
        <p:spPr>
          <a:xfrm>
            <a:off x="457200" y="1752600"/>
            <a:ext cx="8001000" cy="3886200"/>
          </a:xfrm>
        </p:spPr>
        <p:txBody>
          <a:bodyPr/>
          <a:lstStyle/>
          <a:p>
            <a:pPr>
              <a:lnSpc>
                <a:spcPct val="80000"/>
              </a:lnSpc>
              <a:spcBef>
                <a:spcPct val="0"/>
              </a:spcBef>
            </a:pPr>
            <a:r>
              <a:rPr lang="en-US" sz="2800" b="1">
                <a:effectLst/>
                <a:latin typeface="Arial" charset="0"/>
              </a:rPr>
              <a:t>Training Evaluations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a.	Is a systematic method of comparing 	observed performance to an established 	standards</a:t>
            </a:r>
          </a:p>
          <a:p>
            <a:pPr>
              <a:lnSpc>
                <a:spcPct val="80000"/>
              </a:lnSpc>
              <a:spcBef>
                <a:spcPct val="0"/>
              </a:spcBef>
              <a:buFont typeface="Wingdings" pitchFamily="2" charset="2"/>
              <a:buNone/>
            </a:pPr>
            <a:endParaRPr lang="en-US" sz="2800" b="1">
              <a:effectLst/>
              <a:latin typeface="Arial" charset="0"/>
            </a:endParaRPr>
          </a:p>
          <a:p>
            <a:pPr>
              <a:lnSpc>
                <a:spcPct val="80000"/>
              </a:lnSpc>
              <a:spcBef>
                <a:spcPct val="0"/>
              </a:spcBef>
              <a:buFont typeface="Wingdings" pitchFamily="2" charset="2"/>
              <a:buNone/>
            </a:pPr>
            <a:r>
              <a:rPr lang="en-US" sz="2800" b="1">
                <a:effectLst/>
                <a:latin typeface="Arial" charset="0"/>
              </a:rPr>
              <a:t>	b.	During the field training process recruits 	must be guided,  directed and made 	aware of their progress through written 	evaluations</a:t>
            </a:r>
          </a:p>
          <a:p>
            <a:pPr>
              <a:lnSpc>
                <a:spcPct val="80000"/>
              </a:lnSpc>
              <a:spcBef>
                <a:spcPct val="0"/>
              </a:spcBef>
              <a:buFont typeface="Wingdings" pitchFamily="2" charset="2"/>
              <a:buNone/>
            </a:pPr>
            <a:endParaRPr lang="en-US" sz="2800" b="1">
              <a:effectLst/>
              <a:latin typeface="Arial" charset="0"/>
            </a:endParaRPr>
          </a:p>
          <a:p>
            <a:pPr>
              <a:lnSpc>
                <a:spcPct val="80000"/>
              </a:lnSpc>
              <a:buFont typeface="Wingdings" pitchFamily="2" charset="2"/>
              <a:buNone/>
            </a:pPr>
            <a:endParaRPr lang="en-US" sz="2400" b="1">
              <a:effectLst/>
              <a:latin typeface="Arial" charset="0"/>
            </a:endParaRPr>
          </a:p>
          <a:p>
            <a:pPr>
              <a:lnSpc>
                <a:spcPct val="80000"/>
              </a:lnSpc>
              <a:buFont typeface="Wingdings" pitchFamily="2" charset="2"/>
              <a:buNone/>
            </a:pPr>
            <a:endParaRPr lang="en-US" sz="2400" b="1">
              <a:effectLst/>
              <a:latin typeface="Arial" charset="0"/>
            </a:endParaRPr>
          </a:p>
          <a:p>
            <a:pPr>
              <a:lnSpc>
                <a:spcPct val="80000"/>
              </a:lnSpc>
              <a:buFont typeface="Wingdings" pitchFamily="2" charset="2"/>
              <a:buNone/>
            </a:pPr>
            <a:r>
              <a:rPr lang="en-US" sz="2400">
                <a:latin typeface="Arial" charset="0"/>
              </a:rPr>
              <a:t> </a:t>
            </a:r>
          </a:p>
        </p:txBody>
      </p:sp>
    </p:spTree>
  </p:cSld>
  <p:clrMapOvr>
    <a:masterClrMapping/>
  </p:clrMapOvr>
  <p:transition spd="slow" advClick="0"/>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72A3737B-FFE8-40D0-99D3-CAF7F7C6C4AF}" type="slidenum">
              <a:rPr lang="en-US"/>
              <a:pPr/>
              <a:t>99</a:t>
            </a:fld>
            <a:endParaRPr lang="en-US"/>
          </a:p>
        </p:txBody>
      </p:sp>
      <p:sp>
        <p:nvSpPr>
          <p:cNvPr id="234498" name="Rectangle 2"/>
          <p:cNvSpPr>
            <a:spLocks noGrp="1" noRot="1" noChangeArrowheads="1"/>
          </p:cNvSpPr>
          <p:nvPr>
            <p:ph type="title"/>
          </p:nvPr>
        </p:nvSpPr>
        <p:spPr>
          <a:xfrm>
            <a:off x="457200" y="0"/>
            <a:ext cx="8229600" cy="1219200"/>
          </a:xfrm>
        </p:spPr>
        <p:txBody>
          <a:bodyPr/>
          <a:lstStyle/>
          <a:p>
            <a:r>
              <a:rPr lang="en-US">
                <a:solidFill>
                  <a:schemeClr val="hlink"/>
                </a:solidFill>
                <a:latin typeface="Arial" charset="0"/>
              </a:rPr>
              <a:t>Standardized Evaluation Guidelines (SEG)</a:t>
            </a:r>
          </a:p>
        </p:txBody>
      </p:sp>
      <p:sp>
        <p:nvSpPr>
          <p:cNvPr id="234499" name="Rectangle 3"/>
          <p:cNvSpPr>
            <a:spLocks noGrp="1" noChangeArrowheads="1"/>
          </p:cNvSpPr>
          <p:nvPr>
            <p:ph type="body" idx="1"/>
          </p:nvPr>
        </p:nvSpPr>
        <p:spPr>
          <a:xfrm>
            <a:off x="533400" y="1600200"/>
            <a:ext cx="8229600" cy="5029200"/>
          </a:xfrm>
        </p:spPr>
        <p:txBody>
          <a:bodyPr/>
          <a:lstStyle/>
          <a:p>
            <a:pPr>
              <a:spcBef>
                <a:spcPct val="0"/>
              </a:spcBef>
            </a:pPr>
            <a:r>
              <a:rPr lang="en-US" sz="2800" b="1">
                <a:effectLst/>
                <a:latin typeface="Arial" charset="0"/>
              </a:rPr>
              <a:t>Training Evaluations (con’t)</a:t>
            </a:r>
          </a:p>
          <a:p>
            <a:pPr>
              <a:spcBef>
                <a:spcPct val="0"/>
              </a:spcBef>
              <a:buFont typeface="Wingdings" pitchFamily="2" charset="2"/>
              <a:buNone/>
            </a:pPr>
            <a:endParaRPr lang="en-US" sz="2800" b="1">
              <a:effectLst/>
              <a:latin typeface="Arial" charset="0"/>
            </a:endParaRPr>
          </a:p>
          <a:p>
            <a:pPr>
              <a:spcBef>
                <a:spcPct val="0"/>
              </a:spcBef>
              <a:buFont typeface="Wingdings" pitchFamily="2" charset="2"/>
              <a:buNone/>
            </a:pPr>
            <a:r>
              <a:rPr lang="en-US" sz="2800" b="1">
                <a:effectLst/>
                <a:latin typeface="Arial" charset="0"/>
              </a:rPr>
              <a:t>	c.	Written evaluations can include Daily 	Observation Reports (DOR), 	Supplemental Daily Observation 	Reports (S/DOR), Weekly Coordinator 	Reports (WCR) and Phase 	Summary 	Reports (PSR)</a:t>
            </a:r>
          </a:p>
          <a:p>
            <a:pPr>
              <a:spcBef>
                <a:spcPct val="0"/>
              </a:spcBef>
              <a:buFont typeface="Wingdings" pitchFamily="2" charset="2"/>
              <a:buNone/>
            </a:pPr>
            <a:r>
              <a:rPr lang="en-US" sz="2800" b="1">
                <a:effectLst/>
                <a:latin typeface="Arial" charset="0"/>
              </a:rPr>
              <a:t>	</a:t>
            </a:r>
          </a:p>
          <a:p>
            <a:pPr>
              <a:spcBef>
                <a:spcPct val="0"/>
              </a:spcBef>
              <a:buFont typeface="Wingdings" pitchFamily="2" charset="2"/>
              <a:buNone/>
            </a:pPr>
            <a:r>
              <a:rPr lang="en-US" sz="2800" b="1">
                <a:effectLst/>
                <a:latin typeface="Arial" charset="0"/>
              </a:rPr>
              <a:t>	d.	DOR is the most crucial of the written           	evaluations</a:t>
            </a:r>
            <a:endParaRPr lang="en-US" sz="2800">
              <a:latin typeface="Arial" charset="0"/>
            </a:endParaRPr>
          </a:p>
        </p:txBody>
      </p:sp>
    </p:spTree>
  </p:cSld>
  <p:clrMapOvr>
    <a:masterClrMapping/>
  </p:clrMapOvr>
  <p:transition spd="slow" advClick="0"/>
  <p:timing>
    <p:tnLst>
      <p:par>
        <p:cTn id="1" dur="indefinite" restart="never" nodeType="tmRoot"/>
      </p:par>
    </p:tn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3102</TotalTime>
  <Words>4119</Words>
  <Application>Microsoft Office PowerPoint</Application>
  <PresentationFormat>On-screen Show (4:3)</PresentationFormat>
  <Paragraphs>1673</Paragraphs>
  <Slides>181</Slides>
  <Notes>116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181</vt:i4>
      </vt:variant>
    </vt:vector>
  </HeadingPairs>
  <TitlesOfParts>
    <vt:vector size="186" baseType="lpstr">
      <vt:lpstr>Arial</vt:lpstr>
      <vt:lpstr>Garamond</vt:lpstr>
      <vt:lpstr>Times New Roman</vt:lpstr>
      <vt:lpstr>Wingdings</vt:lpstr>
      <vt:lpstr>Stream</vt:lpstr>
      <vt:lpstr>Field Training Officer Course</vt:lpstr>
      <vt:lpstr>NAFTO</vt:lpstr>
      <vt:lpstr>Topics of Discussion</vt:lpstr>
      <vt:lpstr>Purpose</vt:lpstr>
      <vt:lpstr>History</vt:lpstr>
      <vt:lpstr>History</vt:lpstr>
      <vt:lpstr>Training Methodology &amp; Teaching Techniques </vt:lpstr>
      <vt:lpstr>Training Methodology &amp; Teaching Techniques</vt:lpstr>
      <vt:lpstr>Training Methodology &amp; Teaching Techniques</vt:lpstr>
      <vt:lpstr>Training Methodology &amp; Teaching Techniques</vt:lpstr>
      <vt:lpstr>Training Methodology &amp; Teaching Techniques</vt:lpstr>
      <vt:lpstr>Training Methodology &amp; Teaching Techniques</vt:lpstr>
      <vt:lpstr>Adult Learners</vt:lpstr>
      <vt:lpstr>Adult Learners</vt:lpstr>
      <vt:lpstr>Adult vs. Youth Learner</vt:lpstr>
      <vt:lpstr>Training Methodology &amp; Teaching Techniques</vt:lpstr>
      <vt:lpstr>Learning Styles</vt:lpstr>
      <vt:lpstr>Auditory Learners (Hearing) </vt:lpstr>
      <vt:lpstr>Visual Learners  (Seeing)</vt:lpstr>
      <vt:lpstr>Kinesthetic Learners (Doing)</vt:lpstr>
      <vt:lpstr>Training Methodology &amp; Teaching Techniques</vt:lpstr>
      <vt:lpstr>Situational Leadership Model</vt:lpstr>
      <vt:lpstr>Situational Leadership Model</vt:lpstr>
      <vt:lpstr>Situational Leadership Model</vt:lpstr>
      <vt:lpstr>Situational Leadership Model</vt:lpstr>
      <vt:lpstr>Situational Leadership Model</vt:lpstr>
      <vt:lpstr>Leadership Styles</vt:lpstr>
      <vt:lpstr>Directing Leader</vt:lpstr>
      <vt:lpstr>Coaching Leader</vt:lpstr>
      <vt:lpstr>Supporting Leader </vt:lpstr>
      <vt:lpstr>Delegating Leader </vt:lpstr>
      <vt:lpstr>Leadership &amp; Learner Style Development Matching</vt:lpstr>
      <vt:lpstr> Training Methodology &amp; Teaching Techniques</vt:lpstr>
      <vt:lpstr>Managerial Grid Leadership Model</vt:lpstr>
      <vt:lpstr>Managerial Grid Leadership Model</vt:lpstr>
      <vt:lpstr>Managerial Grid Leadership Model</vt:lpstr>
      <vt:lpstr>Managerial Grid Leadership Model</vt:lpstr>
      <vt:lpstr>Managerial Grid Leadership Model</vt:lpstr>
      <vt:lpstr>Managerial Grid Leadership Model</vt:lpstr>
      <vt:lpstr>Managerial Grid Leadership Model</vt:lpstr>
      <vt:lpstr>Training Methodology &amp; Teaching Techniques</vt:lpstr>
      <vt:lpstr>Communication Process</vt:lpstr>
      <vt:lpstr>Sender</vt:lpstr>
      <vt:lpstr>Message</vt:lpstr>
      <vt:lpstr>Receiver</vt:lpstr>
      <vt:lpstr>Feedback</vt:lpstr>
      <vt:lpstr> Training Methodology &amp; Teaching Techniques  </vt:lpstr>
      <vt:lpstr>Barriers of Communication</vt:lpstr>
      <vt:lpstr>Barriers of Communication</vt:lpstr>
      <vt:lpstr>Counseling</vt:lpstr>
      <vt:lpstr>Counseling</vt:lpstr>
      <vt:lpstr>Counseling</vt:lpstr>
      <vt:lpstr>Counseling</vt:lpstr>
      <vt:lpstr>Counseling</vt:lpstr>
      <vt:lpstr>Counseling</vt:lpstr>
      <vt:lpstr>Types of Counseling</vt:lpstr>
      <vt:lpstr>Performance Counseling</vt:lpstr>
      <vt:lpstr>Performance Counseling</vt:lpstr>
      <vt:lpstr>Personal Counseling</vt:lpstr>
      <vt:lpstr>Personal Counseling</vt:lpstr>
      <vt:lpstr>Counseling</vt:lpstr>
      <vt:lpstr>Approaches to Counseling</vt:lpstr>
      <vt:lpstr>Counseling Approaches</vt:lpstr>
      <vt:lpstr>Direct Approach</vt:lpstr>
      <vt:lpstr>Non-Direct Approach</vt:lpstr>
      <vt:lpstr> Eclectic (combined) </vt:lpstr>
      <vt:lpstr>Counseling</vt:lpstr>
      <vt:lpstr>Counseling Procedures</vt:lpstr>
      <vt:lpstr>Counseling Procedures</vt:lpstr>
      <vt:lpstr>Counseling</vt:lpstr>
      <vt:lpstr>Counseling Session</vt:lpstr>
      <vt:lpstr>Counseling Session</vt:lpstr>
      <vt:lpstr>Counseling Sessions</vt:lpstr>
      <vt:lpstr>Counseling</vt:lpstr>
      <vt:lpstr>Characteristics of a Counselor</vt:lpstr>
      <vt:lpstr>Counseling</vt:lpstr>
      <vt:lpstr>Counseling Techniques</vt:lpstr>
      <vt:lpstr>Counseling Techniques</vt:lpstr>
      <vt:lpstr>Counseling Techniques</vt:lpstr>
      <vt:lpstr>Counseling Techniques</vt:lpstr>
      <vt:lpstr>Evaluation Process</vt:lpstr>
      <vt:lpstr>Evaluation Process</vt:lpstr>
      <vt:lpstr>Standardized Evaluation Process</vt:lpstr>
      <vt:lpstr>Standardized Evaluation Process</vt:lpstr>
      <vt:lpstr>Standardized Evaluation Process</vt:lpstr>
      <vt:lpstr>Evaluation Process</vt:lpstr>
      <vt:lpstr>Evaluation Process</vt:lpstr>
      <vt:lpstr>Evaluation Process</vt:lpstr>
      <vt:lpstr>Evaluation Process</vt:lpstr>
      <vt:lpstr>Rating Errors</vt:lpstr>
      <vt:lpstr>Rating Errors</vt:lpstr>
      <vt:lpstr>Rating Errors</vt:lpstr>
      <vt:lpstr>Rating Errors </vt:lpstr>
      <vt:lpstr>Rating Errors</vt:lpstr>
      <vt:lpstr>Rating Errors</vt:lpstr>
      <vt:lpstr>Rating Errors</vt:lpstr>
      <vt:lpstr>Evaluation Process</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Standardized Evaluation Guidelines (SEG)</vt:lpstr>
      <vt:lpstr>Rating Behavior Performance</vt:lpstr>
      <vt:lpstr>Rating Behavior Performance</vt:lpstr>
      <vt:lpstr>Rating Behavior Performance</vt:lpstr>
      <vt:lpstr>Rating Behavior Performance</vt:lpstr>
      <vt:lpstr>Rating Behavior Performance</vt:lpstr>
      <vt:lpstr>Rating Behavior Performance</vt:lpstr>
      <vt:lpstr>Evaluation Process</vt:lpstr>
      <vt:lpstr>Evaluation Process</vt:lpstr>
      <vt:lpstr>Evaluation Process</vt:lpstr>
      <vt:lpstr>Evaluation Process</vt:lpstr>
      <vt:lpstr>Evaluation Frequency</vt:lpstr>
      <vt:lpstr>Evaluation Frequency</vt:lpstr>
      <vt:lpstr>Evaluation Frequency</vt:lpstr>
      <vt:lpstr>Evaluation Frequency</vt:lpstr>
      <vt:lpstr>Evaluation Process</vt:lpstr>
      <vt:lpstr>Scenario &amp; Role Play</vt:lpstr>
      <vt:lpstr>Scenario &amp; Role Play</vt:lpstr>
      <vt:lpstr>Scenario &amp; Role Play</vt:lpstr>
      <vt:lpstr>Evaluation Process</vt:lpstr>
      <vt:lpstr>Scenario &amp; Role Play Do’s</vt:lpstr>
      <vt:lpstr>Scenario &amp; Role Play Don’ts</vt:lpstr>
      <vt:lpstr>Evaluation Process</vt:lpstr>
      <vt:lpstr>Reality Based Training</vt:lpstr>
      <vt:lpstr>Reality Based Training</vt:lpstr>
      <vt:lpstr>Reality Based Training</vt:lpstr>
      <vt:lpstr>Reality Base Training</vt:lpstr>
      <vt:lpstr>Documentation</vt:lpstr>
      <vt:lpstr>Documentation</vt:lpstr>
      <vt:lpstr>7 Affirmative Links to Civil Liability</vt:lpstr>
      <vt:lpstr>7 Affirmative Links to Civil Liability</vt:lpstr>
      <vt:lpstr>7 Affirmative Links to Civil Liability</vt:lpstr>
      <vt:lpstr>7 Affirmative Links to Civil Liability</vt:lpstr>
      <vt:lpstr>Documentation</vt:lpstr>
      <vt:lpstr>Qualified Immunity</vt:lpstr>
      <vt:lpstr>Qualified Immunity</vt:lpstr>
      <vt:lpstr>Qualified Immunity</vt:lpstr>
      <vt:lpstr>Qualified Immunity</vt:lpstr>
      <vt:lpstr>Qualified Immunity</vt:lpstr>
      <vt:lpstr>Documentation</vt:lpstr>
      <vt:lpstr>Reports</vt:lpstr>
      <vt:lpstr>Reports</vt:lpstr>
      <vt:lpstr>Reports</vt:lpstr>
      <vt:lpstr>Reports</vt:lpstr>
      <vt:lpstr>Reports</vt:lpstr>
      <vt:lpstr>Documentation</vt:lpstr>
      <vt:lpstr>Subjective vs. Objective</vt:lpstr>
      <vt:lpstr>Documentation</vt:lpstr>
      <vt:lpstr>Elements of Documentation</vt:lpstr>
      <vt:lpstr>Tips for Writing Objective Documentation</vt:lpstr>
      <vt:lpstr>Documentation</vt:lpstr>
      <vt:lpstr>Confidentially of Documents</vt:lpstr>
      <vt:lpstr>Confidentially of Documents</vt:lpstr>
      <vt:lpstr>Confidentially of Documents</vt:lpstr>
      <vt:lpstr>Documentation</vt:lpstr>
      <vt:lpstr>Remedial Training Process</vt:lpstr>
      <vt:lpstr>Remedial Training Process</vt:lpstr>
      <vt:lpstr>Remedial Training Process</vt:lpstr>
      <vt:lpstr>Remedial Training Process</vt:lpstr>
      <vt:lpstr>Remedial Training Process</vt:lpstr>
      <vt:lpstr>Remedial Training</vt:lpstr>
      <vt:lpstr>Remedial Training</vt:lpstr>
      <vt:lpstr>Remedial Training Strategies</vt:lpstr>
      <vt:lpstr>Remedial Training Strategies</vt:lpstr>
      <vt:lpstr>Remedial Training Strategies</vt:lpstr>
      <vt:lpstr>Documentation</vt:lpstr>
      <vt:lpstr>Release</vt:lpstr>
      <vt:lpstr>Release</vt:lpstr>
      <vt:lpstr>Release</vt:lpstr>
      <vt:lpstr>Types of Release</vt:lpstr>
      <vt:lpstr>Types of Release</vt:lpstr>
      <vt:lpstr>Types of Release</vt:lpstr>
      <vt:lpstr>Final Comments and Questions</vt:lpstr>
    </vt:vector>
  </TitlesOfParts>
  <Company>TCLEOSE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Training Instructor Course </dc:title>
  <dc:creator>Janice Washington</dc:creator>
  <cp:lastModifiedBy>lbeard</cp:lastModifiedBy>
  <cp:revision>74</cp:revision>
  <dcterms:created xsi:type="dcterms:W3CDTF">2006-12-27T23:43:46Z</dcterms:created>
  <dcterms:modified xsi:type="dcterms:W3CDTF">2010-09-30T15:52:47Z</dcterms:modified>
</cp:coreProperties>
</file>